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</p:sldIdLst>
  <p:sldSz cx="12192000" cy="6858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Verdana Pro" charset="1" panose="020B0604030504040204"/>
      <p:regular r:id="rId10"/>
    </p:embeddedFont>
    <p:embeddedFont>
      <p:font typeface="Verdana Pro Bold" charset="1" panose="020B0804030504040204"/>
      <p:regular r:id="rId11"/>
    </p:embeddedFont>
    <p:embeddedFont>
      <p:font typeface="Verdana Pro Italics" charset="1" panose="020B06040305040B0204"/>
      <p:regular r:id="rId12"/>
    </p:embeddedFont>
    <p:embeddedFont>
      <p:font typeface="Verdana Pro Bold Italics" charset="1" panose="020B08040305040B0204"/>
      <p:regular r:id="rId13"/>
    </p:embeddedFont>
    <p:embeddedFont>
      <p:font typeface="Verdana Pro Light" charset="1" panose="020B0304030504040204"/>
      <p:regular r:id="rId14"/>
    </p:embeddedFont>
    <p:embeddedFont>
      <p:font typeface="Verdana Pro Light Italics" charset="1" panose="020B03040305040B0204"/>
      <p:regular r:id="rId15"/>
    </p:embeddedFont>
    <p:embeddedFont>
      <p:font typeface="Verdana Pro Heavy" charset="1" panose="020B0A04030504040204"/>
      <p:regular r:id="rId16"/>
    </p:embeddedFont>
    <p:embeddedFont>
      <p:font typeface="Verdana Pro Heavy Italics" charset="1" panose="020B0A040305040B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19" Target="slides/slide2.xml" Type="http://schemas.openxmlformats.org/officeDocument/2006/relationships/slide"/><Relationship Id="rId2" Target="presProps.xml" Type="http://schemas.openxmlformats.org/officeDocument/2006/relationships/presProps"/><Relationship Id="rId20" Target="slides/slide3.xml" Type="http://schemas.openxmlformats.org/officeDocument/2006/relationships/slide"/><Relationship Id="rId21" Target="slides/slide4.xml" Type="http://schemas.openxmlformats.org/officeDocument/2006/relationships/slide"/><Relationship Id="rId22" Target="slides/slide5.xml" Type="http://schemas.openxmlformats.org/officeDocument/2006/relationships/slide"/><Relationship Id="rId23" Target="slides/slide6.xml" Type="http://schemas.openxmlformats.org/officeDocument/2006/relationships/slide"/><Relationship Id="rId24" Target="slides/slide7.xml" Type="http://schemas.openxmlformats.org/officeDocument/2006/relationships/slide"/><Relationship Id="rId25" Target="slides/slide8.xml" Type="http://schemas.openxmlformats.org/officeDocument/2006/relationships/slide"/><Relationship Id="rId26" Target="slides/slide9.xml" Type="http://schemas.openxmlformats.org/officeDocument/2006/relationships/slide"/><Relationship Id="rId27" Target="slides/slide10.xml" Type="http://schemas.openxmlformats.org/officeDocument/2006/relationships/slide"/><Relationship Id="rId28" Target="slides/slide11.xml" Type="http://schemas.openxmlformats.org/officeDocument/2006/relationships/slide"/><Relationship Id="rId29" Target="slides/slide12.xml" Type="http://schemas.openxmlformats.org/officeDocument/2006/relationships/slide"/><Relationship Id="rId3" Target="viewProps.xml" Type="http://schemas.openxmlformats.org/officeDocument/2006/relationships/viewProps"/><Relationship Id="rId30" Target="slides/slide13.xml" Type="http://schemas.openxmlformats.org/officeDocument/2006/relationships/slide"/><Relationship Id="rId31" Target="slides/slide14.xml" Type="http://schemas.openxmlformats.org/officeDocument/2006/relationships/slide"/><Relationship Id="rId32" Target="slides/slide15.xml" Type="http://schemas.openxmlformats.org/officeDocument/2006/relationships/slide"/><Relationship Id="rId33" Target="slides/slide16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mailto:eascservicereviewqueries@wales.nhs.uk" TargetMode="External" Type="http://schemas.openxmlformats.org/officeDocument/2006/relationships/hyperlink"/><Relationship Id="rId3" Target="https://scanmail.trustwave.com/?c=261&amp;d=zae_5FhtrNcBXFwuvYvvHv9FlaVgLyneFY1_P_NrIw&amp;u=https%3a%2f%2feasc%2enhs%2ewales%2fengagement%2fsdp%2f" TargetMode="External" Type="http://schemas.openxmlformats.org/officeDocument/2006/relationships/hyperlink"/><Relationship Id="rId4" Target="https://easc.nhs.wales/" TargetMode="External" Type="http://schemas.openxmlformats.org/officeDocument/2006/relationships/hyperlink"/><Relationship Id="rId5" Target="../media/image5.pn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4.jpeg" Type="http://schemas.openxmlformats.org/officeDocument/2006/relationships/image"/><Relationship Id="rId9" Target="../media/image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https://easc.nhs.wales/engagement/sdp/" TargetMode="External" Type="http://schemas.openxmlformats.org/officeDocument/2006/relationships/hyperlink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83501" y="186939"/>
            <a:ext cx="3969242" cy="997722"/>
          </a:xfrm>
          <a:custGeom>
            <a:avLst/>
            <a:gdLst/>
            <a:ahLst/>
            <a:cxnLst/>
            <a:rect r="r" b="b" t="t" l="l"/>
            <a:pathLst>
              <a:path h="997722" w="3969242">
                <a:moveTo>
                  <a:pt x="0" y="0"/>
                </a:moveTo>
                <a:lnTo>
                  <a:pt x="3969243" y="0"/>
                </a:lnTo>
                <a:lnTo>
                  <a:pt x="3969243" y="997722"/>
                </a:lnTo>
                <a:lnTo>
                  <a:pt x="0" y="99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120798" y="2463782"/>
            <a:ext cx="7912896" cy="2137528"/>
            <a:chOff x="0" y="0"/>
            <a:chExt cx="10550528" cy="285003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38100"/>
              <a:ext cx="10550528" cy="211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Adroddiad Prif Gomisiynydd Gwasanaethau Ambiwlans</a:t>
              </a:r>
            </a:p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Gwasanaeth Casglu a Throsglwyddo Meddygol Brys</a:t>
              </a:r>
            </a:p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Adolygiad Gwasanaeth</a:t>
              </a:r>
            </a:p>
            <a:p>
              <a:pPr>
                <a:lnSpc>
                  <a:spcPts val="2800"/>
                </a:lnSpc>
              </a:pPr>
            </a:p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Chief Ambulance Services Commissioner’s Report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2139050"/>
              <a:ext cx="10166829" cy="710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Emergency Medical Retrieval and Transfer Service</a:t>
              </a:r>
            </a:p>
            <a:p>
              <a:pPr>
                <a:lnSpc>
                  <a:spcPts val="2240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Service Review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482354" y="1794754"/>
            <a:ext cx="3475598" cy="3475584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666" t="0" r="-16666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on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page 37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of the Chief Ambulance Services Commissioner’s Report and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7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Optima Modelling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926607" y="1302851"/>
            <a:ext cx="5761066" cy="4405195"/>
          </a:xfrm>
          <a:custGeom>
            <a:avLst/>
            <a:gdLst/>
            <a:ahLst/>
            <a:cxnLst/>
            <a:rect r="r" b="b" t="t" l="l"/>
            <a:pathLst>
              <a:path h="4405195" w="5761066">
                <a:moveTo>
                  <a:pt x="0" y="0"/>
                </a:moveTo>
                <a:lnTo>
                  <a:pt x="5761066" y="0"/>
                </a:lnTo>
                <a:lnTo>
                  <a:pt x="5761066" y="4405196"/>
                </a:lnTo>
                <a:lnTo>
                  <a:pt x="0" y="4405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950372" y="2097960"/>
            <a:ext cx="5733152" cy="166440"/>
            <a:chOff x="0" y="0"/>
            <a:chExt cx="2176541" cy="6318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76541" cy="63188"/>
            </a:xfrm>
            <a:custGeom>
              <a:avLst/>
              <a:gdLst/>
              <a:ahLst/>
              <a:cxnLst/>
              <a:rect r="r" b="b" t="t" l="l"/>
              <a:pathLst>
                <a:path h="63188" w="2176541">
                  <a:moveTo>
                    <a:pt x="0" y="0"/>
                  </a:moveTo>
                  <a:lnTo>
                    <a:pt x="2176541" y="0"/>
                  </a:lnTo>
                  <a:lnTo>
                    <a:pt x="2176541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2176541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50372" y="3388568"/>
            <a:ext cx="5700170" cy="166440"/>
            <a:chOff x="0" y="0"/>
            <a:chExt cx="2164020" cy="6318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64020" cy="63188"/>
            </a:xfrm>
            <a:custGeom>
              <a:avLst/>
              <a:gdLst/>
              <a:ahLst/>
              <a:cxnLst/>
              <a:rect r="r" b="b" t="t" l="l"/>
              <a:pathLst>
                <a:path h="63188" w="2164020">
                  <a:moveTo>
                    <a:pt x="0" y="0"/>
                  </a:moveTo>
                  <a:lnTo>
                    <a:pt x="2164020" y="0"/>
                  </a:lnTo>
                  <a:lnTo>
                    <a:pt x="2164020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2164020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940460" y="4054035"/>
            <a:ext cx="5710082" cy="166440"/>
            <a:chOff x="0" y="0"/>
            <a:chExt cx="2167783" cy="6318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167783" cy="63188"/>
            </a:xfrm>
            <a:custGeom>
              <a:avLst/>
              <a:gdLst/>
              <a:ahLst/>
              <a:cxnLst/>
              <a:rect r="r" b="b" t="t" l="l"/>
              <a:pathLst>
                <a:path h="63188" w="2167783">
                  <a:moveTo>
                    <a:pt x="0" y="0"/>
                  </a:moveTo>
                  <a:lnTo>
                    <a:pt x="2167783" y="0"/>
                  </a:lnTo>
                  <a:lnTo>
                    <a:pt x="2167783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2167783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950372" y="4706158"/>
            <a:ext cx="5700170" cy="166440"/>
            <a:chOff x="0" y="0"/>
            <a:chExt cx="2164020" cy="6318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64020" cy="63188"/>
            </a:xfrm>
            <a:custGeom>
              <a:avLst/>
              <a:gdLst/>
              <a:ahLst/>
              <a:cxnLst/>
              <a:rect r="r" b="b" t="t" l="l"/>
              <a:pathLst>
                <a:path h="63188" w="2164020">
                  <a:moveTo>
                    <a:pt x="0" y="0"/>
                  </a:moveTo>
                  <a:lnTo>
                    <a:pt x="2164020" y="0"/>
                  </a:lnTo>
                  <a:lnTo>
                    <a:pt x="2164020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2164020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Modelled Results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43114" y="1798003"/>
            <a:ext cx="5286686" cy="3233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The results show: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Baseline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Existing bases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Having a new base in the centre of North Wales (by combining other bases)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Additional ideas or scenarios informed by the engagement process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5970196" y="5526783"/>
            <a:ext cx="5680346" cy="166440"/>
            <a:chOff x="0" y="0"/>
            <a:chExt cx="2156494" cy="6318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156494" cy="63188"/>
            </a:xfrm>
            <a:custGeom>
              <a:avLst/>
              <a:gdLst/>
              <a:ahLst/>
              <a:cxnLst/>
              <a:rect r="r" b="b" t="t" l="l"/>
              <a:pathLst>
                <a:path h="63188" w="2156494">
                  <a:moveTo>
                    <a:pt x="0" y="0"/>
                  </a:moveTo>
                  <a:lnTo>
                    <a:pt x="2156494" y="0"/>
                  </a:lnTo>
                  <a:lnTo>
                    <a:pt x="2156494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2156494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You also said...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370965"/>
            <a:ext cx="11555561" cy="352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importance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of the Service and 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high regard for the people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who deliver it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This is n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ot just about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numbers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Risk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of Charity losing money from donations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Concern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about broader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Health and Care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system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issues</a:t>
            </a:r>
          </a:p>
          <a:p>
            <a:pPr marL="734064" indent="-244688" lvl="2">
              <a:lnSpc>
                <a:spcPts val="2380"/>
              </a:lnSpc>
              <a:buFont typeface="Arial"/>
              <a:buChar char="⚬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Welsh Ambulance Services NHS Trust</a:t>
            </a:r>
          </a:p>
          <a:p>
            <a:pPr marL="734064" indent="-244688" lvl="2">
              <a:lnSpc>
                <a:spcPts val="2380"/>
              </a:lnSpc>
              <a:buFont typeface="Arial"/>
              <a:buChar char="⚬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Primary and Secondary Care</a:t>
            </a:r>
          </a:p>
          <a:p>
            <a:pPr marL="734064" indent="-244688" lvl="2">
              <a:lnSpc>
                <a:spcPts val="2380"/>
              </a:lnSpc>
              <a:buFont typeface="Arial"/>
              <a:buChar char="⚬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Health and Social Care</a:t>
            </a:r>
          </a:p>
          <a:p>
            <a:pPr marL="734064" indent="-244688" lvl="2">
              <a:lnSpc>
                <a:spcPts val="2380"/>
              </a:lnSpc>
              <a:buFont typeface="Arial"/>
              <a:buChar char="⚬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Public Services</a:t>
            </a:r>
          </a:p>
          <a:p>
            <a:pPr marL="734064" indent="-244688" lvl="2">
              <a:lnSpc>
                <a:spcPts val="2380"/>
              </a:lnSpc>
              <a:buFont typeface="Arial"/>
              <a:buChar char="⚬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Policy and Decision Makers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9649" y="5836613"/>
            <a:ext cx="10142343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Shared this feedback at Committee Meetings and a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cknowledged it in the Chief Ambulance Services Commissioner’s Report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5071110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581979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909649" y="3395450"/>
            <a:ext cx="10989025" cy="205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Listened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to your comments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Shared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what we heard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Modelled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suggested scenarios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Made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information available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0538" y="340497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you said...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1498481"/>
            <a:ext cx="11555561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Importance of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transparent public engagement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3589" y="2285654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450538" y="397645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4571747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50538" y="5147989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It’s important that I now...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57008" y="6440507"/>
            <a:ext cx="400340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62405"/>
            <a:ext cx="11617294" cy="1461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Check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what you told me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Clarify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any queries you may have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Seek comments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on Chief Ambulance Services Commissioner’s Report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3114" y="1477360"/>
            <a:ext cx="11306459" cy="4709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As well as the meetings and drop-ins, you can share your comments by November 12, via: 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Virtual/Online Public Meetings (details and links on website)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Post: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‘EMRTS Feedback’, EASC/NCCU, Unit 1, Charnwood Court, </a:t>
            </a: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Billingsley Road, Nantgarw, CF15 7QZ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E-mail: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</a:t>
            </a:r>
            <a:r>
              <a:rPr lang="en-US" sz="1699" u="sng">
                <a:solidFill>
                  <a:srgbClr val="143752"/>
                </a:solidFill>
                <a:latin typeface="Verdana Pro"/>
                <a:hlinkClick r:id="rId2" tooltip="mailto:eascservicereviewqueries@wales.nhs.uk"/>
              </a:rPr>
              <a:t>eascservicereviewqueries@wales.nhs.uk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Online Query Form: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</a:t>
            </a:r>
            <a:r>
              <a:rPr lang="en-US" sz="1699" u="sng">
                <a:solidFill>
                  <a:srgbClr val="143752"/>
                </a:solidFill>
                <a:latin typeface="Verdana Pro"/>
                <a:hlinkClick r:id="rId3" tooltip="https://scanmail.trustwave.com/?c=261&amp;d=zae_5FhtrNcBXFwuvYvvHv9FlaVgLyneFY1_P_NrIw&amp;u=https%3a%2f%2feasc%2enhs%2ewales%2fengagement%2fsdp%2f"/>
              </a:rPr>
              <a:t>https://easc.nhs.wales/engagement/sdp/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Phone answer line: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01443 471520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You can read the full information in Welsh and English on the EASC website </a:t>
            </a:r>
            <a:r>
              <a:rPr lang="en-US" sz="1699" u="sng">
                <a:solidFill>
                  <a:srgbClr val="143752"/>
                </a:solidFill>
                <a:latin typeface="Verdana Pro"/>
                <a:hlinkClick r:id="rId4" tooltip="https://easc.nhs.wales/"/>
              </a:rPr>
              <a:t>www.easc.nhs.wales</a:t>
            </a:r>
          </a:p>
          <a:p>
            <a:pPr>
              <a:lnSpc>
                <a:spcPts val="2379"/>
              </a:lnSpc>
            </a:pPr>
          </a:p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Request information in another language or printed, by e-mail or speaking to EASC team member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989806" y="2225332"/>
            <a:ext cx="2659767" cy="2660140"/>
            <a:chOff x="0" y="0"/>
            <a:chExt cx="3546356" cy="3546854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5">
              <a:alphaModFix amt="27000"/>
            </a:blip>
            <a:srcRect l="16617" t="0" r="16617" b="0"/>
            <a:stretch>
              <a:fillRect/>
            </a:stretch>
          </p:blipFill>
          <p:spPr>
            <a:xfrm flipH="false" flipV="false">
              <a:off x="0" y="0"/>
              <a:ext cx="3546356" cy="3546854"/>
            </a:xfrm>
            <a:prstGeom prst="rect">
              <a:avLst/>
            </a:prstGeom>
          </p:spPr>
        </p:pic>
      </p:grpSp>
      <p:sp>
        <p:nvSpPr>
          <p:cNvPr name="Freeform 5" id="5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6666" t="0" r="-1666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9597874" y="3158087"/>
            <a:ext cx="1424581" cy="1424581"/>
          </a:xfrm>
          <a:custGeom>
            <a:avLst/>
            <a:gdLst/>
            <a:ahLst/>
            <a:cxnLst/>
            <a:rect r="r" b="b" t="t" l="l"/>
            <a:pathLst>
              <a:path h="1424581" w="1424581">
                <a:moveTo>
                  <a:pt x="0" y="0"/>
                </a:moveTo>
                <a:lnTo>
                  <a:pt x="1424581" y="0"/>
                </a:lnTo>
                <a:lnTo>
                  <a:pt x="1424581" y="1424581"/>
                </a:lnTo>
                <a:lnTo>
                  <a:pt x="0" y="14245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How to give your feedback...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16035" y="6440507"/>
            <a:ext cx="3844373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97218" y="2443699"/>
            <a:ext cx="2408982" cy="488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EMRTS Service Review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Engagement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1462405"/>
            <a:ext cx="11306459" cy="3233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Then I will: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Consider </a:t>
            </a:r>
            <a:r>
              <a:rPr lang="en-US" sz="1699">
                <a:solidFill>
                  <a:srgbClr val="143752"/>
                </a:solidFill>
                <a:latin typeface="Verdana Pro Bold"/>
              </a:rPr>
              <a:t>your feedback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Evaluate 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the options using the </a:t>
            </a:r>
            <a:r>
              <a:rPr lang="en-US" sz="1699">
                <a:solidFill>
                  <a:srgbClr val="143752"/>
                </a:solidFill>
                <a:latin typeface="Verdana Pro Bold"/>
              </a:rPr>
              <a:t>factors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Arrive at a recommendation and </a:t>
            </a:r>
            <a:r>
              <a:rPr lang="en-US" sz="1699">
                <a:solidFill>
                  <a:srgbClr val="143752"/>
                </a:solidFill>
                <a:latin typeface="Verdana Pro Bold"/>
              </a:rPr>
              <a:t>preferred option 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Make a recommendation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 to the Emergency Ambulance Services Committee (EASC)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EASC will make a decision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3114" y="59192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Next steps after Phase 2...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116035" y="6440507"/>
            <a:ext cx="3844373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83501" y="186939"/>
            <a:ext cx="3969242" cy="997722"/>
          </a:xfrm>
          <a:custGeom>
            <a:avLst/>
            <a:gdLst/>
            <a:ahLst/>
            <a:cxnLst/>
            <a:rect r="r" b="b" t="t" l="l"/>
            <a:pathLst>
              <a:path h="997722" w="3969242">
                <a:moveTo>
                  <a:pt x="0" y="0"/>
                </a:moveTo>
                <a:lnTo>
                  <a:pt x="3969243" y="0"/>
                </a:lnTo>
                <a:lnTo>
                  <a:pt x="3969243" y="997722"/>
                </a:lnTo>
                <a:lnTo>
                  <a:pt x="0" y="99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20798" y="3585049"/>
            <a:ext cx="7197272" cy="117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Diolch / </a:t>
            </a:r>
            <a:r>
              <a:rPr lang="en-US" sz="3400">
                <a:solidFill>
                  <a:srgbClr val="143752"/>
                </a:solidFill>
                <a:latin typeface="Verdana Pro Bold"/>
              </a:rPr>
              <a:t>Thank you</a:t>
            </a: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Cwestiynau/Questions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120798" y="2463782"/>
            <a:ext cx="7197272" cy="880228"/>
            <a:chOff x="0" y="0"/>
            <a:chExt cx="9596363" cy="117363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9596363" cy="4402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Chief Ambulance Services Commissioner’s Report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62650"/>
              <a:ext cx="9247365" cy="710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Emergency Medical Retrieval and Transfer Service</a:t>
              </a:r>
            </a:p>
            <a:p>
              <a:pPr>
                <a:lnSpc>
                  <a:spcPts val="2240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Service Review</a:t>
              </a: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482354" y="1794754"/>
            <a:ext cx="3475598" cy="3475584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666" t="0" r="-16666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38175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Where we are now...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657350"/>
            <a:ext cx="11555561" cy="452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We have looked at the </a:t>
            </a:r>
            <a:r>
              <a:rPr lang="en-US" sz="1500">
                <a:solidFill>
                  <a:srgbClr val="143752"/>
                </a:solidFill>
                <a:latin typeface="Verdana Pro Bold"/>
              </a:rPr>
              <a:t>facts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, and have 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produced and made available online the following </a:t>
            </a:r>
            <a:r>
              <a:rPr lang="en-US" sz="1500">
                <a:solidFill>
                  <a:srgbClr val="143752"/>
                </a:solidFill>
                <a:latin typeface="Verdana Pro Bold"/>
              </a:rPr>
              <a:t>bilingual documents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:</a:t>
            </a:r>
          </a:p>
          <a:p>
            <a:pPr>
              <a:lnSpc>
                <a:spcPts val="2100"/>
              </a:lnSpc>
            </a:pP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Chief Ambulance Services Commissioner’s Report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Chief Ambulance Services Commissioner’s Report - Plain Language version 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Phase 2 Frequently Asked Questions (FAQs)</a:t>
            </a:r>
          </a:p>
          <a:p>
            <a:pPr>
              <a:lnSpc>
                <a:spcPts val="2100"/>
              </a:lnSpc>
            </a:pPr>
          </a:p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To support these documents we have also developed:</a:t>
            </a:r>
          </a:p>
          <a:p>
            <a:pPr>
              <a:lnSpc>
                <a:spcPts val="2100"/>
              </a:lnSpc>
            </a:pP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1 - History of EMRTS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2 - Engagement - What We Did and What We Heard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3 - Picker Institute Report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4 - EMRTS Historical Data Information Pack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5 - Drive Time and Population Coverage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6 - Weather Data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Supporting Document 7 - Optima Modelling</a:t>
            </a:r>
          </a:p>
          <a:p>
            <a:pPr>
              <a:lnSpc>
                <a:spcPts val="2100"/>
              </a:lnSpc>
            </a:pPr>
          </a:p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All of the documents are available on our website: </a:t>
            </a:r>
            <a:r>
              <a:rPr lang="en-US" sz="1500" u="sng">
                <a:solidFill>
                  <a:srgbClr val="143752"/>
                </a:solidFill>
                <a:latin typeface="Verdana Pro"/>
                <a:hlinkClick r:id="rId5" tooltip="https://easc.nhs.wales/engagement/sdp/"/>
              </a:rPr>
              <a:t>https://easc.nhs.wales/engagement/sdp/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989806" y="2603755"/>
            <a:ext cx="2659767" cy="2660140"/>
            <a:chOff x="0" y="0"/>
            <a:chExt cx="3546356" cy="3546854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alphaModFix amt="27000"/>
            </a:blip>
            <a:srcRect l="16617" t="0" r="16617" b="0"/>
            <a:stretch>
              <a:fillRect/>
            </a:stretch>
          </p:blipFill>
          <p:spPr>
            <a:xfrm flipH="false" flipV="false">
              <a:off x="0" y="0"/>
              <a:ext cx="3546356" cy="3546854"/>
            </a:xfrm>
            <a:prstGeom prst="rect">
              <a:avLst/>
            </a:prstGeom>
          </p:spPr>
        </p:pic>
      </p:grpSp>
      <p:sp>
        <p:nvSpPr>
          <p:cNvPr name="Freeform 11" id="11"/>
          <p:cNvSpPr/>
          <p:nvPr/>
        </p:nvSpPr>
        <p:spPr>
          <a:xfrm flipH="false" flipV="false" rot="0">
            <a:off x="9597874" y="3536510"/>
            <a:ext cx="1424581" cy="1424581"/>
          </a:xfrm>
          <a:custGeom>
            <a:avLst/>
            <a:gdLst/>
            <a:ahLst/>
            <a:cxnLst/>
            <a:rect r="r" b="b" t="t" l="l"/>
            <a:pathLst>
              <a:path h="1424581" w="1424581">
                <a:moveTo>
                  <a:pt x="0" y="0"/>
                </a:moveTo>
                <a:lnTo>
                  <a:pt x="1424581" y="0"/>
                </a:lnTo>
                <a:lnTo>
                  <a:pt x="1424581" y="1424581"/>
                </a:lnTo>
                <a:lnTo>
                  <a:pt x="0" y="1424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097218" y="2822122"/>
            <a:ext cx="2408982" cy="488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EMRTS Service Review</a:t>
            </a:r>
          </a:p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Engagement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50538" y="219806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50538" y="278343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0538" y="1617058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79851" y="5367141"/>
            <a:ext cx="9432297" cy="805059"/>
            <a:chOff x="0" y="0"/>
            <a:chExt cx="3726340" cy="3180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26340" cy="318048"/>
            </a:xfrm>
            <a:custGeom>
              <a:avLst/>
              <a:gdLst/>
              <a:ahLst/>
              <a:cxnLst/>
              <a:rect r="r" b="b" t="t" l="l"/>
              <a:pathLst>
                <a:path h="318048" w="3726340">
                  <a:moveTo>
                    <a:pt x="0" y="0"/>
                  </a:moveTo>
                  <a:lnTo>
                    <a:pt x="3726340" y="0"/>
                  </a:lnTo>
                  <a:lnTo>
                    <a:pt x="3726340" y="318048"/>
                  </a:lnTo>
                  <a:lnTo>
                    <a:pt x="0" y="318048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3726340" cy="3466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79"/>
                </a:lnSpc>
              </a:pPr>
              <a:r>
                <a:rPr lang="en-US" sz="1699">
                  <a:solidFill>
                    <a:srgbClr val="FFFFFF"/>
                  </a:solidFill>
                  <a:latin typeface="Verdana Pro"/>
                </a:rPr>
                <a:t>This is further explained in </a:t>
              </a:r>
              <a:r>
                <a:rPr lang="en-US" sz="1699">
                  <a:solidFill>
                    <a:srgbClr val="FFFFFF"/>
                  </a:solidFill>
                  <a:latin typeface="Verdana Pro Bold"/>
                </a:rPr>
                <a:t>Supporting Document 2</a:t>
              </a:r>
              <a:r>
                <a:rPr lang="en-US" sz="1699">
                  <a:solidFill>
                    <a:srgbClr val="FFFFFF"/>
                  </a:solidFill>
                  <a:latin typeface="Verdana Pro"/>
                </a:rPr>
                <a:t> - Engagement What We Did and What We Heard and </a:t>
              </a:r>
              <a:r>
                <a:rPr lang="en-US" sz="1699">
                  <a:solidFill>
                    <a:srgbClr val="FFFFFF"/>
                  </a:solidFill>
                  <a:latin typeface="Verdana Pro Bold"/>
                </a:rPr>
                <a:t>Supporting Document 3</a:t>
              </a:r>
              <a:r>
                <a:rPr lang="en-US" sz="1699">
                  <a:solidFill>
                    <a:srgbClr val="FFFFFF"/>
                  </a:solidFill>
                  <a:latin typeface="Verdana Pro"/>
                </a:rPr>
                <a:t> - Picker Institute Report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happened in Phase 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9710" y="1605280"/>
            <a:ext cx="10998965" cy="1461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We explained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how the EMRTS service works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and 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importance of the Charity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We explained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why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we were reviewing the service and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why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we need to make EMRTS better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We explained how you could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‘have your say’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in this process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1053363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I asked you...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557655"/>
            <a:ext cx="11555561" cy="3823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Have we thought about 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right ways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to make the EMRTS better?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For comments on the proposed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factors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to help us evaluate options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For comments on 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weightings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of the proposed factors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For comments on the proposed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model options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that could be developed and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For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suggestions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about other options that could be developed</a:t>
            </a:r>
          </a:p>
          <a:p>
            <a:pPr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I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listened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to all your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comments, concerns, questions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and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suggestions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you said...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568596"/>
            <a:ext cx="11555561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You were concerned about the potential impact on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responses 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You wanted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c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larity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on the history of the service and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unmet patient need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9467" y="4303201"/>
            <a:ext cx="10959208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Historical information on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response activity and time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has been reviewed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3239916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4303201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54876" y="5752620"/>
            <a:ext cx="10845595" cy="652235"/>
            <a:chOff x="0" y="0"/>
            <a:chExt cx="4284680" cy="2576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284680" cy="257673"/>
            </a:xfrm>
            <a:custGeom>
              <a:avLst/>
              <a:gdLst/>
              <a:ahLst/>
              <a:cxnLst/>
              <a:rect r="r" b="b" t="t" l="l"/>
              <a:pathLst>
                <a:path h="257673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57673"/>
                  </a:lnTo>
                  <a:lnTo>
                    <a:pt x="0" y="257673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4284680" cy="2862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1 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- History of EMRTS,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4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EMRTS Historical Data Information Pack and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7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Optima Modelling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you said...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282929"/>
            <a:ext cx="11555561" cy="205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Use the most appropriate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data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for modelling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Consider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weather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impacts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Consider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population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variances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Consider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rural needs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compared to urban needs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9406" y="4264540"/>
            <a:ext cx="10949269" cy="1369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Used the </a:t>
            </a:r>
            <a:r>
              <a:rPr lang="en-US" sz="1600">
                <a:solidFill>
                  <a:srgbClr val="143752"/>
                </a:solidFill>
                <a:latin typeface="Verdana Pro Bold"/>
              </a:rPr>
              <a:t>most recent available</a:t>
            </a:r>
            <a:r>
              <a:rPr lang="en-US" sz="1600">
                <a:solidFill>
                  <a:srgbClr val="143752"/>
                </a:solidFill>
                <a:latin typeface="Verdana Pro"/>
              </a:rPr>
              <a:t> data</a:t>
            </a:r>
          </a:p>
          <a:p>
            <a:pPr>
              <a:lnSpc>
                <a:spcPts val="2240"/>
              </a:lnSpc>
            </a:pPr>
          </a:p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Looked at n</a:t>
            </a:r>
            <a:r>
              <a:rPr lang="en-US" sz="1600">
                <a:solidFill>
                  <a:srgbClr val="143752"/>
                </a:solidFill>
                <a:latin typeface="Verdana Pro"/>
              </a:rPr>
              <a:t>ew modelling that accounts for </a:t>
            </a:r>
            <a:r>
              <a:rPr lang="en-US" sz="1600">
                <a:solidFill>
                  <a:srgbClr val="143752"/>
                </a:solidFill>
                <a:latin typeface="Verdana Pro Bold"/>
              </a:rPr>
              <a:t>service developments, demand changes</a:t>
            </a:r>
            <a:r>
              <a:rPr lang="en-US" sz="1600">
                <a:solidFill>
                  <a:srgbClr val="143752"/>
                </a:solidFill>
                <a:latin typeface="Verdana Pro"/>
              </a:rPr>
              <a:t> and </a:t>
            </a:r>
            <a:r>
              <a:rPr lang="en-US" sz="1600">
                <a:solidFill>
                  <a:srgbClr val="143752"/>
                </a:solidFill>
                <a:latin typeface="Verdana Pro Bold"/>
              </a:rPr>
              <a:t>weather</a:t>
            </a:r>
          </a:p>
          <a:p>
            <a:pPr>
              <a:lnSpc>
                <a:spcPts val="2240"/>
              </a:lnSpc>
            </a:pPr>
          </a:p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Produced a </a:t>
            </a:r>
            <a:r>
              <a:rPr lang="en-US" sz="1600">
                <a:solidFill>
                  <a:srgbClr val="143752"/>
                </a:solidFill>
                <a:latin typeface="Verdana Pro Bold"/>
              </a:rPr>
              <a:t>geographical and population review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3487649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426806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0538" y="480144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535387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4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EMRTS Historical Data Information Pack and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5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Drive Time and Population Coverage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you said...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98481"/>
            <a:ext cx="11555561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Keep the proposed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factors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to help evaluate the options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Adjust the proposed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factor weightings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for the options evaluation process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9649" y="3873778"/>
            <a:ext cx="10989025" cy="1461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Kept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the factors for the evaluation process and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defined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these in more detail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Increased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Clinical Skills and Sustainability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factor weighting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Lowered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the </a:t>
            </a:r>
            <a:r>
              <a:rPr lang="en-US" sz="1700">
                <a:solidFill>
                  <a:srgbClr val="143752"/>
                </a:solidFill>
                <a:latin typeface="Verdana Pro Bold"/>
              </a:rPr>
              <a:t>Value for Money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 factor weighting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2845723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3854738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0538" y="445479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5047576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554876" y="6061016"/>
            <a:ext cx="10845595" cy="348020"/>
            <a:chOff x="0" y="0"/>
            <a:chExt cx="4284680" cy="13748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4680" cy="137489"/>
            </a:xfrm>
            <a:custGeom>
              <a:avLst/>
              <a:gdLst/>
              <a:ahLst/>
              <a:cxnLst/>
              <a:rect r="r" b="b" t="t" l="l"/>
              <a:pathLst>
                <a:path h="137489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137489"/>
                  </a:lnTo>
                  <a:lnTo>
                    <a:pt x="0" y="137489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284680" cy="1660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2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Engagement -What We Did and What We Heard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103222" y="1278998"/>
          <a:ext cx="9717198" cy="4552950"/>
        </p:xfrm>
        <a:graphic>
          <a:graphicData uri="http://schemas.openxmlformats.org/drawingml/2006/table">
            <a:tbl>
              <a:tblPr/>
              <a:tblGrid>
                <a:gridCol w="1386122"/>
                <a:gridCol w="5758008"/>
                <a:gridCol w="1272524"/>
                <a:gridCol w="1300544"/>
              </a:tblGrid>
              <a:tr h="8225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143752"/>
                          </a:solidFill>
                          <a:latin typeface="Verdana Pro Bold"/>
                        </a:rPr>
                        <a:t>Factor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Description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Proposed Weighting</a:t>
                      </a:r>
                      <a:endParaRPr lang="en-US" sz="1100"/>
                    </a:p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in Phase 1</a:t>
                      </a:r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Agreed Weighting</a:t>
                      </a:r>
                      <a:endParaRPr lang="en-US" sz="1100"/>
                    </a:p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after Phase 1</a:t>
                      </a:r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2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Health Gain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 improve the quality of care and outcomes for patients in Wales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4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Equity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 ensure that the whole population of Wales receive adequate and timely access to specialised pre-hospital critical care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5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Clinical Skills and Sustainability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 retain and retrain our staff and enable them to utilise their skills to the top of their skill set and to attract and recruit the best people for our service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4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Value for Money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 maximise efficiency…. Enabling the population to attain the highest possible level of health gain for the given level of expenditure*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4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Affordability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 ensure the service delivered is able to operate effectively within the financial constraints of NHS Wales and Wales Air Ambulance Charity Trust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251">
                <a:tc gridSpan="2">
                  <a:txBody>
                    <a:bodyPr anchor="t" rtlCol="false"/>
                    <a:lstStyle/>
                    <a:p>
                      <a:pPr algn="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Total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Total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100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100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343114" y="59192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Factor Evaluation Reminder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AutoShape 9" id="9"/>
          <p:cNvSpPr/>
          <p:nvPr/>
        </p:nvSpPr>
        <p:spPr>
          <a:xfrm>
            <a:off x="9232301" y="4368256"/>
            <a:ext cx="561198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0" id="10"/>
          <p:cNvSpPr/>
          <p:nvPr/>
        </p:nvSpPr>
        <p:spPr>
          <a:xfrm>
            <a:off x="9232301" y="3655302"/>
            <a:ext cx="561198" cy="0"/>
          </a:xfrm>
          <a:prstGeom prst="line">
            <a:avLst/>
          </a:prstGeom>
          <a:ln cap="flat" w="38100">
            <a:solidFill>
              <a:srgbClr val="00BF63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1" id="11"/>
          <p:cNvGrpSpPr/>
          <p:nvPr/>
        </p:nvGrpSpPr>
        <p:grpSpPr>
          <a:xfrm rot="0">
            <a:off x="554876" y="6061016"/>
            <a:ext cx="10845595" cy="348020"/>
            <a:chOff x="0" y="0"/>
            <a:chExt cx="4284680" cy="1374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84680" cy="137489"/>
            </a:xfrm>
            <a:custGeom>
              <a:avLst/>
              <a:gdLst/>
              <a:ahLst/>
              <a:cxnLst/>
              <a:rect r="r" b="b" t="t" l="l"/>
              <a:pathLst>
                <a:path h="137489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137489"/>
                  </a:lnTo>
                  <a:lnTo>
                    <a:pt x="0" y="137489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4284680" cy="1660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2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Engagement - What We Did and What We Heard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In Phase 1, you said...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Emergency Ambulance Services Committee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EMRTS </a:t>
            </a:r>
            <a:r>
              <a:rPr lang="en-US" sz="2400">
                <a:solidFill>
                  <a:srgbClr val="143752"/>
                </a:solidFill>
                <a:latin typeface="Verdana Pro Bold"/>
              </a:rPr>
              <a:t>Service Review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98481"/>
            <a:ext cx="11555561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Suggestions </a:t>
            </a:r>
            <a:r>
              <a:rPr lang="en-US" sz="1700">
                <a:solidFill>
                  <a:srgbClr val="143752"/>
                </a:solidFill>
                <a:latin typeface="Verdana Pro"/>
              </a:rPr>
              <a:t>for other options to be developed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9588" y="3319250"/>
            <a:ext cx="1097908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Modelled these suggested scenarios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2243105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What I have done in response...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330243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This is further explained on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page 37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of the Chief Ambulance Services Commissioner’s Report and in </a:t>
              </a:r>
              <a:r>
                <a:rPr lang="en-US" sz="1399">
                  <a:solidFill>
                    <a:srgbClr val="FFFFFF"/>
                  </a:solidFill>
                  <a:latin typeface="Verdana Pro Bold"/>
                </a:rPr>
                <a:t>Supporting Document 7</a:t>
              </a:r>
              <a:r>
                <a:rPr lang="en-US" sz="1399">
                  <a:solidFill>
                    <a:srgbClr val="FFFFFF"/>
                  </a:solidFill>
                  <a:latin typeface="Verdana Pro"/>
                </a:rPr>
                <a:t> - Optima Modelling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DAFw7uh8rxo</dc:identifier>
  <dcterms:modified xsi:type="dcterms:W3CDTF">2011-08-01T06:04:30Z</dcterms:modified>
  <cp:revision>1</cp:revision>
  <dc:title>Phase 2 Public Engagement Slides English</dc:title>
</cp:coreProperties>
</file>