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2" r:id="rId16"/>
    <p:sldId id="273" r:id="rId17"/>
    <p:sldId id="274" r:id="rId18"/>
    <p:sldId id="275" r:id="rId19"/>
    <p:sldId id="276" r:id="rId20"/>
    <p:sldId id="277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C910"/>
    <a:srgbClr val="D9D9D9"/>
    <a:srgbClr val="D3D3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0" autoAdjust="0"/>
    <p:restoredTop sz="86410" autoAdjust="0"/>
  </p:normalViewPr>
  <p:slideViewPr>
    <p:cSldViewPr snapToGrid="0" snapToObjects="1">
      <p:cViewPr varScale="1">
        <p:scale>
          <a:sx n="75" d="100"/>
          <a:sy n="75" d="100"/>
        </p:scale>
        <p:origin x="77" y="23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7094CB-5B01-47F1-A227-3B1BE75B3CD5}" type="datetimeFigureOut">
              <a:rPr lang="en-GB" smtClean="0"/>
              <a:t>15/01/2026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E5D2B-C261-4406-B915-CEBD91B825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23708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image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image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image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pivotTable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pivotTable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Total Forecast Income including Forecast year-end variance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Share of Year-to-date Position £'000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image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image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image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image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image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image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image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ABUHB Commissioner Contribution to JCC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NHS Wales Breakdown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Breakdown of EOYF Variance by Area: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Top 15 Services by EOYF Variance £'000 - top 10 overspends and top 5 underspends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card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Top 15 Services by EOYF Variance £'000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image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BCUHB Commissioner Contribution to JCC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NHS Wales Breakdown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Breakdown of EOYF Variance by Area: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card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Top 15 Services by EOYF Variance £'000 - top 10 overspends and top 5 underspends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Top 15 Services by EOYF Variance £'000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image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CVUHB Commissioner Contribution to JCC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NHS Wales Breakdown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Breakdown of EOYF Variance by Area: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card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Top 15 Services by EOYF Variance £'000 - top 10 overspends and top 5 underspends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Top 15 Services by EOYF Variance £'000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image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CTMUHB Commissioner Contribution to JCC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NHS Wales Breakdown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Breakdown of EOYF Variance by Area: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card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Top 15 Services by EOYF Variance £'000 - top 10 overspends and top 5 underspends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Top 15 Services by EOYF Variance £'000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image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HDUHB Commissioner Contribution to JCC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NHS Wales Breakdown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Breakdown of EOYF Variance by Area: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card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Top 15 Services by EOYF Variance £'000 - top 10 overspends and top 5 underspends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Top 15 Services by EOYF Variance £'000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image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PTHB Commissioner Contribution to JCC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NHS Wales Breakdown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Breakdown of EOYF Variance by Area: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card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Top 15 Services by EOYF Variance £'000 - top 10 overspends and top 5 underspends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Top 15 Services by EOYF Variance £'000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image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image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image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SBUHB Commissioner Contribution to JCC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NHS Wales Breakdown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Breakdown of EOYF Variance by Area: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card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Top 15 Services by EOYF Variance £'000 - top 10 overspends and top 5 underspends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Top 15 Services by EOYF Variance £'000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image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tableEx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image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pivotTable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image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pivotTable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image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pivotTable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Top 10 Drivers of Forecast year-end variance  by Provider &amp; Service £'000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card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image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card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pivotTable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image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pivotTable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image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pivotTable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689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214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640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98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881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331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692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913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181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390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807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ED9C8-F09A-4D9E-BEC0-4725162E21FF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D807A-D3EC-4DEA-86E2-120E4093F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691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m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4772c5ff-b23a-4d0d-b8f0-aa617a9f4a6a/?pbi_source=PowerPoint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4772c5ff-b23a-4d0d-b8f0-aa617a9f4a6a/?pbi_source=PowerPoint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4772c5ff-b23a-4d0d-b8f0-aa617a9f4a6a/?pbi_source=PowerPoint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4772c5ff-b23a-4d0d-b8f0-aa617a9f4a6a/?pbi_source=PowerPoint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4772c5ff-b23a-4d0d-b8f0-aa617a9f4a6a/?pbi_source=PowerPoint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4772c5ff-b23a-4d0d-b8f0-aa617a9f4a6a/?pbi_source=PowerPoint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4772c5ff-b23a-4d0d-b8f0-aa617a9f4a6a/?pbi_source=PowerPoint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4772c5ff-b23a-4d0d-b8f0-aa617a9f4a6a/?pbi_source=PowerPoint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4772c5ff-b23a-4d0d-b8f0-aa617a9f4a6a/?pbi_source=PowerPoint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4772c5ff-b23a-4d0d-b8f0-aa617a9f4a6a/?pbi_source=PowerPoint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4772c5ff-b23a-4d0d-b8f0-aa617a9f4a6a/?pbi_source=PowerPoint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4772c5ff-b23a-4d0d-b8f0-aa617a9f4a6a/?pbi_source=PowerPoint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m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4772c5ff-b23a-4d0d-b8f0-aa617a9f4a6a/?pbi_source=PowerPoint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4772c5ff-b23a-4d0d-b8f0-aa617a9f4a6a/?pbi_source=PowerPoint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4772c5ff-b23a-4d0d-b8f0-aa617a9f4a6a/?pbi_source=PowerPoint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4772c5ff-b23a-4d0d-b8f0-aa617a9f4a6a/?pbi_source=PowerPoint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4772c5ff-b23a-4d0d-b8f0-aa617a9f4a6a/?pbi_source=PowerPoint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1. Title Page</a:t>
            </a:r>
          </a:p>
        </p:txBody>
      </p:sp>
      <p:pic>
        <p:nvPicPr>
          <p:cNvPr id="5" name="Picture 4" descr="A blue map with white text&#10;&#10;Description automatically generated">
            <a:extLst>
              <a:ext uri="{FF2B5EF4-FFF2-40B4-BE49-F238E27FC236}">
                <a16:creationId xmlns:a16="http://schemas.microsoft.com/office/drawing/2014/main" id="{2B95F61A-3F87-4694-A9FC-2CD0ACEEAC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textbox ,image ,textbox ,slicer ,slicer ,pivotTable ,pivotTable ,Total Forecast Income including Forecast year-end variance ,textbox ,textbox ,Share of Year-to-date Position £'000 ,shape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10. Commissioner Overview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textbox ,image ,textbox ,slicer ,slicer ,textbox ,textbox ,textbox ,textbox ,shape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11. Income/PSPP/Action Notes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textbox ,image ,textbox ,slicer ,slicer ,textbox ,textbox ,image ,image ,image ,shape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12. Confirmation of Report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textbox ,image ,textbox ,slicer ,slicer ,textbox ,textbox ,shape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13. Glossary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textbox ,image ,textbox ,slicer ,slicer ,ABUHB Commissioner Contribution to JCC ,NHS Wales Breakdown ,Breakdown of EOYF Variance by Area: ,Top 15 Services by EOYF Variance £'000 - top 10 overspends and top 5 underspends ,slicer ,card ,textbox ,textbox ,Top 15 Services by EOYF Variance £'000 ,shape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App B. Commissioner: ABUHB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textbox ,image ,textbox ,slicer ,slicer ,BCUHB Commissioner Contribution to JCC ,NHS Wales Breakdown ,Breakdown of EOYF Variance by Area: ,slicer ,card ,textbox ,textbox ,Top 15 Services by EOYF Variance £'000 - top 10 overspends and top 5 underspends ,Top 15 Services by EOYF Variance £'000 ,shape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App B. Commissioner: BCUHB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textbox ,image ,textbox ,slicer ,slicer ,CVUHB Commissioner Contribution to JCC ,NHS Wales Breakdown ,Breakdown of EOYF Variance by Area: ,slicer ,card ,textbox ,textbox ,Top 15 Services by EOYF Variance £'000 - top 10 overspends and top 5 underspends ,Top 15 Services by EOYF Variance £'000 ,shape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App B. Commissioner: C&amp;V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textbox ,image ,textbox ,slicer ,slicer ,CTMUHB Commissioner Contribution to JCC ,NHS Wales Breakdown ,Breakdown of EOYF Variance by Area: ,slicer ,card ,textbox ,textbox ,Top 15 Services by EOYF Variance £'000 - top 10 overspends and top 5 underspends ,Top 15 Services by EOYF Variance £'000 ,shape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App B. Commissioner: CTM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textbox ,image ,textbox ,slicer ,slicer ,HDUHB Commissioner Contribution to JCC ,NHS Wales Breakdown ,Breakdown of EOYF Variance by Area: ,slicer ,card ,textbox ,textbox ,Top 15 Services by EOYF Variance £'000 - top 10 overspends and top 5 underspends ,Top 15 Services by EOYF Variance £'000 ,shape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App B. Commissioner: HDUHB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textbox ,image ,textbox ,slicer ,slicer ,PTHB Commissioner Contribution to JCC ,NHS Wales Breakdown ,Breakdown of EOYF Variance by Area: ,slicer ,card ,textbox ,textbox ,Top 15 Services by EOYF Variance £'000 - top 10 overspends and top 5 underspends ,Top 15 Services by EOYF Variance £'000 ,shape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App B. Commissioner: PTHB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textbox ,image ,textbox ,image ,textbox ,textbox ,textbox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 Report Contents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textbox ,image ,textbox ,slicer ,slicer ,SBUHB Commissioner Contribution to JCC ,NHS Wales Breakdown ,Breakdown of EOYF Variance by Area: ,slicer ,card ,textbox ,textbox ,Top 15 Services by EOYF Variance £'000 - top 10 overspends and top 5 underspends ,Top 15 Services by EOYF Variance £'000 ,shape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App B. Commissioner: SB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3. Background/Introduction</a:t>
            </a:r>
          </a:p>
        </p:txBody>
      </p:sp>
      <p:pic>
        <p:nvPicPr>
          <p:cNvPr id="5" name="Picture 4" descr="A screenshot of a document&#10;&#10;Description automatically generated">
            <a:extLst>
              <a:ext uri="{FF2B5EF4-FFF2-40B4-BE49-F238E27FC236}">
                <a16:creationId xmlns:a16="http://schemas.microsoft.com/office/drawing/2014/main" id="{4A6BF3A7-78C5-4173-A2C0-77571D1E11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5600"/>
            <a:ext cx="12191999" cy="687359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4. Finance Summary - by service</a:t>
            </a:r>
          </a:p>
        </p:txBody>
      </p:sp>
      <p:pic>
        <p:nvPicPr>
          <p:cNvPr id="5" name="Picture 4" descr="A screenshot of a document&#10;&#10;Description automatically generated">
            <a:extLst>
              <a:ext uri="{FF2B5EF4-FFF2-40B4-BE49-F238E27FC236}">
                <a16:creationId xmlns:a16="http://schemas.microsoft.com/office/drawing/2014/main" id="{6E6156B6-5786-4252-A9D0-55F4262036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4440"/>
            <a:ext cx="12192000" cy="688688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textbox ,image ,textbox ,slicer ,slicer ,pivotTable ,textbox ,textbox ,textbox ,textbox ,shape ,shape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5. Finance Summary - by provider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image ,textbox ,pivotTable ,textbox ,textbox ,slicer ,slicer ,Top 10 Drivers of Forecast year-end variance  by Provider &amp; Service £'000 ,card ,textbox ,textbox ,textbox ,shape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6. Welsh Provider Overview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textbox ,image ,textbox ,slicer ,slicer ,textbox ,card ,textbox ,textbox ,textbox ,textbox ,pivotTable ,textbox ,textbox ,textbox ,shape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7. Overview: Other Provider areas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textbox ,image ,textbox ,slicer ,slicer ,pivotTable ,textbox ,textbox ,shape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8. Savings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textbox ,image ,textbox ,slicer ,slicer ,textbox ,pivotTable ,textbox ,textbox ,textbox ,shape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9. Risks/Opportunities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29E06B432CE7245BEF435E6C4BD46BD" ma:contentTypeVersion="14" ma:contentTypeDescription="Create a new document." ma:contentTypeScope="" ma:versionID="38dcac7660fc754d7401bc0fdddea1c6">
  <xsd:schema xmlns:xsd="http://www.w3.org/2001/XMLSchema" xmlns:xs="http://www.w3.org/2001/XMLSchema" xmlns:p="http://schemas.microsoft.com/office/2006/metadata/properties" xmlns:ns2="711c9fec-7b7c-4bd3-9b83-ca20cdce30cd" xmlns:ns3="a53ac6e2-419d-4c79-bef8-cf96e7852143" targetNamespace="http://schemas.microsoft.com/office/2006/metadata/properties" ma:root="true" ma:fieldsID="e2e6cb7375153821cac5fd420e2787b3" ns2:_="" ns3:_="">
    <xsd:import namespace="711c9fec-7b7c-4bd3-9b83-ca20cdce30cd"/>
    <xsd:import namespace="a53ac6e2-419d-4c79-bef8-cf96e785214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Number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c9fec-7b7c-4bd3-9b83-ca20cdce30c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Number" ma:index="20" nillable="true" ma:displayName="Number" ma:format="Dropdown" ma:internalName="Number" ma:percentage="FALSE">
      <xsd:simpleType>
        <xsd:restriction base="dms:Number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3ac6e2-419d-4c79-bef8-cf96e785214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11c9fec-7b7c-4bd3-9b83-ca20cdce30cd">
      <Terms xmlns="http://schemas.microsoft.com/office/infopath/2007/PartnerControls"/>
    </lcf76f155ced4ddcb4097134ff3c332f>
    <Number xmlns="711c9fec-7b7c-4bd3-9b83-ca20cdce30cd" xsi:nil="true"/>
  </documentManagement>
</p:properties>
</file>

<file path=customXml/itemProps1.xml><?xml version="1.0" encoding="utf-8"?>
<ds:datastoreItem xmlns:ds="http://schemas.openxmlformats.org/officeDocument/2006/customXml" ds:itemID="{894B80F1-EC90-4416-9211-DB74A97C9CAC}"/>
</file>

<file path=customXml/itemProps2.xml><?xml version="1.0" encoding="utf-8"?>
<ds:datastoreItem xmlns:ds="http://schemas.openxmlformats.org/officeDocument/2006/customXml" ds:itemID="{EA332012-DC6F-4184-8F31-3EA2E09FF1AA}"/>
</file>

<file path=customXml/itemProps3.xml><?xml version="1.0" encoding="utf-8"?>
<ds:datastoreItem xmlns:ds="http://schemas.openxmlformats.org/officeDocument/2006/customXml" ds:itemID="{4EF9E67D-88BC-4999-905D-4DA4D57504BA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</TotalTime>
  <Words>1582</Words>
  <Application>Microsoft Office PowerPoint</Application>
  <PresentationFormat>Widescreen</PresentationFormat>
  <Paragraphs>726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Custom Design</vt:lpstr>
      <vt:lpstr>1. Title Page</vt:lpstr>
      <vt:lpstr>2. Report Contents</vt:lpstr>
      <vt:lpstr>3. Background/Introduction</vt:lpstr>
      <vt:lpstr>4. Finance Summary - by service</vt:lpstr>
      <vt:lpstr>5. Finance Summary - by provider</vt:lpstr>
      <vt:lpstr>6. Welsh Provider Overview</vt:lpstr>
      <vt:lpstr>7. Overview: Other Provider areas </vt:lpstr>
      <vt:lpstr>8. Savings</vt:lpstr>
      <vt:lpstr>9. Risks/Opportunities</vt:lpstr>
      <vt:lpstr>10. Commissioner Overview</vt:lpstr>
      <vt:lpstr>11. Income/PSPP/Action Notes</vt:lpstr>
      <vt:lpstr>12. Confirmation of Report</vt:lpstr>
      <vt:lpstr>13. Glossary</vt:lpstr>
      <vt:lpstr>App B. Commissioner: ABUHB</vt:lpstr>
      <vt:lpstr>App B. Commissioner: BCUHB</vt:lpstr>
      <vt:lpstr>App B. Commissioner: C&amp;V</vt:lpstr>
      <vt:lpstr>App B. Commissioner: CTM</vt:lpstr>
      <vt:lpstr>App B. Commissioner: HDUHB</vt:lpstr>
      <vt:lpstr>App B. Commissioner: PTHB</vt:lpstr>
      <vt:lpstr>App B. Commissioner: SB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Power BI</dc:creator>
  <cp:lastModifiedBy>Sandra Tallon (NHS Wales Joint Commissioning Committee)</cp:lastModifiedBy>
  <cp:revision>8</cp:revision>
  <dcterms:created xsi:type="dcterms:W3CDTF">2016-09-04T11:54:55Z</dcterms:created>
  <dcterms:modified xsi:type="dcterms:W3CDTF">2026-01-15T16:35:10Z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0x010100C29E06B432CE7245BEF435E6C4BD46BD</vt:lpwstr>
  </property>
</Properties>
</file>