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1"/>
  </p:notesMasterIdLst>
  <p:sldIdLst>
    <p:sldId id="257" r:id="rId4"/>
    <p:sldId id="261" r:id="rId5"/>
    <p:sldId id="1399" r:id="rId6"/>
    <p:sldId id="1390" r:id="rId7"/>
    <p:sldId id="1378" r:id="rId8"/>
    <p:sldId id="1392" r:id="rId9"/>
    <p:sldId id="1395" r:id="rId10"/>
    <p:sldId id="1171" r:id="rId11"/>
    <p:sldId id="1376" r:id="rId12"/>
    <p:sldId id="1388" r:id="rId13"/>
    <p:sldId id="1396" r:id="rId14"/>
    <p:sldId id="1389" r:id="rId15"/>
    <p:sldId id="1398" r:id="rId16"/>
    <p:sldId id="1384" r:id="rId17"/>
    <p:sldId id="1385" r:id="rId18"/>
    <p:sldId id="1386" r:id="rId19"/>
    <p:sldId id="1387" r:id="rId20"/>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5D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122" autoAdjust="0"/>
  </p:normalViewPr>
  <p:slideViewPr>
    <p:cSldViewPr snapToGrid="0">
      <p:cViewPr varScale="1">
        <p:scale>
          <a:sx n="107" d="100"/>
          <a:sy n="107" d="100"/>
        </p:scale>
        <p:origin x="61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i141546\AppData\Local\Temp\9532f1ff-bf65-4f5b-805f-bc9c4c3db034_JCC%20Weekly%20Dashboard%20v4%20wc%2027.05.2024.zip.034\JCC%20Weekly%20Dashboard%20v4%20wc%2027.05.2024.xlsb"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i141546\AppData\Local\Temp\9532f1ff-bf65-4f5b-805f-bc9c4c3db034_JCC%20Weekly%20Dashboard%20v4%20wc%2027.05.2024.zip.034\JCC%20Weekly%20Dashboard%20v4%20wc%2027.05.2024.xlsb"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[JCC Weekly Dashboard v4 wc 27.05.2024.xlsb]Pivot!PivotTable89</c:name>
    <c:fmtId val="9"/>
  </c:pivotSource>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2000" b="1" dirty="0"/>
              <a:t>Verified</a:t>
            </a:r>
            <a:r>
              <a:rPr lang="en-GB" sz="2000" b="1" baseline="0" dirty="0"/>
              <a:t> Incidents, Conveyances, ED Attendances</a:t>
            </a:r>
            <a:endParaRPr lang="en-GB" sz="2000" b="1" dirty="0"/>
          </a:p>
        </c:rich>
      </c:tx>
      <c:layout>
        <c:manualLayout>
          <c:xMode val="edge"/>
          <c:yMode val="edge"/>
          <c:x val="0.29922297789165242"/>
          <c:y val="3.0651294472528807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9.1914260717410323E-2"/>
          <c:y val="0.20018575720019494"/>
          <c:w val="0.87753018372703417"/>
          <c:h val="0.53608401288228746"/>
        </c:manualLayout>
      </c:layout>
      <c:lineChart>
        <c:grouping val="standard"/>
        <c:varyColors val="0"/>
        <c:ser>
          <c:idx val="0"/>
          <c:order val="0"/>
          <c:tx>
            <c:strRef>
              <c:f>Pivot!$B$1975</c:f>
              <c:strCache>
                <c:ptCount val="1"/>
                <c:pt idx="0">
                  <c:v>Verified Incidents</c:v>
                </c:pt>
              </c:strCache>
            </c:strRef>
          </c:tx>
          <c:spPr>
            <a:ln w="28575" cap="rnd">
              <a:solidFill>
                <a:schemeClr val="accent1"/>
              </a:solidFill>
              <a:round/>
            </a:ln>
            <a:effectLst/>
          </c:spPr>
          <c:marker>
            <c:symbol val="none"/>
          </c:marker>
          <c:cat>
            <c:strRef>
              <c:f>Pivot!$A$1976:$A$2001</c:f>
              <c:strCache>
                <c:ptCount val="25"/>
                <c:pt idx="0">
                  <c:v>11/12/2023</c:v>
                </c:pt>
                <c:pt idx="1">
                  <c:v>18/12/2023</c:v>
                </c:pt>
                <c:pt idx="2">
                  <c:v>25/12/2023</c:v>
                </c:pt>
                <c:pt idx="3">
                  <c:v>01/01/2024</c:v>
                </c:pt>
                <c:pt idx="4">
                  <c:v>08/01/2024</c:v>
                </c:pt>
                <c:pt idx="5">
                  <c:v>15/01/2024</c:v>
                </c:pt>
                <c:pt idx="6">
                  <c:v>22/01/2024</c:v>
                </c:pt>
                <c:pt idx="7">
                  <c:v>29/01/2024</c:v>
                </c:pt>
                <c:pt idx="8">
                  <c:v>05/02/2024</c:v>
                </c:pt>
                <c:pt idx="9">
                  <c:v>12/02/2024</c:v>
                </c:pt>
                <c:pt idx="10">
                  <c:v>19/02/2024</c:v>
                </c:pt>
                <c:pt idx="11">
                  <c:v>26/02/2024</c:v>
                </c:pt>
                <c:pt idx="12">
                  <c:v>04/03/2024</c:v>
                </c:pt>
                <c:pt idx="13">
                  <c:v>11/03/2024</c:v>
                </c:pt>
                <c:pt idx="14">
                  <c:v>18/03/2024</c:v>
                </c:pt>
                <c:pt idx="15">
                  <c:v>25/03/2024</c:v>
                </c:pt>
                <c:pt idx="16">
                  <c:v>01/04/2024</c:v>
                </c:pt>
                <c:pt idx="17">
                  <c:v>08/04/2024</c:v>
                </c:pt>
                <c:pt idx="18">
                  <c:v>15/04/2024</c:v>
                </c:pt>
                <c:pt idx="19">
                  <c:v>22/04/2024</c:v>
                </c:pt>
                <c:pt idx="20">
                  <c:v>29/04/2024</c:v>
                </c:pt>
                <c:pt idx="21">
                  <c:v>06/05/2024</c:v>
                </c:pt>
                <c:pt idx="22">
                  <c:v>13/05/2024</c:v>
                </c:pt>
                <c:pt idx="23">
                  <c:v>20/05/2024</c:v>
                </c:pt>
                <c:pt idx="24">
                  <c:v>27/05/2024</c:v>
                </c:pt>
              </c:strCache>
            </c:strRef>
          </c:cat>
          <c:val>
            <c:numRef>
              <c:f>Pivot!$B$1976:$B$2001</c:f>
              <c:numCache>
                <c:formatCode>General</c:formatCode>
                <c:ptCount val="25"/>
                <c:pt idx="0">
                  <c:v>1011</c:v>
                </c:pt>
                <c:pt idx="1">
                  <c:v>978</c:v>
                </c:pt>
                <c:pt idx="2">
                  <c:v>991</c:v>
                </c:pt>
                <c:pt idx="3">
                  <c:v>946</c:v>
                </c:pt>
                <c:pt idx="4">
                  <c:v>846</c:v>
                </c:pt>
                <c:pt idx="5">
                  <c:v>918</c:v>
                </c:pt>
                <c:pt idx="6">
                  <c:v>948</c:v>
                </c:pt>
                <c:pt idx="7">
                  <c:v>954</c:v>
                </c:pt>
                <c:pt idx="8">
                  <c:v>957</c:v>
                </c:pt>
                <c:pt idx="9">
                  <c:v>972</c:v>
                </c:pt>
                <c:pt idx="10">
                  <c:v>968</c:v>
                </c:pt>
                <c:pt idx="11">
                  <c:v>1029</c:v>
                </c:pt>
                <c:pt idx="12">
                  <c:v>971</c:v>
                </c:pt>
                <c:pt idx="13">
                  <c:v>983</c:v>
                </c:pt>
                <c:pt idx="14">
                  <c:v>930</c:v>
                </c:pt>
                <c:pt idx="15">
                  <c:v>892</c:v>
                </c:pt>
                <c:pt idx="16">
                  <c:v>861</c:v>
                </c:pt>
                <c:pt idx="17">
                  <c:v>901</c:v>
                </c:pt>
                <c:pt idx="18">
                  <c:v>837</c:v>
                </c:pt>
                <c:pt idx="19">
                  <c:v>860</c:v>
                </c:pt>
                <c:pt idx="20">
                  <c:v>976</c:v>
                </c:pt>
                <c:pt idx="21">
                  <c:v>1026</c:v>
                </c:pt>
                <c:pt idx="22">
                  <c:v>955</c:v>
                </c:pt>
                <c:pt idx="23">
                  <c:v>947</c:v>
                </c:pt>
                <c:pt idx="24">
                  <c:v>944</c:v>
                </c:pt>
              </c:numCache>
            </c:numRef>
          </c:val>
          <c:smooth val="0"/>
          <c:extLst>
            <c:ext xmlns:c16="http://schemas.microsoft.com/office/drawing/2014/chart" uri="{C3380CC4-5D6E-409C-BE32-E72D297353CC}">
              <c16:uniqueId val="{00000000-F192-4BC8-8D22-267A2039EBD6}"/>
            </c:ext>
          </c:extLst>
        </c:ser>
        <c:ser>
          <c:idx val="1"/>
          <c:order val="1"/>
          <c:tx>
            <c:strRef>
              <c:f>Pivot!$C$1975</c:f>
              <c:strCache>
                <c:ptCount val="1"/>
                <c:pt idx="0">
                  <c:v>Conveyances</c:v>
                </c:pt>
              </c:strCache>
            </c:strRef>
          </c:tx>
          <c:spPr>
            <a:ln w="28575" cap="rnd">
              <a:solidFill>
                <a:schemeClr val="accent2"/>
              </a:solidFill>
              <a:round/>
            </a:ln>
            <a:effectLst/>
          </c:spPr>
          <c:marker>
            <c:symbol val="none"/>
          </c:marker>
          <c:cat>
            <c:strRef>
              <c:f>Pivot!$A$1976:$A$2001</c:f>
              <c:strCache>
                <c:ptCount val="25"/>
                <c:pt idx="0">
                  <c:v>11/12/2023</c:v>
                </c:pt>
                <c:pt idx="1">
                  <c:v>18/12/2023</c:v>
                </c:pt>
                <c:pt idx="2">
                  <c:v>25/12/2023</c:v>
                </c:pt>
                <c:pt idx="3">
                  <c:v>01/01/2024</c:v>
                </c:pt>
                <c:pt idx="4">
                  <c:v>08/01/2024</c:v>
                </c:pt>
                <c:pt idx="5">
                  <c:v>15/01/2024</c:v>
                </c:pt>
                <c:pt idx="6">
                  <c:v>22/01/2024</c:v>
                </c:pt>
                <c:pt idx="7">
                  <c:v>29/01/2024</c:v>
                </c:pt>
                <c:pt idx="8">
                  <c:v>05/02/2024</c:v>
                </c:pt>
                <c:pt idx="9">
                  <c:v>12/02/2024</c:v>
                </c:pt>
                <c:pt idx="10">
                  <c:v>19/02/2024</c:v>
                </c:pt>
                <c:pt idx="11">
                  <c:v>26/02/2024</c:v>
                </c:pt>
                <c:pt idx="12">
                  <c:v>04/03/2024</c:v>
                </c:pt>
                <c:pt idx="13">
                  <c:v>11/03/2024</c:v>
                </c:pt>
                <c:pt idx="14">
                  <c:v>18/03/2024</c:v>
                </c:pt>
                <c:pt idx="15">
                  <c:v>25/03/2024</c:v>
                </c:pt>
                <c:pt idx="16">
                  <c:v>01/04/2024</c:v>
                </c:pt>
                <c:pt idx="17">
                  <c:v>08/04/2024</c:v>
                </c:pt>
                <c:pt idx="18">
                  <c:v>15/04/2024</c:v>
                </c:pt>
                <c:pt idx="19">
                  <c:v>22/04/2024</c:v>
                </c:pt>
                <c:pt idx="20">
                  <c:v>29/04/2024</c:v>
                </c:pt>
                <c:pt idx="21">
                  <c:v>06/05/2024</c:v>
                </c:pt>
                <c:pt idx="22">
                  <c:v>13/05/2024</c:v>
                </c:pt>
                <c:pt idx="23">
                  <c:v>20/05/2024</c:v>
                </c:pt>
                <c:pt idx="24">
                  <c:v>27/05/2024</c:v>
                </c:pt>
              </c:strCache>
            </c:strRef>
          </c:cat>
          <c:val>
            <c:numRef>
              <c:f>Pivot!$C$1976:$C$2001</c:f>
              <c:numCache>
                <c:formatCode>General</c:formatCode>
                <c:ptCount val="25"/>
                <c:pt idx="0">
                  <c:v>347</c:v>
                </c:pt>
                <c:pt idx="1">
                  <c:v>358</c:v>
                </c:pt>
                <c:pt idx="2">
                  <c:v>328</c:v>
                </c:pt>
                <c:pt idx="3">
                  <c:v>307</c:v>
                </c:pt>
                <c:pt idx="4">
                  <c:v>344</c:v>
                </c:pt>
                <c:pt idx="5">
                  <c:v>382</c:v>
                </c:pt>
                <c:pt idx="6">
                  <c:v>323</c:v>
                </c:pt>
                <c:pt idx="7">
                  <c:v>329</c:v>
                </c:pt>
                <c:pt idx="8">
                  <c:v>325</c:v>
                </c:pt>
                <c:pt idx="9">
                  <c:v>292</c:v>
                </c:pt>
                <c:pt idx="10">
                  <c:v>314</c:v>
                </c:pt>
                <c:pt idx="11">
                  <c:v>336</c:v>
                </c:pt>
                <c:pt idx="12">
                  <c:v>302</c:v>
                </c:pt>
                <c:pt idx="13">
                  <c:v>325</c:v>
                </c:pt>
                <c:pt idx="14">
                  <c:v>289</c:v>
                </c:pt>
                <c:pt idx="15">
                  <c:v>315</c:v>
                </c:pt>
                <c:pt idx="16">
                  <c:v>294</c:v>
                </c:pt>
                <c:pt idx="17">
                  <c:v>339</c:v>
                </c:pt>
                <c:pt idx="18">
                  <c:v>305</c:v>
                </c:pt>
                <c:pt idx="19">
                  <c:v>330</c:v>
                </c:pt>
                <c:pt idx="20">
                  <c:v>358</c:v>
                </c:pt>
                <c:pt idx="21">
                  <c:v>325</c:v>
                </c:pt>
                <c:pt idx="22">
                  <c:v>329</c:v>
                </c:pt>
                <c:pt idx="23">
                  <c:v>323</c:v>
                </c:pt>
                <c:pt idx="24">
                  <c:v>306</c:v>
                </c:pt>
              </c:numCache>
            </c:numRef>
          </c:val>
          <c:smooth val="0"/>
          <c:extLst>
            <c:ext xmlns:c16="http://schemas.microsoft.com/office/drawing/2014/chart" uri="{C3380CC4-5D6E-409C-BE32-E72D297353CC}">
              <c16:uniqueId val="{00000001-F192-4BC8-8D22-267A2039EBD6}"/>
            </c:ext>
          </c:extLst>
        </c:ser>
        <c:ser>
          <c:idx val="2"/>
          <c:order val="2"/>
          <c:tx>
            <c:strRef>
              <c:f>Pivot!$D$1975</c:f>
              <c:strCache>
                <c:ptCount val="1"/>
                <c:pt idx="0">
                  <c:v>ED Attendances (All)</c:v>
                </c:pt>
              </c:strCache>
            </c:strRef>
          </c:tx>
          <c:spPr>
            <a:ln w="28575" cap="rnd">
              <a:solidFill>
                <a:schemeClr val="accent3"/>
              </a:solidFill>
              <a:round/>
            </a:ln>
            <a:effectLst/>
          </c:spPr>
          <c:marker>
            <c:symbol val="none"/>
          </c:marker>
          <c:cat>
            <c:strRef>
              <c:f>Pivot!$A$1976:$A$2001</c:f>
              <c:strCache>
                <c:ptCount val="25"/>
                <c:pt idx="0">
                  <c:v>11/12/2023</c:v>
                </c:pt>
                <c:pt idx="1">
                  <c:v>18/12/2023</c:v>
                </c:pt>
                <c:pt idx="2">
                  <c:v>25/12/2023</c:v>
                </c:pt>
                <c:pt idx="3">
                  <c:v>01/01/2024</c:v>
                </c:pt>
                <c:pt idx="4">
                  <c:v>08/01/2024</c:v>
                </c:pt>
                <c:pt idx="5">
                  <c:v>15/01/2024</c:v>
                </c:pt>
                <c:pt idx="6">
                  <c:v>22/01/2024</c:v>
                </c:pt>
                <c:pt idx="7">
                  <c:v>29/01/2024</c:v>
                </c:pt>
                <c:pt idx="8">
                  <c:v>05/02/2024</c:v>
                </c:pt>
                <c:pt idx="9">
                  <c:v>12/02/2024</c:v>
                </c:pt>
                <c:pt idx="10">
                  <c:v>19/02/2024</c:v>
                </c:pt>
                <c:pt idx="11">
                  <c:v>26/02/2024</c:v>
                </c:pt>
                <c:pt idx="12">
                  <c:v>04/03/2024</c:v>
                </c:pt>
                <c:pt idx="13">
                  <c:v>11/03/2024</c:v>
                </c:pt>
                <c:pt idx="14">
                  <c:v>18/03/2024</c:v>
                </c:pt>
                <c:pt idx="15">
                  <c:v>25/03/2024</c:v>
                </c:pt>
                <c:pt idx="16">
                  <c:v>01/04/2024</c:v>
                </c:pt>
                <c:pt idx="17">
                  <c:v>08/04/2024</c:v>
                </c:pt>
                <c:pt idx="18">
                  <c:v>15/04/2024</c:v>
                </c:pt>
                <c:pt idx="19">
                  <c:v>22/04/2024</c:v>
                </c:pt>
                <c:pt idx="20">
                  <c:v>29/04/2024</c:v>
                </c:pt>
                <c:pt idx="21">
                  <c:v>06/05/2024</c:v>
                </c:pt>
                <c:pt idx="22">
                  <c:v>13/05/2024</c:v>
                </c:pt>
                <c:pt idx="23">
                  <c:v>20/05/2024</c:v>
                </c:pt>
                <c:pt idx="24">
                  <c:v>27/05/2024</c:v>
                </c:pt>
              </c:strCache>
            </c:strRef>
          </c:cat>
          <c:val>
            <c:numRef>
              <c:f>Pivot!$D$1976:$D$2001</c:f>
              <c:numCache>
                <c:formatCode>General</c:formatCode>
                <c:ptCount val="25"/>
                <c:pt idx="0">
                  <c:v>2525</c:v>
                </c:pt>
                <c:pt idx="1">
                  <c:v>2394</c:v>
                </c:pt>
                <c:pt idx="2">
                  <c:v>2168</c:v>
                </c:pt>
                <c:pt idx="3">
                  <c:v>2252</c:v>
                </c:pt>
                <c:pt idx="4">
                  <c:v>2280</c:v>
                </c:pt>
                <c:pt idx="5">
                  <c:v>2462</c:v>
                </c:pt>
                <c:pt idx="6">
                  <c:v>2642</c:v>
                </c:pt>
                <c:pt idx="7">
                  <c:v>2686</c:v>
                </c:pt>
                <c:pt idx="8">
                  <c:v>2693</c:v>
                </c:pt>
                <c:pt idx="9">
                  <c:v>2496</c:v>
                </c:pt>
                <c:pt idx="10">
                  <c:v>2610</c:v>
                </c:pt>
                <c:pt idx="11">
                  <c:v>2618</c:v>
                </c:pt>
                <c:pt idx="12">
                  <c:v>2733</c:v>
                </c:pt>
                <c:pt idx="13">
                  <c:v>2721</c:v>
                </c:pt>
                <c:pt idx="14">
                  <c:v>2723</c:v>
                </c:pt>
                <c:pt idx="15">
                  <c:v>2395</c:v>
                </c:pt>
                <c:pt idx="16">
                  <c:v>2619</c:v>
                </c:pt>
                <c:pt idx="17">
                  <c:v>2629</c:v>
                </c:pt>
                <c:pt idx="18">
                  <c:v>2758</c:v>
                </c:pt>
                <c:pt idx="19">
                  <c:v>2826</c:v>
                </c:pt>
              </c:numCache>
            </c:numRef>
          </c:val>
          <c:smooth val="0"/>
          <c:extLst>
            <c:ext xmlns:c16="http://schemas.microsoft.com/office/drawing/2014/chart" uri="{C3380CC4-5D6E-409C-BE32-E72D297353CC}">
              <c16:uniqueId val="{00000002-F192-4BC8-8D22-267A2039EBD6}"/>
            </c:ext>
          </c:extLst>
        </c:ser>
        <c:dLbls>
          <c:showLegendKey val="0"/>
          <c:showVal val="0"/>
          <c:showCatName val="0"/>
          <c:showSerName val="0"/>
          <c:showPercent val="0"/>
          <c:showBubbleSize val="0"/>
        </c:dLbls>
        <c:smooth val="0"/>
        <c:axId val="2072200208"/>
        <c:axId val="2047982880"/>
      </c:lineChart>
      <c:catAx>
        <c:axId val="2072200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2047982880"/>
        <c:crosses val="autoZero"/>
        <c:auto val="1"/>
        <c:lblAlgn val="ctr"/>
        <c:lblOffset val="100"/>
        <c:noMultiLvlLbl val="0"/>
      </c:catAx>
      <c:valAx>
        <c:axId val="2047982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22002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[JCC Weekly Dashboard v4 wc 27.05.2024.xlsb]Pivot!PivotTable33</c:name>
    <c:fmtId val="21"/>
  </c:pivotSource>
  <c:chart>
    <c:title>
      <c:tx>
        <c:rich>
          <a:bodyPr rot="0" spcFirstLastPara="1" vertOverflow="ellipsis" vert="horz" wrap="square" anchor="ctr" anchorCtr="1"/>
          <a:lstStyle/>
          <a:p>
            <a:pPr algn="l">
              <a:defRPr sz="1200" b="0" i="0" u="none" strike="noStrike" kern="1200" spc="0" baseline="0">
                <a:solidFill>
                  <a:schemeClr val="tx1">
                    <a:lumMod val="65000"/>
                    <a:lumOff val="35000"/>
                  </a:schemeClr>
                </a:solidFill>
                <a:latin typeface="+mn-lt"/>
                <a:ea typeface="+mn-ea"/>
                <a:cs typeface="+mn-cs"/>
              </a:defRPr>
            </a:pPr>
            <a:r>
              <a:rPr lang="en-US" sz="2000" b="1" dirty="0"/>
              <a:t>Lost</a:t>
            </a:r>
            <a:r>
              <a:rPr lang="en-US" sz="2000" b="1" baseline="0" dirty="0"/>
              <a:t> Hours and Total Arrivals </a:t>
            </a:r>
            <a:endParaRPr lang="en-US" sz="2000" b="1" dirty="0"/>
          </a:p>
        </c:rich>
      </c:tx>
      <c:overlay val="0"/>
      <c:spPr>
        <a:noFill/>
        <a:ln>
          <a:noFill/>
        </a:ln>
        <a:effectLst/>
      </c:spPr>
      <c:txPr>
        <a:bodyPr rot="0" spcFirstLastPara="1" vertOverflow="ellipsis" vert="horz" wrap="square" anchor="ctr" anchorCtr="1"/>
        <a:lstStyle/>
        <a:p>
          <a:pPr algn="l">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lumMod val="50000"/>
              </a:schemeClr>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9.1914260717410323E-2"/>
          <c:y val="0.19282407407407406"/>
          <c:w val="0.87753018372703417"/>
          <c:h val="0.5316276611256926"/>
        </c:manualLayout>
      </c:layout>
      <c:lineChart>
        <c:grouping val="standard"/>
        <c:varyColors val="0"/>
        <c:ser>
          <c:idx val="0"/>
          <c:order val="0"/>
          <c:tx>
            <c:strRef>
              <c:f>Pivot!$AB$1976</c:f>
              <c:strCache>
                <c:ptCount val="1"/>
                <c:pt idx="0">
                  <c:v>Lost Hours</c:v>
                </c:pt>
              </c:strCache>
            </c:strRef>
          </c:tx>
          <c:spPr>
            <a:ln w="28575" cap="rnd">
              <a:solidFill>
                <a:schemeClr val="accent1"/>
              </a:solidFill>
              <a:round/>
            </a:ln>
            <a:effectLst/>
          </c:spPr>
          <c:marker>
            <c:symbol val="none"/>
          </c:marker>
          <c:cat>
            <c:strRef>
              <c:f>Pivot!$AA$1977:$AA$2003</c:f>
              <c:strCache>
                <c:ptCount val="26"/>
                <c:pt idx="0">
                  <c:v>04/12/2023</c:v>
                </c:pt>
                <c:pt idx="1">
                  <c:v>11/12/2023</c:v>
                </c:pt>
                <c:pt idx="2">
                  <c:v>18/12/2023</c:v>
                </c:pt>
                <c:pt idx="3">
                  <c:v>25/12/2023</c:v>
                </c:pt>
                <c:pt idx="4">
                  <c:v>01/01/2024</c:v>
                </c:pt>
                <c:pt idx="5">
                  <c:v>08/01/2024</c:v>
                </c:pt>
                <c:pt idx="6">
                  <c:v>15/01/2024</c:v>
                </c:pt>
                <c:pt idx="7">
                  <c:v>22/01/2024</c:v>
                </c:pt>
                <c:pt idx="8">
                  <c:v>29/01/2024</c:v>
                </c:pt>
                <c:pt idx="9">
                  <c:v>05/02/2024</c:v>
                </c:pt>
                <c:pt idx="10">
                  <c:v>12/02/2024</c:v>
                </c:pt>
                <c:pt idx="11">
                  <c:v>19/02/2024</c:v>
                </c:pt>
                <c:pt idx="12">
                  <c:v>26/02/2024</c:v>
                </c:pt>
                <c:pt idx="13">
                  <c:v>04/03/2024</c:v>
                </c:pt>
                <c:pt idx="14">
                  <c:v>11/03/2024</c:v>
                </c:pt>
                <c:pt idx="15">
                  <c:v>18/03/2024</c:v>
                </c:pt>
                <c:pt idx="16">
                  <c:v>25/03/2024</c:v>
                </c:pt>
                <c:pt idx="17">
                  <c:v>01/04/2024</c:v>
                </c:pt>
                <c:pt idx="18">
                  <c:v>08/04/2024</c:v>
                </c:pt>
                <c:pt idx="19">
                  <c:v>15/04/2024</c:v>
                </c:pt>
                <c:pt idx="20">
                  <c:v>22/04/2024</c:v>
                </c:pt>
                <c:pt idx="21">
                  <c:v>29/04/2024</c:v>
                </c:pt>
                <c:pt idx="22">
                  <c:v>06/05/2024</c:v>
                </c:pt>
                <c:pt idx="23">
                  <c:v>13/05/2024</c:v>
                </c:pt>
                <c:pt idx="24">
                  <c:v>20/05/2024</c:v>
                </c:pt>
                <c:pt idx="25">
                  <c:v>27/05/2024</c:v>
                </c:pt>
              </c:strCache>
            </c:strRef>
          </c:cat>
          <c:val>
            <c:numRef>
              <c:f>Pivot!$AB$1977:$AB$2003</c:f>
              <c:numCache>
                <c:formatCode>0</c:formatCode>
                <c:ptCount val="26"/>
                <c:pt idx="0">
                  <c:v>910.6105500000001</c:v>
                </c:pt>
                <c:pt idx="1">
                  <c:v>875.58499100000006</c:v>
                </c:pt>
                <c:pt idx="2">
                  <c:v>888.46860600000002</c:v>
                </c:pt>
                <c:pt idx="3">
                  <c:v>869.46193700000003</c:v>
                </c:pt>
                <c:pt idx="4">
                  <c:v>1133.8641620000001</c:v>
                </c:pt>
                <c:pt idx="5">
                  <c:v>865.15443800000014</c:v>
                </c:pt>
                <c:pt idx="6">
                  <c:v>536.96027199999992</c:v>
                </c:pt>
                <c:pt idx="7">
                  <c:v>944.18054800000004</c:v>
                </c:pt>
                <c:pt idx="8">
                  <c:v>1062.789438</c:v>
                </c:pt>
                <c:pt idx="9">
                  <c:v>819.37304600000016</c:v>
                </c:pt>
                <c:pt idx="10">
                  <c:v>886.54082799999992</c:v>
                </c:pt>
                <c:pt idx="11">
                  <c:v>572.29221600000005</c:v>
                </c:pt>
                <c:pt idx="12">
                  <c:v>1100.9366599999998</c:v>
                </c:pt>
                <c:pt idx="13">
                  <c:v>812.28499299999999</c:v>
                </c:pt>
                <c:pt idx="14">
                  <c:v>1020.0916589999999</c:v>
                </c:pt>
                <c:pt idx="15">
                  <c:v>680.20332600000006</c:v>
                </c:pt>
                <c:pt idx="16">
                  <c:v>695.85082399999999</c:v>
                </c:pt>
                <c:pt idx="17">
                  <c:v>739.52999299999999</c:v>
                </c:pt>
                <c:pt idx="18">
                  <c:v>740.64388199999996</c:v>
                </c:pt>
                <c:pt idx="19">
                  <c:v>522.37027</c:v>
                </c:pt>
                <c:pt idx="20">
                  <c:v>739.411384</c:v>
                </c:pt>
                <c:pt idx="21">
                  <c:v>809.18026899999995</c:v>
                </c:pt>
                <c:pt idx="22">
                  <c:v>731.05999300000008</c:v>
                </c:pt>
                <c:pt idx="23">
                  <c:v>824.72387900000012</c:v>
                </c:pt>
                <c:pt idx="24">
                  <c:v>708.07249399999989</c:v>
                </c:pt>
                <c:pt idx="25">
                  <c:v>696.01804899999991</c:v>
                </c:pt>
              </c:numCache>
            </c:numRef>
          </c:val>
          <c:smooth val="0"/>
          <c:extLst>
            <c:ext xmlns:c16="http://schemas.microsoft.com/office/drawing/2014/chart" uri="{C3380CC4-5D6E-409C-BE32-E72D297353CC}">
              <c16:uniqueId val="{00000000-5648-4E17-B9EC-B56387EF42DF}"/>
            </c:ext>
          </c:extLst>
        </c:ser>
        <c:ser>
          <c:idx val="1"/>
          <c:order val="1"/>
          <c:tx>
            <c:strRef>
              <c:f>Pivot!$AC$1976</c:f>
              <c:strCache>
                <c:ptCount val="1"/>
                <c:pt idx="0">
                  <c:v>Total Arrivals (All Vehicles)</c:v>
                </c:pt>
              </c:strCache>
            </c:strRef>
          </c:tx>
          <c:spPr>
            <a:ln w="28575" cap="rnd">
              <a:solidFill>
                <a:schemeClr val="accent2"/>
              </a:solidFill>
              <a:round/>
            </a:ln>
            <a:effectLst/>
          </c:spPr>
          <c:marker>
            <c:symbol val="none"/>
          </c:marker>
          <c:cat>
            <c:strRef>
              <c:f>Pivot!$AA$1977:$AA$2003</c:f>
              <c:strCache>
                <c:ptCount val="26"/>
                <c:pt idx="0">
                  <c:v>04/12/2023</c:v>
                </c:pt>
                <c:pt idx="1">
                  <c:v>11/12/2023</c:v>
                </c:pt>
                <c:pt idx="2">
                  <c:v>18/12/2023</c:v>
                </c:pt>
                <c:pt idx="3">
                  <c:v>25/12/2023</c:v>
                </c:pt>
                <c:pt idx="4">
                  <c:v>01/01/2024</c:v>
                </c:pt>
                <c:pt idx="5">
                  <c:v>08/01/2024</c:v>
                </c:pt>
                <c:pt idx="6">
                  <c:v>15/01/2024</c:v>
                </c:pt>
                <c:pt idx="7">
                  <c:v>22/01/2024</c:v>
                </c:pt>
                <c:pt idx="8">
                  <c:v>29/01/2024</c:v>
                </c:pt>
                <c:pt idx="9">
                  <c:v>05/02/2024</c:v>
                </c:pt>
                <c:pt idx="10">
                  <c:v>12/02/2024</c:v>
                </c:pt>
                <c:pt idx="11">
                  <c:v>19/02/2024</c:v>
                </c:pt>
                <c:pt idx="12">
                  <c:v>26/02/2024</c:v>
                </c:pt>
                <c:pt idx="13">
                  <c:v>04/03/2024</c:v>
                </c:pt>
                <c:pt idx="14">
                  <c:v>11/03/2024</c:v>
                </c:pt>
                <c:pt idx="15">
                  <c:v>18/03/2024</c:v>
                </c:pt>
                <c:pt idx="16">
                  <c:v>25/03/2024</c:v>
                </c:pt>
                <c:pt idx="17">
                  <c:v>01/04/2024</c:v>
                </c:pt>
                <c:pt idx="18">
                  <c:v>08/04/2024</c:v>
                </c:pt>
                <c:pt idx="19">
                  <c:v>15/04/2024</c:v>
                </c:pt>
                <c:pt idx="20">
                  <c:v>22/04/2024</c:v>
                </c:pt>
                <c:pt idx="21">
                  <c:v>29/04/2024</c:v>
                </c:pt>
                <c:pt idx="22">
                  <c:v>06/05/2024</c:v>
                </c:pt>
                <c:pt idx="23">
                  <c:v>13/05/2024</c:v>
                </c:pt>
                <c:pt idx="24">
                  <c:v>20/05/2024</c:v>
                </c:pt>
                <c:pt idx="25">
                  <c:v>27/05/2024</c:v>
                </c:pt>
              </c:strCache>
            </c:strRef>
          </c:cat>
          <c:val>
            <c:numRef>
              <c:f>Pivot!$AC$1977:$AC$2003</c:f>
              <c:numCache>
                <c:formatCode>General</c:formatCode>
                <c:ptCount val="26"/>
                <c:pt idx="0">
                  <c:v>411</c:v>
                </c:pt>
                <c:pt idx="1">
                  <c:v>431</c:v>
                </c:pt>
                <c:pt idx="2">
                  <c:v>465</c:v>
                </c:pt>
                <c:pt idx="3">
                  <c:v>399</c:v>
                </c:pt>
                <c:pt idx="4">
                  <c:v>400</c:v>
                </c:pt>
                <c:pt idx="5">
                  <c:v>439</c:v>
                </c:pt>
                <c:pt idx="6">
                  <c:v>439</c:v>
                </c:pt>
                <c:pt idx="7">
                  <c:v>416</c:v>
                </c:pt>
                <c:pt idx="8">
                  <c:v>418</c:v>
                </c:pt>
                <c:pt idx="9">
                  <c:v>414</c:v>
                </c:pt>
                <c:pt idx="10">
                  <c:v>401</c:v>
                </c:pt>
                <c:pt idx="11">
                  <c:v>378</c:v>
                </c:pt>
                <c:pt idx="12">
                  <c:v>422</c:v>
                </c:pt>
                <c:pt idx="13">
                  <c:v>416</c:v>
                </c:pt>
                <c:pt idx="14">
                  <c:v>426</c:v>
                </c:pt>
                <c:pt idx="15">
                  <c:v>372</c:v>
                </c:pt>
                <c:pt idx="16">
                  <c:v>394</c:v>
                </c:pt>
                <c:pt idx="17">
                  <c:v>392</c:v>
                </c:pt>
                <c:pt idx="18">
                  <c:v>434</c:v>
                </c:pt>
                <c:pt idx="19">
                  <c:v>393</c:v>
                </c:pt>
                <c:pt idx="20">
                  <c:v>428</c:v>
                </c:pt>
                <c:pt idx="21">
                  <c:v>456</c:v>
                </c:pt>
                <c:pt idx="22">
                  <c:v>411</c:v>
                </c:pt>
                <c:pt idx="23">
                  <c:v>418</c:v>
                </c:pt>
                <c:pt idx="24">
                  <c:v>434</c:v>
                </c:pt>
                <c:pt idx="25">
                  <c:v>405</c:v>
                </c:pt>
              </c:numCache>
            </c:numRef>
          </c:val>
          <c:smooth val="0"/>
          <c:extLst>
            <c:ext xmlns:c16="http://schemas.microsoft.com/office/drawing/2014/chart" uri="{C3380CC4-5D6E-409C-BE32-E72D297353CC}">
              <c16:uniqueId val="{00000001-5648-4E17-B9EC-B56387EF42DF}"/>
            </c:ext>
          </c:extLst>
        </c:ser>
        <c:dLbls>
          <c:showLegendKey val="0"/>
          <c:showVal val="0"/>
          <c:showCatName val="0"/>
          <c:showSerName val="0"/>
          <c:showPercent val="0"/>
          <c:showBubbleSize val="0"/>
        </c:dLbls>
        <c:smooth val="0"/>
        <c:axId val="534389375"/>
        <c:axId val="532245631"/>
      </c:lineChart>
      <c:catAx>
        <c:axId val="534389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2245631"/>
        <c:crosses val="autoZero"/>
        <c:auto val="1"/>
        <c:lblAlgn val="ctr"/>
        <c:lblOffset val="100"/>
        <c:noMultiLvlLbl val="0"/>
      </c:catAx>
      <c:valAx>
        <c:axId val="5322456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438937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08694F9B-2011-4879-8CA8-8DB0B9D5AC1D}" type="datetimeFigureOut">
              <a:rPr lang="en-GB" smtClean="0"/>
              <a:t>15/07/2024</a:t>
            </a:fld>
            <a:endParaRPr lang="en-GB"/>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1DED68F7-88C3-4EEF-BA27-BF0E5B04BEE7}" type="slidenum">
              <a:rPr lang="en-GB" smtClean="0"/>
              <a:t>‹#›</a:t>
            </a:fld>
            <a:endParaRPr lang="en-GB"/>
          </a:p>
        </p:txBody>
      </p:sp>
    </p:spTree>
    <p:extLst>
      <p:ext uri="{BB962C8B-B14F-4D97-AF65-F5344CB8AC3E}">
        <p14:creationId xmlns:p14="http://schemas.microsoft.com/office/powerpoint/2010/main" val="3988999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8078" indent="-118078">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D39C1D-3EC9-46F4-8595-2CF4DD2133D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468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D39C1D-3EC9-46F4-8595-2CF4DD2133D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978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AEA06-4BC4-4F04-8BEE-EABBFCBE4A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D86FD65-8852-4949-824E-1812106BA9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201B5CF-5332-400A-A2C7-00D82F31F8CA}"/>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5" name="Footer Placeholder 4">
            <a:extLst>
              <a:ext uri="{FF2B5EF4-FFF2-40B4-BE49-F238E27FC236}">
                <a16:creationId xmlns:a16="http://schemas.microsoft.com/office/drawing/2014/main" id="{3847272F-CF3C-4462-AC88-D42BD3288E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BFC419-4126-41F7-9E56-A6130A77772D}"/>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2222763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A3FC8-7A7E-47D4-B386-45A3D17C0A2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F15C5B7-A324-4063-80E4-FE599720EB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D9F5BC-A01B-4112-BDE9-1A8268B01F1D}"/>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5" name="Footer Placeholder 4">
            <a:extLst>
              <a:ext uri="{FF2B5EF4-FFF2-40B4-BE49-F238E27FC236}">
                <a16:creationId xmlns:a16="http://schemas.microsoft.com/office/drawing/2014/main" id="{273A85E4-62A8-44B1-ACEF-4E71F0DC5F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D0AACE-FEA2-45C6-971A-0E17D51F1B23}"/>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2411734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85E2C5-2BBF-4AC7-A866-48E47F9C8C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7237FE-8911-42A4-A65F-29E2603EBC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B0161E-AB0E-4B12-A50B-CED0C6A26E95}"/>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5" name="Footer Placeholder 4">
            <a:extLst>
              <a:ext uri="{FF2B5EF4-FFF2-40B4-BE49-F238E27FC236}">
                <a16:creationId xmlns:a16="http://schemas.microsoft.com/office/drawing/2014/main" id="{FCBFFE0F-C35E-4124-B4F9-624399581B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11A41B-B68E-4A6F-978D-859D507E7838}"/>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1886311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6A744-53F5-4055-A0D9-7B96E81610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5E74DDC-8241-4719-A034-2F738A46872B}"/>
              </a:ext>
            </a:extLst>
          </p:cNvPr>
          <p:cNvSpPr>
            <a:spLocks noGrp="1"/>
          </p:cNvSpPr>
          <p:nvPr>
            <p:ph type="subTitle" idx="1"/>
          </p:nvPr>
        </p:nvSpPr>
        <p:spPr>
          <a:xfrm>
            <a:off x="1524000" y="3602038"/>
            <a:ext cx="9144000" cy="1655762"/>
          </a:xfrm>
        </p:spPr>
        <p:txBody>
          <a:bodyPr/>
          <a:lstStyle>
            <a:lvl1pPr marL="0" indent="0" algn="ctr">
              <a:buNone/>
              <a:defRPr sz="2400"/>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1E7ED20-13BF-4C29-BC2A-155B795DB250}"/>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5" name="Footer Placeholder 4">
            <a:extLst>
              <a:ext uri="{FF2B5EF4-FFF2-40B4-BE49-F238E27FC236}">
                <a16:creationId xmlns:a16="http://schemas.microsoft.com/office/drawing/2014/main" id="{3EAB1BC8-9359-4EFA-8170-EBCAD64573D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CED6012-2B4F-4C79-A876-35E3E6577973}"/>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987981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16584-5B98-4372-AA96-9EC49E29D1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A94F3C-A892-4EB1-A077-50CD001485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4DC508-9B3C-4B51-BF9E-008EECD05AFD}"/>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5" name="Footer Placeholder 4">
            <a:extLst>
              <a:ext uri="{FF2B5EF4-FFF2-40B4-BE49-F238E27FC236}">
                <a16:creationId xmlns:a16="http://schemas.microsoft.com/office/drawing/2014/main" id="{0A101781-B88B-403B-9E9A-65B72535AC3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04B13F0-360E-4C13-BEDC-A38E9AFF4F99}"/>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2739636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45263-8457-4121-92AB-A480B6496482}"/>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7F70467-13A6-4CC4-A131-2FB814725DB9}"/>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9" indent="0">
              <a:buNone/>
              <a:defRPr sz="2000">
                <a:solidFill>
                  <a:schemeClr val="tx1">
                    <a:tint val="75000"/>
                  </a:schemeClr>
                </a:solidFill>
              </a:defRPr>
            </a:lvl2pPr>
            <a:lvl3pPr marL="914418" indent="0">
              <a:buNone/>
              <a:defRPr sz="1800">
                <a:solidFill>
                  <a:schemeClr val="tx1">
                    <a:tint val="75000"/>
                  </a:schemeClr>
                </a:solidFill>
              </a:defRPr>
            </a:lvl3pPr>
            <a:lvl4pPr marL="1371627" indent="0">
              <a:buNone/>
              <a:defRPr sz="1600">
                <a:solidFill>
                  <a:schemeClr val="tx1">
                    <a:tint val="75000"/>
                  </a:schemeClr>
                </a:solidFill>
              </a:defRPr>
            </a:lvl4pPr>
            <a:lvl5pPr marL="1828837" indent="0">
              <a:buNone/>
              <a:defRPr sz="1600">
                <a:solidFill>
                  <a:schemeClr val="tx1">
                    <a:tint val="75000"/>
                  </a:schemeClr>
                </a:solidFill>
              </a:defRPr>
            </a:lvl5pPr>
            <a:lvl6pPr marL="2286046" indent="0">
              <a:buNone/>
              <a:defRPr sz="1600">
                <a:solidFill>
                  <a:schemeClr val="tx1">
                    <a:tint val="75000"/>
                  </a:schemeClr>
                </a:solidFill>
              </a:defRPr>
            </a:lvl6pPr>
            <a:lvl7pPr marL="2743255" indent="0">
              <a:buNone/>
              <a:defRPr sz="1600">
                <a:solidFill>
                  <a:schemeClr val="tx1">
                    <a:tint val="75000"/>
                  </a:schemeClr>
                </a:solidFill>
              </a:defRPr>
            </a:lvl7pPr>
            <a:lvl8pPr marL="3200464" indent="0">
              <a:buNone/>
              <a:defRPr sz="1600">
                <a:solidFill>
                  <a:schemeClr val="tx1">
                    <a:tint val="75000"/>
                  </a:schemeClr>
                </a:solidFill>
              </a:defRPr>
            </a:lvl8pPr>
            <a:lvl9pPr marL="365767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480CC6-3BB0-4867-99CD-AFBB7EF58C6C}"/>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5" name="Footer Placeholder 4">
            <a:extLst>
              <a:ext uri="{FF2B5EF4-FFF2-40B4-BE49-F238E27FC236}">
                <a16:creationId xmlns:a16="http://schemas.microsoft.com/office/drawing/2014/main" id="{F033B570-FEF4-4F13-8D65-FAA27136E77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70FB15D-7985-4FD6-A353-0B8F94F5281D}"/>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1498063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35752-A9BB-4062-9FBB-43EAA6A3FD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EEE3D0-7D6B-4212-8ADD-342015045E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3DED04C-0224-411D-9EF3-0F5BDCAF73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C7FFB4E-3B14-4C24-917D-AAAB887891EC}"/>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6" name="Footer Placeholder 5">
            <a:extLst>
              <a:ext uri="{FF2B5EF4-FFF2-40B4-BE49-F238E27FC236}">
                <a16:creationId xmlns:a16="http://schemas.microsoft.com/office/drawing/2014/main" id="{5CAF3576-9CB8-4610-B65D-CEF8E617DE3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F9CA055-B962-417D-A687-9CF9A9E15F10}"/>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2533068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483B6-FD79-4AB6-87A2-2DAF28B4A2D8}"/>
              </a:ext>
            </a:extLst>
          </p:cNvPr>
          <p:cNvSpPr>
            <a:spLocks noGrp="1"/>
          </p:cNvSpPr>
          <p:nvPr>
            <p:ph type="title"/>
          </p:nvPr>
        </p:nvSpPr>
        <p:spPr>
          <a:xfrm>
            <a:off x="839788" y="365126"/>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4DF176-955D-4789-83B8-615040A8B8A6}"/>
              </a:ext>
            </a:extLst>
          </p:cNvPr>
          <p:cNvSpPr>
            <a:spLocks noGrp="1"/>
          </p:cNvSpPr>
          <p:nvPr>
            <p:ph type="body" idx="1"/>
          </p:nvPr>
        </p:nvSpPr>
        <p:spPr>
          <a:xfrm>
            <a:off x="839789" y="1681163"/>
            <a:ext cx="5157787"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C0BD4B-9226-44C6-A751-F72BD76A6DE3}"/>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0C3B2E-415C-40CC-9079-A334ECAEE7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6DB91A-5AF4-44AA-B96D-4834C66A85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8023AB0-FFFE-4B2C-B891-D537DF3EC6C4}"/>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8" name="Footer Placeholder 7">
            <a:extLst>
              <a:ext uri="{FF2B5EF4-FFF2-40B4-BE49-F238E27FC236}">
                <a16:creationId xmlns:a16="http://schemas.microsoft.com/office/drawing/2014/main" id="{1A4FF026-960A-479E-A659-B54C1A95C013}"/>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9D6924DA-7AFC-49E3-892D-E21E0E93E405}"/>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1988643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8E1EF-1729-4EF0-98DD-E13449CBB88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92683D9-B52F-4E28-8C51-B3472BFDD3DF}"/>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4" name="Footer Placeholder 3">
            <a:extLst>
              <a:ext uri="{FF2B5EF4-FFF2-40B4-BE49-F238E27FC236}">
                <a16:creationId xmlns:a16="http://schemas.microsoft.com/office/drawing/2014/main" id="{1CE8392A-74C4-4D7F-9D1D-7FBBDFA2D517}"/>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A619930-D107-4631-9F55-7E041CD3EFE5}"/>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2923969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964D66-84EF-465B-9FA1-9AB03130FEFD}"/>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3" name="Footer Placeholder 2">
            <a:extLst>
              <a:ext uri="{FF2B5EF4-FFF2-40B4-BE49-F238E27FC236}">
                <a16:creationId xmlns:a16="http://schemas.microsoft.com/office/drawing/2014/main" id="{73B3DE4F-F67B-46CD-8B77-674450D867B9}"/>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DEF96E22-B7DF-4E93-B203-74E161EABD98}"/>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2128795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924FA-9E69-4B8B-88A9-54E1DC317DFF}"/>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11347B-9DA3-4862-A0EF-B7C502CBC267}"/>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95982E-423E-45A5-A5D1-41140923E401}"/>
              </a:ext>
            </a:extLst>
          </p:cNvPr>
          <p:cNvSpPr>
            <a:spLocks noGrp="1"/>
          </p:cNvSpPr>
          <p:nvPr>
            <p:ph type="body" sz="half" idx="2"/>
          </p:nvPr>
        </p:nvSpPr>
        <p:spPr>
          <a:xfrm>
            <a:off x="839789" y="2057400"/>
            <a:ext cx="3932237" cy="3811588"/>
          </a:xfrm>
        </p:spPr>
        <p:txBody>
          <a:bodyPr/>
          <a:lstStyle>
            <a:lvl1pPr marL="0" indent="0">
              <a:buNone/>
              <a:defRPr sz="1600"/>
            </a:lvl1pPr>
            <a:lvl2pPr marL="457209" indent="0">
              <a:buNone/>
              <a:defRPr sz="1400"/>
            </a:lvl2pPr>
            <a:lvl3pPr marL="914418" indent="0">
              <a:buNone/>
              <a:defRPr sz="1200"/>
            </a:lvl3pPr>
            <a:lvl4pPr marL="1371627" indent="0">
              <a:buNone/>
              <a:defRPr sz="1000"/>
            </a:lvl4pPr>
            <a:lvl5pPr marL="1828837" indent="0">
              <a:buNone/>
              <a:defRPr sz="1000"/>
            </a:lvl5pPr>
            <a:lvl6pPr marL="2286046" indent="0">
              <a:buNone/>
              <a:defRPr sz="1000"/>
            </a:lvl6pPr>
            <a:lvl7pPr marL="2743255" indent="0">
              <a:buNone/>
              <a:defRPr sz="1000"/>
            </a:lvl7pPr>
            <a:lvl8pPr marL="3200464" indent="0">
              <a:buNone/>
              <a:defRPr sz="1000"/>
            </a:lvl8pPr>
            <a:lvl9pPr marL="365767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E10E4D-5FD7-4243-A885-364E65182282}"/>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6" name="Footer Placeholder 5">
            <a:extLst>
              <a:ext uri="{FF2B5EF4-FFF2-40B4-BE49-F238E27FC236}">
                <a16:creationId xmlns:a16="http://schemas.microsoft.com/office/drawing/2014/main" id="{031C2EE0-2B1A-478A-BB08-7A8E5E7EC47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9F549A6-3538-4EE1-A720-BF53C7789AC7}"/>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3542740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4873B-6C95-40D1-883B-744CC2417B4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C7BC84-23B0-427D-84BA-B969D04797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E01F4C-02F4-4333-908C-9B1ECB8F0570}"/>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5" name="Footer Placeholder 4">
            <a:extLst>
              <a:ext uri="{FF2B5EF4-FFF2-40B4-BE49-F238E27FC236}">
                <a16:creationId xmlns:a16="http://schemas.microsoft.com/office/drawing/2014/main" id="{87EF8EF4-707B-43AC-9BE6-8E459E7FF8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48D89E-4ED0-4ECC-A74B-4D7CFD15BFDE}"/>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40060212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2FF97-FA2A-49D1-BB89-06C0074B5A75}"/>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E679E93-3708-4803-AC85-FFEB417C579D}"/>
              </a:ext>
            </a:extLst>
          </p:cNvPr>
          <p:cNvSpPr>
            <a:spLocks noGrp="1"/>
          </p:cNvSpPr>
          <p:nvPr>
            <p:ph type="pic" idx="1"/>
          </p:nvPr>
        </p:nvSpPr>
        <p:spPr>
          <a:xfrm>
            <a:off x="5183188" y="987426"/>
            <a:ext cx="6172200" cy="4873625"/>
          </a:xfrm>
        </p:spPr>
        <p:txBody>
          <a:bodyPr/>
          <a:lstStyle>
            <a:lvl1pPr marL="0" indent="0">
              <a:buNone/>
              <a:defRPr sz="3200"/>
            </a:lvl1pPr>
            <a:lvl2pPr marL="457209" indent="0">
              <a:buNone/>
              <a:defRPr sz="2800"/>
            </a:lvl2pPr>
            <a:lvl3pPr marL="914418" indent="0">
              <a:buNone/>
              <a:defRPr sz="2400"/>
            </a:lvl3pPr>
            <a:lvl4pPr marL="1371627" indent="0">
              <a:buNone/>
              <a:defRPr sz="2000"/>
            </a:lvl4pPr>
            <a:lvl5pPr marL="1828837" indent="0">
              <a:buNone/>
              <a:defRPr sz="2000"/>
            </a:lvl5pPr>
            <a:lvl6pPr marL="2286046" indent="0">
              <a:buNone/>
              <a:defRPr sz="2000"/>
            </a:lvl6pPr>
            <a:lvl7pPr marL="2743255" indent="0">
              <a:buNone/>
              <a:defRPr sz="2000"/>
            </a:lvl7pPr>
            <a:lvl8pPr marL="3200464" indent="0">
              <a:buNone/>
              <a:defRPr sz="2000"/>
            </a:lvl8pPr>
            <a:lvl9pPr marL="3657673" indent="0">
              <a:buNone/>
              <a:defRPr sz="2000"/>
            </a:lvl9pPr>
          </a:lstStyle>
          <a:p>
            <a:endParaRPr lang="en-GB" dirty="0"/>
          </a:p>
        </p:txBody>
      </p:sp>
      <p:sp>
        <p:nvSpPr>
          <p:cNvPr id="4" name="Text Placeholder 3">
            <a:extLst>
              <a:ext uri="{FF2B5EF4-FFF2-40B4-BE49-F238E27FC236}">
                <a16:creationId xmlns:a16="http://schemas.microsoft.com/office/drawing/2014/main" id="{CA66FC9A-176C-4F3E-A081-6900FE89D4E0}"/>
              </a:ext>
            </a:extLst>
          </p:cNvPr>
          <p:cNvSpPr>
            <a:spLocks noGrp="1"/>
          </p:cNvSpPr>
          <p:nvPr>
            <p:ph type="body" sz="half" idx="2"/>
          </p:nvPr>
        </p:nvSpPr>
        <p:spPr>
          <a:xfrm>
            <a:off x="839789" y="2057400"/>
            <a:ext cx="3932237" cy="3811588"/>
          </a:xfrm>
        </p:spPr>
        <p:txBody>
          <a:bodyPr/>
          <a:lstStyle>
            <a:lvl1pPr marL="0" indent="0">
              <a:buNone/>
              <a:defRPr sz="1600"/>
            </a:lvl1pPr>
            <a:lvl2pPr marL="457209" indent="0">
              <a:buNone/>
              <a:defRPr sz="1400"/>
            </a:lvl2pPr>
            <a:lvl3pPr marL="914418" indent="0">
              <a:buNone/>
              <a:defRPr sz="1200"/>
            </a:lvl3pPr>
            <a:lvl4pPr marL="1371627" indent="0">
              <a:buNone/>
              <a:defRPr sz="1000"/>
            </a:lvl4pPr>
            <a:lvl5pPr marL="1828837" indent="0">
              <a:buNone/>
              <a:defRPr sz="1000"/>
            </a:lvl5pPr>
            <a:lvl6pPr marL="2286046" indent="0">
              <a:buNone/>
              <a:defRPr sz="1000"/>
            </a:lvl6pPr>
            <a:lvl7pPr marL="2743255" indent="0">
              <a:buNone/>
              <a:defRPr sz="1000"/>
            </a:lvl7pPr>
            <a:lvl8pPr marL="3200464" indent="0">
              <a:buNone/>
              <a:defRPr sz="1000"/>
            </a:lvl8pPr>
            <a:lvl9pPr marL="365767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4AD04-9953-4F55-BB5A-67D0158F0A06}"/>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6" name="Footer Placeholder 5">
            <a:extLst>
              <a:ext uri="{FF2B5EF4-FFF2-40B4-BE49-F238E27FC236}">
                <a16:creationId xmlns:a16="http://schemas.microsoft.com/office/drawing/2014/main" id="{8D49E4D4-90DC-491B-8032-FA8BA497AE9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A815CC8-4F16-443B-9169-7FBC9F2F4E81}"/>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21227850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056E-8952-4627-B9EB-31CCC8AD50E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98EDE3-2718-4276-88E9-ED91FF5FAE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20AE7D-8B6B-4D8E-BF2A-D16A1603AA97}"/>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5" name="Footer Placeholder 4">
            <a:extLst>
              <a:ext uri="{FF2B5EF4-FFF2-40B4-BE49-F238E27FC236}">
                <a16:creationId xmlns:a16="http://schemas.microsoft.com/office/drawing/2014/main" id="{C944C9D7-E780-4C33-8EA5-C0C5ED0B9DB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50FF410-F912-4D33-8A3B-A91A9F85252F}"/>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3295004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ACD3D6-A79D-4633-8E04-75676FFE4E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638EDE-51BD-4BFF-86BC-4A976E2650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F5E51D-94C8-4322-BBC5-C1C8FDA315F9}"/>
              </a:ext>
            </a:extLst>
          </p:cNvPr>
          <p:cNvSpPr>
            <a:spLocks noGrp="1"/>
          </p:cNvSpPr>
          <p:nvPr>
            <p:ph type="dt" sz="half" idx="10"/>
          </p:nvPr>
        </p:nvSpPr>
        <p:spPr/>
        <p:txBody>
          <a:bodyPr/>
          <a:lstStyle/>
          <a:p>
            <a:fld id="{CD646668-78E6-435D-B303-9F9FC6C4647E}" type="datetimeFigureOut">
              <a:rPr lang="en-US" smtClean="0"/>
              <a:pPr/>
              <a:t>7/15/2024</a:t>
            </a:fld>
            <a:endParaRPr lang="en-GB" dirty="0"/>
          </a:p>
        </p:txBody>
      </p:sp>
      <p:sp>
        <p:nvSpPr>
          <p:cNvPr id="5" name="Footer Placeholder 4">
            <a:extLst>
              <a:ext uri="{FF2B5EF4-FFF2-40B4-BE49-F238E27FC236}">
                <a16:creationId xmlns:a16="http://schemas.microsoft.com/office/drawing/2014/main" id="{FB082B12-413C-4E15-8BB7-AEEFD902480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6B1B9C4-CAFC-4F84-9417-9A1DA089A646}"/>
              </a:ext>
            </a:extLst>
          </p:cNvPr>
          <p:cNvSpPr>
            <a:spLocks noGrp="1"/>
          </p:cNvSpPr>
          <p:nvPr>
            <p:ph type="sldNum" sz="quarter" idx="12"/>
          </p:nvPr>
        </p:nvSpPr>
        <p:spPr/>
        <p:txBody>
          <a:body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11883794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7986797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234661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1082380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68242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297411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8041507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21526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198CF-8547-465E-ACD5-F446BF0DFD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35BF70-715C-4326-9DC4-B34B9D0766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0A2B6D-E8C2-4E18-BCDA-E4AA1E2631FA}"/>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5" name="Footer Placeholder 4">
            <a:extLst>
              <a:ext uri="{FF2B5EF4-FFF2-40B4-BE49-F238E27FC236}">
                <a16:creationId xmlns:a16="http://schemas.microsoft.com/office/drawing/2014/main" id="{306E1FE2-B530-4803-97D4-DDF195C936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564812-96FD-480E-BE65-7551631D2396}"/>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13227082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488589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181598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2454855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7/15/2024</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83609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25EE2-0F1A-4E0F-B267-0A7087D952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5B34403-698B-4F72-B83B-26BCC26F28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3AD89A-90B8-4D77-9EF1-4215C85790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76911EC-5A9D-49F3-B989-5D09BB525778}"/>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6" name="Footer Placeholder 5">
            <a:extLst>
              <a:ext uri="{FF2B5EF4-FFF2-40B4-BE49-F238E27FC236}">
                <a16:creationId xmlns:a16="http://schemas.microsoft.com/office/drawing/2014/main" id="{BCAE8050-7699-4153-91E2-97776928BE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A89EBD-F2B1-46C8-AEA9-793360FB4F1E}"/>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1331011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C966A-CB65-4AF2-9B99-878C4D786A8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AF0E89-1461-4498-8DA4-1D9E31BF00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12BDC9-8E45-44CC-97C3-18747D60A2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596C3-F886-4BB4-B9E6-5CB28651A7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94604A-7657-4BB7-8285-EDAEBC8B8B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BF60402-A1CE-4ECB-875E-03A42AF614E5}"/>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8" name="Footer Placeholder 7">
            <a:extLst>
              <a:ext uri="{FF2B5EF4-FFF2-40B4-BE49-F238E27FC236}">
                <a16:creationId xmlns:a16="http://schemas.microsoft.com/office/drawing/2014/main" id="{F1B0CD3C-6492-49EF-AF39-60D62D7CB6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C9D6CE9-764B-46A0-80B1-DE3CDAC2ED33}"/>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1036436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C472A-141B-47AB-AC13-EB8FD380042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5DD9598-0705-4DE4-A26C-7A5250B8EF9B}"/>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4" name="Footer Placeholder 3">
            <a:extLst>
              <a:ext uri="{FF2B5EF4-FFF2-40B4-BE49-F238E27FC236}">
                <a16:creationId xmlns:a16="http://schemas.microsoft.com/office/drawing/2014/main" id="{FBADAC1A-B8AB-446A-B814-FAA6862C767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B5C3164-482D-4E4A-86E9-6A7CC63EB4C1}"/>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4114653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A77506-00DB-4441-B75F-BAC93758462D}"/>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3" name="Footer Placeholder 2">
            <a:extLst>
              <a:ext uri="{FF2B5EF4-FFF2-40B4-BE49-F238E27FC236}">
                <a16:creationId xmlns:a16="http://schemas.microsoft.com/office/drawing/2014/main" id="{5D8A0932-7157-49AA-8F4D-8AE8740F8D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61E14F3-4C56-4B30-A302-676CFC7E05B0}"/>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75137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2E6AA-6CEC-4887-9BC1-F24EB6D18F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30886E3-05E8-4226-9853-3B6A83D97F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B8579A6-FF5B-4AE6-88D3-F7003C652C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9C955B-FE8A-45F9-9E78-BBAFBD203179}"/>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6" name="Footer Placeholder 5">
            <a:extLst>
              <a:ext uri="{FF2B5EF4-FFF2-40B4-BE49-F238E27FC236}">
                <a16:creationId xmlns:a16="http://schemas.microsoft.com/office/drawing/2014/main" id="{B3079C6A-6E81-4E3C-AE60-71EFE63D61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91A0CA-EAAA-4EA0-990E-21E87FE92F11}"/>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33565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71312-568B-487D-8D4D-0DCFF59A63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F4B9A19-3A9A-41BE-9C19-F782E08BAD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164BED8-FED8-4DA5-AAC8-34A7CB46E4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EF9DC5-C389-4405-B58C-F60097EC04D4}"/>
              </a:ext>
            </a:extLst>
          </p:cNvPr>
          <p:cNvSpPr>
            <a:spLocks noGrp="1"/>
          </p:cNvSpPr>
          <p:nvPr>
            <p:ph type="dt" sz="half" idx="10"/>
          </p:nvPr>
        </p:nvSpPr>
        <p:spPr/>
        <p:txBody>
          <a:bodyPr/>
          <a:lstStyle/>
          <a:p>
            <a:fld id="{3F7F5570-05BB-4B87-987E-8735002DA8D4}" type="datetimeFigureOut">
              <a:rPr lang="en-GB" smtClean="0"/>
              <a:t>15/07/2024</a:t>
            </a:fld>
            <a:endParaRPr lang="en-GB"/>
          </a:p>
        </p:txBody>
      </p:sp>
      <p:sp>
        <p:nvSpPr>
          <p:cNvPr id="6" name="Footer Placeholder 5">
            <a:extLst>
              <a:ext uri="{FF2B5EF4-FFF2-40B4-BE49-F238E27FC236}">
                <a16:creationId xmlns:a16="http://schemas.microsoft.com/office/drawing/2014/main" id="{CB0F2987-32B0-4D8E-9705-22A6A16F1F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38F604-ACD2-42C8-8D9D-95E04A6210EE}"/>
              </a:ext>
            </a:extLst>
          </p:cNvPr>
          <p:cNvSpPr>
            <a:spLocks noGrp="1"/>
          </p:cNvSpPr>
          <p:nvPr>
            <p:ph type="sldNum" sz="quarter" idx="12"/>
          </p:nvPr>
        </p:nvSpPr>
        <p:spPr/>
        <p:txBody>
          <a:bodyPr/>
          <a:lstStyle/>
          <a:p>
            <a:fld id="{C244D745-026E-498C-B059-0067E16F5AC2}" type="slidenum">
              <a:rPr lang="en-GB" smtClean="0"/>
              <a:t>‹#›</a:t>
            </a:fld>
            <a:endParaRPr lang="en-GB"/>
          </a:p>
        </p:txBody>
      </p:sp>
    </p:spTree>
    <p:extLst>
      <p:ext uri="{BB962C8B-B14F-4D97-AF65-F5344CB8AC3E}">
        <p14:creationId xmlns:p14="http://schemas.microsoft.com/office/powerpoint/2010/main" val="490125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32931E-AD85-49F4-818E-B69E72934B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8935A1-276D-4E48-A0B6-538FAD90C2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DEEC2B-F09F-4459-B735-84383FE5F0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F5570-05BB-4B87-987E-8735002DA8D4}" type="datetimeFigureOut">
              <a:rPr lang="en-GB" smtClean="0"/>
              <a:t>15/07/2024</a:t>
            </a:fld>
            <a:endParaRPr lang="en-GB"/>
          </a:p>
        </p:txBody>
      </p:sp>
      <p:sp>
        <p:nvSpPr>
          <p:cNvPr id="5" name="Footer Placeholder 4">
            <a:extLst>
              <a:ext uri="{FF2B5EF4-FFF2-40B4-BE49-F238E27FC236}">
                <a16:creationId xmlns:a16="http://schemas.microsoft.com/office/drawing/2014/main" id="{11F46F16-F28F-4797-93B4-6364D09980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ACAC999-B661-428C-B978-BA49E2C2B7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44D745-026E-498C-B059-0067E16F5AC2}" type="slidenum">
              <a:rPr lang="en-GB" smtClean="0"/>
              <a:t>‹#›</a:t>
            </a:fld>
            <a:endParaRPr lang="en-GB"/>
          </a:p>
        </p:txBody>
      </p:sp>
    </p:spTree>
    <p:extLst>
      <p:ext uri="{BB962C8B-B14F-4D97-AF65-F5344CB8AC3E}">
        <p14:creationId xmlns:p14="http://schemas.microsoft.com/office/powerpoint/2010/main" val="612940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42E7A0-820C-4D8E-B1AF-4D7B548D0060}"/>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5BD168-1CA8-47EA-B7F9-5DDAACC7E2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83A503-EF9D-4647-933C-746560806999}"/>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46668-78E6-435D-B303-9F9FC6C4647E}" type="datetimeFigureOut">
              <a:rPr lang="en-US" smtClean="0"/>
              <a:pPr/>
              <a:t>7/15/2024</a:t>
            </a:fld>
            <a:endParaRPr lang="en-GB" dirty="0"/>
          </a:p>
        </p:txBody>
      </p:sp>
      <p:sp>
        <p:nvSpPr>
          <p:cNvPr id="5" name="Footer Placeholder 4">
            <a:extLst>
              <a:ext uri="{FF2B5EF4-FFF2-40B4-BE49-F238E27FC236}">
                <a16:creationId xmlns:a16="http://schemas.microsoft.com/office/drawing/2014/main" id="{F82E1B4C-84F6-4E1B-9909-6C6A5106A4DE}"/>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03696198-5628-49BC-9FC9-E5050B56EF8F}"/>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5A09D7-CE6A-4AFE-9174-0807AF79ADB3}" type="slidenum">
              <a:rPr lang="en-GB" smtClean="0"/>
              <a:pPr/>
              <a:t>‹#›</a:t>
            </a:fld>
            <a:endParaRPr lang="en-GB" dirty="0"/>
          </a:p>
        </p:txBody>
      </p:sp>
    </p:spTree>
    <p:extLst>
      <p:ext uri="{BB962C8B-B14F-4D97-AF65-F5344CB8AC3E}">
        <p14:creationId xmlns:p14="http://schemas.microsoft.com/office/powerpoint/2010/main" val="3705336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1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4" indent="-228605" algn="l" defTabSz="9144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3" indent="-228605" algn="l" defTabSz="9144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32"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41"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50"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5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6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78"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8" rtl="0" eaLnBrk="1" latinLnBrk="0" hangingPunct="1">
        <a:defRPr sz="1800" kern="1200">
          <a:solidFill>
            <a:schemeClr val="tx1"/>
          </a:solidFill>
          <a:latin typeface="+mn-lt"/>
          <a:ea typeface="+mn-ea"/>
          <a:cs typeface="+mn-cs"/>
        </a:defRPr>
      </a:lvl1pPr>
      <a:lvl2pPr marL="457209" algn="l" defTabSz="914418" rtl="0" eaLnBrk="1" latinLnBrk="0" hangingPunct="1">
        <a:defRPr sz="1800" kern="1200">
          <a:solidFill>
            <a:schemeClr val="tx1"/>
          </a:solidFill>
          <a:latin typeface="+mn-lt"/>
          <a:ea typeface="+mn-ea"/>
          <a:cs typeface="+mn-cs"/>
        </a:defRPr>
      </a:lvl2pPr>
      <a:lvl3pPr marL="914418" algn="l" defTabSz="914418" rtl="0" eaLnBrk="1" latinLnBrk="0" hangingPunct="1">
        <a:defRPr sz="1800" kern="1200">
          <a:solidFill>
            <a:schemeClr val="tx1"/>
          </a:solidFill>
          <a:latin typeface="+mn-lt"/>
          <a:ea typeface="+mn-ea"/>
          <a:cs typeface="+mn-cs"/>
        </a:defRPr>
      </a:lvl3pPr>
      <a:lvl4pPr marL="1371627" algn="l" defTabSz="914418" rtl="0" eaLnBrk="1" latinLnBrk="0" hangingPunct="1">
        <a:defRPr sz="1800" kern="1200">
          <a:solidFill>
            <a:schemeClr val="tx1"/>
          </a:solidFill>
          <a:latin typeface="+mn-lt"/>
          <a:ea typeface="+mn-ea"/>
          <a:cs typeface="+mn-cs"/>
        </a:defRPr>
      </a:lvl4pPr>
      <a:lvl5pPr marL="1828837" algn="l" defTabSz="914418" rtl="0" eaLnBrk="1" latinLnBrk="0" hangingPunct="1">
        <a:defRPr sz="1800" kern="1200">
          <a:solidFill>
            <a:schemeClr val="tx1"/>
          </a:solidFill>
          <a:latin typeface="+mn-lt"/>
          <a:ea typeface="+mn-ea"/>
          <a:cs typeface="+mn-cs"/>
        </a:defRPr>
      </a:lvl5pPr>
      <a:lvl6pPr marL="2286046" algn="l" defTabSz="914418" rtl="0" eaLnBrk="1" latinLnBrk="0" hangingPunct="1">
        <a:defRPr sz="1800" kern="1200">
          <a:solidFill>
            <a:schemeClr val="tx1"/>
          </a:solidFill>
          <a:latin typeface="+mn-lt"/>
          <a:ea typeface="+mn-ea"/>
          <a:cs typeface="+mn-cs"/>
        </a:defRPr>
      </a:lvl6pPr>
      <a:lvl7pPr marL="2743255" algn="l" defTabSz="914418" rtl="0" eaLnBrk="1" latinLnBrk="0" hangingPunct="1">
        <a:defRPr sz="1800" kern="1200">
          <a:solidFill>
            <a:schemeClr val="tx1"/>
          </a:solidFill>
          <a:latin typeface="+mn-lt"/>
          <a:ea typeface="+mn-ea"/>
          <a:cs typeface="+mn-cs"/>
        </a:defRPr>
      </a:lvl7pPr>
      <a:lvl8pPr marL="3200464" algn="l" defTabSz="914418" rtl="0" eaLnBrk="1" latinLnBrk="0" hangingPunct="1">
        <a:defRPr sz="1800" kern="1200">
          <a:solidFill>
            <a:schemeClr val="tx1"/>
          </a:solidFill>
          <a:latin typeface="+mn-lt"/>
          <a:ea typeface="+mn-ea"/>
          <a:cs typeface="+mn-cs"/>
        </a:defRPr>
      </a:lvl8pPr>
      <a:lvl9pPr marL="3657673" algn="l" defTabSz="91441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7/15/2024</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spTree>
    <p:extLst>
      <p:ext uri="{BB962C8B-B14F-4D97-AF65-F5344CB8AC3E}">
        <p14:creationId xmlns:p14="http://schemas.microsoft.com/office/powerpoint/2010/main" val="4038956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emf"/><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3.png"/><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9.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9.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flipH="1">
            <a:off x="10649949" y="-578049"/>
            <a:ext cx="2750395" cy="2557868"/>
          </a:xfrm>
          <a:custGeom>
            <a:avLst/>
            <a:gdLst/>
            <a:ahLst/>
            <a:cxnLst/>
            <a:rect l="l" t="t" r="r" b="b"/>
            <a:pathLst>
              <a:path w="4125593" h="3836802">
                <a:moveTo>
                  <a:pt x="4125593" y="0"/>
                </a:moveTo>
                <a:lnTo>
                  <a:pt x="0" y="0"/>
                </a:lnTo>
                <a:lnTo>
                  <a:pt x="0" y="3836801"/>
                </a:lnTo>
                <a:lnTo>
                  <a:pt x="4125593" y="3836801"/>
                </a:lnTo>
                <a:lnTo>
                  <a:pt x="4125593"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685800" y="2217894"/>
            <a:ext cx="10820400" cy="2628925"/>
          </a:xfrm>
          <a:prstGeom prst="rect">
            <a:avLst/>
          </a:prstGeom>
        </p:spPr>
        <p:txBody>
          <a:bodyPr lIns="0" tIns="0" rIns="0" bIns="0" rtlCol="0" anchor="t">
            <a:spAutoFit/>
          </a:bodyPr>
          <a:lstStyle/>
          <a:p>
            <a:pPr algn="ctr">
              <a:lnSpc>
                <a:spcPts val="4107"/>
              </a:lnSpc>
            </a:pPr>
            <a:r>
              <a:rPr lang="en-US" sz="3600" b="1" dirty="0">
                <a:solidFill>
                  <a:srgbClr val="285D7F"/>
                </a:solidFill>
                <a:latin typeface="Verdana Pro Light"/>
                <a:ea typeface="Verdana Pro Light"/>
                <a:cs typeface="Verdana Pro Light"/>
                <a:sym typeface="Verdana Pro Light"/>
              </a:rPr>
              <a:t>Emergency Ambulance Services Briefing</a:t>
            </a:r>
          </a:p>
          <a:p>
            <a:pPr algn="ctr">
              <a:lnSpc>
                <a:spcPts val="4107"/>
              </a:lnSpc>
            </a:pPr>
            <a:endParaRPr lang="en-US" sz="3600" b="1" dirty="0">
              <a:solidFill>
                <a:srgbClr val="285D7F"/>
              </a:solidFill>
              <a:latin typeface="Verdana Pro Light"/>
              <a:ea typeface="Verdana Pro Light"/>
              <a:cs typeface="Verdana Pro Light"/>
              <a:sym typeface="Verdana Pro Light"/>
            </a:endParaRPr>
          </a:p>
          <a:p>
            <a:pPr algn="ctr">
              <a:lnSpc>
                <a:spcPts val="4107"/>
              </a:lnSpc>
            </a:pPr>
            <a:r>
              <a:rPr lang="en-US" sz="3600" b="1" dirty="0">
                <a:solidFill>
                  <a:srgbClr val="285D7F"/>
                </a:solidFill>
                <a:latin typeface="Verdana Pro Light"/>
                <a:ea typeface="Verdana Pro Light"/>
                <a:cs typeface="Verdana Pro Light"/>
                <a:sym typeface="Verdana Pro Light"/>
              </a:rPr>
              <a:t>NWJCC</a:t>
            </a:r>
          </a:p>
          <a:p>
            <a:pPr algn="ctr">
              <a:lnSpc>
                <a:spcPts val="4107"/>
              </a:lnSpc>
            </a:pPr>
            <a:endParaRPr lang="en-US" sz="3600" b="1" dirty="0">
              <a:solidFill>
                <a:srgbClr val="285D7F"/>
              </a:solidFill>
              <a:latin typeface="Verdana Pro Light"/>
              <a:ea typeface="Verdana Pro Light"/>
              <a:cs typeface="Verdana Pro Light"/>
              <a:sym typeface="Verdana Pro Light"/>
            </a:endParaRPr>
          </a:p>
          <a:p>
            <a:pPr algn="ctr">
              <a:lnSpc>
                <a:spcPts val="4107"/>
              </a:lnSpc>
            </a:pPr>
            <a:r>
              <a:rPr lang="en-US" sz="3600" b="1" dirty="0">
                <a:solidFill>
                  <a:srgbClr val="285D7F"/>
                </a:solidFill>
                <a:latin typeface="Verdana Pro Light"/>
                <a:ea typeface="Verdana Pro Light"/>
                <a:cs typeface="Verdana Pro Light"/>
                <a:sym typeface="Verdana Pro Light"/>
              </a:rPr>
              <a:t>16 July 2024</a:t>
            </a:r>
          </a:p>
        </p:txBody>
      </p:sp>
      <p:sp>
        <p:nvSpPr>
          <p:cNvPr id="7" name="Freeform 7"/>
          <p:cNvSpPr/>
          <p:nvPr/>
        </p:nvSpPr>
        <p:spPr>
          <a:xfrm>
            <a:off x="8386686" y="99831"/>
            <a:ext cx="2552054" cy="598669"/>
          </a:xfrm>
          <a:custGeom>
            <a:avLst/>
            <a:gdLst/>
            <a:ahLst/>
            <a:cxnLst/>
            <a:rect l="l" t="t" r="r" b="b"/>
            <a:pathLst>
              <a:path w="3828081" h="898004">
                <a:moveTo>
                  <a:pt x="0" y="0"/>
                </a:moveTo>
                <a:lnTo>
                  <a:pt x="3828080" y="0"/>
                </a:lnTo>
                <a:lnTo>
                  <a:pt x="3828080" y="898004"/>
                </a:lnTo>
                <a:lnTo>
                  <a:pt x="0" y="898004"/>
                </a:lnTo>
                <a:lnTo>
                  <a:pt x="0" y="0"/>
                </a:lnTo>
                <a:close/>
              </a:path>
            </a:pathLst>
          </a:custGeom>
          <a:blipFill>
            <a:blip r:embed="rId4"/>
            <a:stretch>
              <a:fillRect/>
            </a:stretch>
          </a:blipFill>
        </p:spPr>
      </p:sp>
      <p:sp>
        <p:nvSpPr>
          <p:cNvPr id="8" name="Freeform 8"/>
          <p:cNvSpPr/>
          <p:nvPr/>
        </p:nvSpPr>
        <p:spPr>
          <a:xfrm flipH="1">
            <a:off x="-711500" y="6172200"/>
            <a:ext cx="1870199" cy="1739285"/>
          </a:xfrm>
          <a:custGeom>
            <a:avLst/>
            <a:gdLst/>
            <a:ahLst/>
            <a:cxnLst/>
            <a:rect l="l" t="t" r="r" b="b"/>
            <a:pathLst>
              <a:path w="2805299" h="2608928">
                <a:moveTo>
                  <a:pt x="2805300" y="0"/>
                </a:moveTo>
                <a:lnTo>
                  <a:pt x="0" y="0"/>
                </a:lnTo>
                <a:lnTo>
                  <a:pt x="0" y="2608928"/>
                </a:lnTo>
                <a:lnTo>
                  <a:pt x="2805300" y="2608928"/>
                </a:lnTo>
                <a:lnTo>
                  <a:pt x="2805300"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973421-6728-4079-A88A-8A960376E25D}"/>
              </a:ext>
            </a:extLst>
          </p:cNvPr>
          <p:cNvSpPr txBox="1"/>
          <p:nvPr/>
        </p:nvSpPr>
        <p:spPr>
          <a:xfrm>
            <a:off x="612396" y="1484410"/>
            <a:ext cx="10989578" cy="5016758"/>
          </a:xfrm>
          <a:prstGeom prst="rect">
            <a:avLst/>
          </a:prstGeom>
          <a:noFill/>
        </p:spPr>
        <p:txBody>
          <a:bodyPr wrap="square">
            <a:spAutoFit/>
          </a:bodyPr>
          <a:lstStyle/>
          <a:p>
            <a:r>
              <a:rPr lang="en-US" sz="1600" b="0" i="0" u="none" strike="noStrike" baseline="0" dirty="0">
                <a:solidFill>
                  <a:srgbClr val="000000"/>
                </a:solidFill>
                <a:latin typeface="Calibri" panose="020F0502020204030204" pitchFamily="34" charset="0"/>
              </a:rPr>
              <a:t>For 2024/25, performance expectations will be introduced that are aligned to health board’s performance improvement levels. With ambulance handover delays being the single greatest factor in emergency ambulance performance, ambulance performance outcomes will be modelled and forecasted against ambulance handover delay levels. </a:t>
            </a:r>
          </a:p>
          <a:p>
            <a:endParaRPr lang="en-US" sz="1600" b="0" i="0" u="none" strike="noStrike" baseline="0" dirty="0">
              <a:solidFill>
                <a:srgbClr val="000000"/>
              </a:solidFill>
              <a:latin typeface="Calibri" panose="020F0502020204030204" pitchFamily="34" charset="0"/>
            </a:endParaRPr>
          </a:p>
          <a:p>
            <a:r>
              <a:rPr lang="en-US" sz="1600" b="0" i="0" u="none" strike="noStrike" baseline="0" dirty="0">
                <a:solidFill>
                  <a:srgbClr val="000000"/>
                </a:solidFill>
                <a:latin typeface="Calibri" panose="020F0502020204030204" pitchFamily="34" charset="0"/>
              </a:rPr>
              <a:t>This more sophisticated approach to the development of ambulance performance expectations, will provide the Committee with a clear understanding of the achievable ambulance performance outcomes against varied levels of ambulance handover delays. </a:t>
            </a:r>
          </a:p>
          <a:p>
            <a:endParaRPr lang="en-US" sz="1600" b="0" i="0" u="none" strike="noStrike" baseline="0" dirty="0">
              <a:solidFill>
                <a:srgbClr val="000000"/>
              </a:solidFill>
              <a:latin typeface="Calibri" panose="020F0502020204030204" pitchFamily="34" charset="0"/>
            </a:endParaRPr>
          </a:p>
          <a:p>
            <a:r>
              <a:rPr lang="en-GB" sz="1600" b="0" i="0" u="none" strike="noStrike" baseline="0" dirty="0">
                <a:solidFill>
                  <a:srgbClr val="2D74B5"/>
                </a:solidFill>
                <a:latin typeface="Calibri" panose="020F0502020204030204" pitchFamily="34" charset="0"/>
              </a:rPr>
              <a:t>Performance Expectations </a:t>
            </a:r>
          </a:p>
          <a:p>
            <a:r>
              <a:rPr lang="en-US" sz="1600" b="0" i="0" u="none" strike="noStrike" baseline="0" dirty="0">
                <a:solidFill>
                  <a:srgbClr val="000000"/>
                </a:solidFill>
                <a:latin typeface="Calibri" panose="020F0502020204030204" pitchFamily="34" charset="0"/>
              </a:rPr>
              <a:t>Ambulance performance outcomes for 2024/25 will be based on the forecasting and modelling assumptions that: </a:t>
            </a:r>
          </a:p>
          <a:p>
            <a:r>
              <a:rPr lang="en-GB" sz="1600" b="1" i="0" u="none" strike="noStrike" baseline="0" dirty="0">
                <a:solidFill>
                  <a:srgbClr val="000000"/>
                </a:solidFill>
                <a:latin typeface="Calibri" panose="020F0502020204030204" pitchFamily="34" charset="0"/>
              </a:rPr>
              <a:t>Scenario 1 </a:t>
            </a:r>
            <a:endParaRPr lang="en-GB" sz="1600" b="0" i="0" u="none" strike="noStrike" baseline="0" dirty="0">
              <a:solidFill>
                <a:srgbClr val="000000"/>
              </a:solidFill>
              <a:latin typeface="Calibri" panose="020F0502020204030204" pitchFamily="34" charset="0"/>
            </a:endParaRPr>
          </a:p>
          <a:p>
            <a:pPr marL="171450" indent="-171450">
              <a:buFont typeface="Arial" panose="020B0604020202020204" pitchFamily="34" charset="0"/>
              <a:buChar char="•"/>
            </a:pPr>
            <a:r>
              <a:rPr lang="en-US" sz="1600" b="0" i="0" u="none" strike="noStrike" baseline="0" dirty="0">
                <a:solidFill>
                  <a:srgbClr val="000000"/>
                </a:solidFill>
                <a:latin typeface="Calibri" panose="020F0502020204030204" pitchFamily="34" charset="0"/>
              </a:rPr>
              <a:t>No reduction in ambulance handover delays handover </a:t>
            </a:r>
          </a:p>
          <a:p>
            <a:pPr marL="171450" indent="-171450">
              <a:buFont typeface="Arial" panose="020B0604020202020204" pitchFamily="34" charset="0"/>
              <a:buChar char="•"/>
            </a:pPr>
            <a:r>
              <a:rPr lang="en-US" sz="1600" b="0" i="0" u="none" strike="noStrike" baseline="0" dirty="0">
                <a:solidFill>
                  <a:srgbClr val="000000"/>
                </a:solidFill>
                <a:latin typeface="Calibri" panose="020F0502020204030204" pitchFamily="34" charset="0"/>
              </a:rPr>
              <a:t>WAST to deliver within 2024/25 financial allocation as per WASTs 2024/25 IMTP. </a:t>
            </a:r>
          </a:p>
          <a:p>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Scenario 2 </a:t>
            </a:r>
            <a:endParaRPr lang="en-GB" sz="1600" b="0" i="0" u="none" strike="noStrike" baseline="0" dirty="0">
              <a:solidFill>
                <a:srgbClr val="000000"/>
              </a:solidFill>
              <a:latin typeface="Calibri" panose="020F0502020204030204" pitchFamily="34" charset="0"/>
            </a:endParaRPr>
          </a:p>
          <a:p>
            <a:pPr marL="171450" indent="-171450">
              <a:buFont typeface="Arial" panose="020B0604020202020204" pitchFamily="34" charset="0"/>
              <a:buChar char="•"/>
            </a:pPr>
            <a:r>
              <a:rPr lang="en-US" sz="1600" b="0" i="0" u="none" strike="noStrike" baseline="0" dirty="0">
                <a:solidFill>
                  <a:srgbClr val="000000"/>
                </a:solidFill>
                <a:latin typeface="Calibri" panose="020F0502020204030204" pitchFamily="34" charset="0"/>
              </a:rPr>
              <a:t>Reduction in handover as per the 2023/24 emergency ambulance services demand and capacity modelling </a:t>
            </a:r>
          </a:p>
          <a:p>
            <a:pPr marL="171450" indent="-171450">
              <a:buFont typeface="Arial" panose="020B0604020202020204" pitchFamily="34" charset="0"/>
              <a:buChar char="•"/>
            </a:pPr>
            <a:r>
              <a:rPr lang="en-US" sz="1600" b="0" i="0" u="none" strike="noStrike" baseline="0" dirty="0">
                <a:solidFill>
                  <a:srgbClr val="000000"/>
                </a:solidFill>
                <a:latin typeface="Calibri" panose="020F0502020204030204" pitchFamily="34" charset="0"/>
              </a:rPr>
              <a:t>WAST to deliver within 2024/25 financial allocation as per WASTs 2024/25 IMTP. </a:t>
            </a:r>
          </a:p>
          <a:p>
            <a:endParaRPr lang="en-GB" sz="1600" b="0" i="0" u="none" strike="noStrike" baseline="0" dirty="0">
              <a:solidFill>
                <a:srgbClr val="000000"/>
              </a:solidFill>
              <a:latin typeface="Calibri" panose="020F0502020204030204" pitchFamily="34" charset="0"/>
            </a:endParaRPr>
          </a:p>
          <a:p>
            <a:r>
              <a:rPr lang="en-GB" sz="1600" b="1" i="0" u="none" strike="noStrike" baseline="0" dirty="0">
                <a:solidFill>
                  <a:srgbClr val="000000"/>
                </a:solidFill>
                <a:latin typeface="Calibri" panose="020F0502020204030204" pitchFamily="34" charset="0"/>
              </a:rPr>
              <a:t>Scenario 3 </a:t>
            </a:r>
            <a:endParaRPr lang="en-GB" sz="1600" b="0" i="0" u="none" strike="noStrike" baseline="0" dirty="0">
              <a:solidFill>
                <a:srgbClr val="000000"/>
              </a:solidFill>
              <a:latin typeface="Calibri" panose="020F0502020204030204" pitchFamily="34" charset="0"/>
            </a:endParaRPr>
          </a:p>
          <a:p>
            <a:pPr marL="171450" indent="-171450">
              <a:buFont typeface="Arial" panose="020B0604020202020204" pitchFamily="34" charset="0"/>
              <a:buChar char="•"/>
            </a:pPr>
            <a:r>
              <a:rPr lang="en-US" sz="1600" b="0" i="0" u="none" strike="noStrike" baseline="0" dirty="0">
                <a:solidFill>
                  <a:srgbClr val="000000"/>
                </a:solidFill>
                <a:latin typeface="Calibri" panose="020F0502020204030204" pitchFamily="34" charset="0"/>
              </a:rPr>
              <a:t>No ambulance handover delay waits over 1 hour </a:t>
            </a:r>
          </a:p>
          <a:p>
            <a:pPr marL="171450" indent="-171450">
              <a:buFont typeface="Arial" panose="020B0604020202020204" pitchFamily="34" charset="0"/>
              <a:buChar char="•"/>
            </a:pPr>
            <a:r>
              <a:rPr lang="en-US" sz="1600" b="0" i="0" u="none" strike="noStrike" baseline="0" dirty="0">
                <a:solidFill>
                  <a:srgbClr val="000000"/>
                </a:solidFill>
                <a:latin typeface="Calibri" panose="020F0502020204030204" pitchFamily="34" charset="0"/>
              </a:rPr>
              <a:t>WAST to deliver within 2024/25 financial allocation as per WASTs 2024/25 IMTP </a:t>
            </a:r>
          </a:p>
        </p:txBody>
      </p:sp>
      <p:sp>
        <p:nvSpPr>
          <p:cNvPr id="7" name="TextBox 6">
            <a:extLst>
              <a:ext uri="{FF2B5EF4-FFF2-40B4-BE49-F238E27FC236}">
                <a16:creationId xmlns:a16="http://schemas.microsoft.com/office/drawing/2014/main" id="{04AF8E4A-2E54-4A3B-9CF4-08FAE77279C8}"/>
              </a:ext>
            </a:extLst>
          </p:cNvPr>
          <p:cNvSpPr txBox="1"/>
          <p:nvPr/>
        </p:nvSpPr>
        <p:spPr>
          <a:xfrm>
            <a:off x="4118994" y="536895"/>
            <a:ext cx="3631828" cy="461665"/>
          </a:xfrm>
          <a:prstGeom prst="rect">
            <a:avLst/>
          </a:prstGeom>
          <a:noFill/>
        </p:spPr>
        <p:txBody>
          <a:bodyPr wrap="none" rtlCol="0">
            <a:spAutoFit/>
          </a:bodyPr>
          <a:lstStyle/>
          <a:p>
            <a:r>
              <a:rPr lang="en-GB" sz="2400" b="1" dirty="0"/>
              <a:t>Extract from IMTP 2024/27</a:t>
            </a:r>
          </a:p>
        </p:txBody>
      </p:sp>
    </p:spTree>
    <p:extLst>
      <p:ext uri="{BB962C8B-B14F-4D97-AF65-F5344CB8AC3E}">
        <p14:creationId xmlns:p14="http://schemas.microsoft.com/office/powerpoint/2010/main" val="2816569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flipH="1">
            <a:off x="10649949" y="-578049"/>
            <a:ext cx="2750395" cy="2557868"/>
          </a:xfrm>
          <a:custGeom>
            <a:avLst/>
            <a:gdLst/>
            <a:ahLst/>
            <a:cxnLst/>
            <a:rect l="l" t="t" r="r" b="b"/>
            <a:pathLst>
              <a:path w="4125593" h="3836802">
                <a:moveTo>
                  <a:pt x="4125593" y="0"/>
                </a:moveTo>
                <a:lnTo>
                  <a:pt x="0" y="0"/>
                </a:lnTo>
                <a:lnTo>
                  <a:pt x="0" y="3836801"/>
                </a:lnTo>
                <a:lnTo>
                  <a:pt x="4125593" y="3836801"/>
                </a:lnTo>
                <a:lnTo>
                  <a:pt x="4125593" y="0"/>
                </a:lnTo>
                <a:close/>
              </a:path>
            </a:pathLst>
          </a:custGeom>
          <a:blipFill>
            <a:blip r:embed="rId3">
              <a:alphaModFix amt="5000"/>
              <a:extLst>
                <a:ext uri="{96DAC541-7B7A-43D3-8B79-37D633B846F1}">
                  <asvg:svgBlip xmlns:asvg="http://schemas.microsoft.com/office/drawing/2016/SVG/main" r:embed="rId4"/>
                </a:ext>
              </a:extLst>
            </a:blip>
            <a:stretch>
              <a:fillRect/>
            </a:stretch>
          </a:blipFill>
        </p:spPr>
      </p:sp>
      <p:sp>
        <p:nvSpPr>
          <p:cNvPr id="7" name="Freeform 7"/>
          <p:cNvSpPr/>
          <p:nvPr/>
        </p:nvSpPr>
        <p:spPr>
          <a:xfrm>
            <a:off x="8386686" y="99831"/>
            <a:ext cx="2552054" cy="598669"/>
          </a:xfrm>
          <a:custGeom>
            <a:avLst/>
            <a:gdLst/>
            <a:ahLst/>
            <a:cxnLst/>
            <a:rect l="l" t="t" r="r" b="b"/>
            <a:pathLst>
              <a:path w="3828081" h="898004">
                <a:moveTo>
                  <a:pt x="0" y="0"/>
                </a:moveTo>
                <a:lnTo>
                  <a:pt x="3828080" y="0"/>
                </a:lnTo>
                <a:lnTo>
                  <a:pt x="3828080" y="898004"/>
                </a:lnTo>
                <a:lnTo>
                  <a:pt x="0" y="898004"/>
                </a:lnTo>
                <a:lnTo>
                  <a:pt x="0" y="0"/>
                </a:lnTo>
                <a:close/>
              </a:path>
            </a:pathLst>
          </a:custGeom>
          <a:blipFill>
            <a:blip r:embed="rId5"/>
            <a:stretch>
              <a:fillRect/>
            </a:stretch>
          </a:blipFill>
        </p:spPr>
      </p:sp>
      <p:sp>
        <p:nvSpPr>
          <p:cNvPr id="9" name="Subtitle 2">
            <a:extLst>
              <a:ext uri="{FF2B5EF4-FFF2-40B4-BE49-F238E27FC236}">
                <a16:creationId xmlns:a16="http://schemas.microsoft.com/office/drawing/2014/main" id="{5606ADB1-0A83-4740-A2B1-D28EB86E4F63}"/>
              </a:ext>
            </a:extLst>
          </p:cNvPr>
          <p:cNvSpPr txBox="1">
            <a:spLocks/>
          </p:cNvSpPr>
          <p:nvPr/>
        </p:nvSpPr>
        <p:spPr>
          <a:xfrm>
            <a:off x="1642955" y="1091496"/>
            <a:ext cx="9144000" cy="1924266"/>
          </a:xfrm>
          <a:prstGeom prst="rect">
            <a:avLst/>
          </a:prstGeom>
        </p:spPr>
        <p:txBody>
          <a:bodyPr>
            <a:normAutofit fontScale="70000" lnSpcReduction="20000"/>
          </a:bodyPr>
          <a:lstStyle>
            <a:lvl1pPr marL="228605" indent="-228605" algn="l" defTabSz="9144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4" indent="-228605" algn="l" defTabSz="9144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3" indent="-228605" algn="l" defTabSz="9144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32"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41"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50"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5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6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78"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Integrated Commissioning Actions Plans (ICAPs) are a mechanism for the development of collaborative actions between health boards and WAST, which will directly or indirectly impact on ambulance performance. </a:t>
            </a:r>
          </a:p>
          <a:p>
            <a:r>
              <a:rPr lang="en-GB" dirty="0"/>
              <a:t>To reduce duplication and to ensure alignment of workstreams, the ICAPs have been aligned to the priorities of the Six Goals Programme for Urgent and Emergency Care. </a:t>
            </a:r>
          </a:p>
          <a:p>
            <a:r>
              <a:rPr lang="en-GB" dirty="0"/>
              <a:t>The table below shows the number of actions being taken by each health board, aligned to the priorities of the Six Goals Programme.  </a:t>
            </a:r>
          </a:p>
        </p:txBody>
      </p:sp>
      <p:graphicFrame>
        <p:nvGraphicFramePr>
          <p:cNvPr id="10" name="Object 9">
            <a:extLst>
              <a:ext uri="{FF2B5EF4-FFF2-40B4-BE49-F238E27FC236}">
                <a16:creationId xmlns:a16="http://schemas.microsoft.com/office/drawing/2014/main" id="{6601AE24-7DEF-4BA7-9092-9C0C9F0E14A1}"/>
              </a:ext>
            </a:extLst>
          </p:cNvPr>
          <p:cNvGraphicFramePr>
            <a:graphicFrameLocks noChangeAspect="1"/>
          </p:cNvGraphicFramePr>
          <p:nvPr>
            <p:extLst>
              <p:ext uri="{D42A27DB-BD31-4B8C-83A1-F6EECF244321}">
                <p14:modId xmlns:p14="http://schemas.microsoft.com/office/powerpoint/2010/main" val="2913711786"/>
              </p:ext>
            </p:extLst>
          </p:nvPr>
        </p:nvGraphicFramePr>
        <p:xfrm>
          <a:off x="1811216" y="3307982"/>
          <a:ext cx="8598876" cy="2531461"/>
        </p:xfrm>
        <a:graphic>
          <a:graphicData uri="http://schemas.openxmlformats.org/presentationml/2006/ole">
            <mc:AlternateContent xmlns:mc="http://schemas.openxmlformats.org/markup-compatibility/2006">
              <mc:Choice xmlns:v="urn:schemas-microsoft-com:vml" Requires="v">
                <p:oleObj spid="_x0000_s3094" name="Worksheet" r:id="rId6" imgW="4886401" imgH="1962176" progId="Excel.Sheet.12">
                  <p:embed/>
                </p:oleObj>
              </mc:Choice>
              <mc:Fallback>
                <p:oleObj name="Worksheet" r:id="rId6" imgW="4886401" imgH="1962176" progId="Excel.Sheet.12">
                  <p:embed/>
                  <p:pic>
                    <p:nvPicPr>
                      <p:cNvPr id="4" name="Object 3"/>
                      <p:cNvPicPr/>
                      <p:nvPr/>
                    </p:nvPicPr>
                    <p:blipFill>
                      <a:blip r:embed="rId7"/>
                      <a:stretch>
                        <a:fillRect/>
                      </a:stretch>
                    </p:blipFill>
                    <p:spPr>
                      <a:xfrm>
                        <a:off x="1811216" y="3307982"/>
                        <a:ext cx="8598876" cy="2531461"/>
                      </a:xfrm>
                      <a:prstGeom prst="rect">
                        <a:avLst/>
                      </a:prstGeom>
                    </p:spPr>
                  </p:pic>
                </p:oleObj>
              </mc:Fallback>
            </mc:AlternateContent>
          </a:graphicData>
        </a:graphic>
      </p:graphicFrame>
    </p:spTree>
    <p:extLst>
      <p:ext uri="{BB962C8B-B14F-4D97-AF65-F5344CB8AC3E}">
        <p14:creationId xmlns:p14="http://schemas.microsoft.com/office/powerpoint/2010/main" val="3849193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3493C-842F-48D9-A95D-C5D6335CCB00}"/>
              </a:ext>
            </a:extLst>
          </p:cNvPr>
          <p:cNvSpPr>
            <a:spLocks noGrp="1"/>
          </p:cNvSpPr>
          <p:nvPr>
            <p:ph type="title"/>
          </p:nvPr>
        </p:nvSpPr>
        <p:spPr/>
        <p:txBody>
          <a:bodyPr>
            <a:normAutofit/>
          </a:bodyPr>
          <a:lstStyle/>
          <a:p>
            <a:pPr algn="ctr"/>
            <a:r>
              <a:rPr lang="en-GB" sz="3200" b="1" dirty="0"/>
              <a:t>Some Potential Questions / Issues</a:t>
            </a:r>
          </a:p>
        </p:txBody>
      </p:sp>
      <p:sp>
        <p:nvSpPr>
          <p:cNvPr id="3" name="Content Placeholder 2">
            <a:extLst>
              <a:ext uri="{FF2B5EF4-FFF2-40B4-BE49-F238E27FC236}">
                <a16:creationId xmlns:a16="http://schemas.microsoft.com/office/drawing/2014/main" id="{0C3A78B4-F05E-45EE-B506-3115D79DF090}"/>
              </a:ext>
            </a:extLst>
          </p:cNvPr>
          <p:cNvSpPr>
            <a:spLocks noGrp="1"/>
          </p:cNvSpPr>
          <p:nvPr>
            <p:ph idx="1"/>
          </p:nvPr>
        </p:nvSpPr>
        <p:spPr/>
        <p:txBody>
          <a:bodyPr>
            <a:normAutofit fontScale="92500"/>
          </a:bodyPr>
          <a:lstStyle/>
          <a:p>
            <a:r>
              <a:rPr lang="en-GB" dirty="0"/>
              <a:t>Important to look through the lens of Duty of Quality and Harm Reduction</a:t>
            </a:r>
          </a:p>
          <a:p>
            <a:r>
              <a:rPr lang="en-GB" dirty="0"/>
              <a:t>Do we introduce greater scrutiny?</a:t>
            </a:r>
          </a:p>
          <a:p>
            <a:r>
              <a:rPr lang="en-GB" dirty="0"/>
              <a:t>Are we measuring the right things?</a:t>
            </a:r>
          </a:p>
          <a:p>
            <a:r>
              <a:rPr lang="en-GB" dirty="0"/>
              <a:t>Have we got the right balance between “core service delivery” and whole system transformation?</a:t>
            </a:r>
          </a:p>
          <a:p>
            <a:r>
              <a:rPr lang="en-GB" dirty="0"/>
              <a:t>Do we focus on red?</a:t>
            </a:r>
          </a:p>
          <a:p>
            <a:r>
              <a:rPr lang="en-GB" dirty="0"/>
              <a:t>Is it time to refresh the clinical model?</a:t>
            </a:r>
          </a:p>
          <a:p>
            <a:r>
              <a:rPr lang="en-GB" dirty="0"/>
              <a:t>How do we benefit from 111 and 999 closer collaboration?</a:t>
            </a:r>
          </a:p>
          <a:p>
            <a:r>
              <a:rPr lang="en-GB" dirty="0"/>
              <a:t>What will the impact of the governance review bring?</a:t>
            </a:r>
          </a:p>
          <a:p>
            <a:pPr marL="0" indent="0">
              <a:buNone/>
            </a:pPr>
            <a:endParaRPr lang="en-GB" dirty="0"/>
          </a:p>
        </p:txBody>
      </p:sp>
    </p:spTree>
    <p:extLst>
      <p:ext uri="{BB962C8B-B14F-4D97-AF65-F5344CB8AC3E}">
        <p14:creationId xmlns:p14="http://schemas.microsoft.com/office/powerpoint/2010/main" val="3356622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flipH="1">
            <a:off x="10649949" y="-578049"/>
            <a:ext cx="2750395" cy="2557868"/>
          </a:xfrm>
          <a:custGeom>
            <a:avLst/>
            <a:gdLst/>
            <a:ahLst/>
            <a:cxnLst/>
            <a:rect l="l" t="t" r="r" b="b"/>
            <a:pathLst>
              <a:path w="4125593" h="3836802">
                <a:moveTo>
                  <a:pt x="4125593" y="0"/>
                </a:moveTo>
                <a:lnTo>
                  <a:pt x="0" y="0"/>
                </a:lnTo>
                <a:lnTo>
                  <a:pt x="0" y="3836801"/>
                </a:lnTo>
                <a:lnTo>
                  <a:pt x="4125593" y="3836801"/>
                </a:lnTo>
                <a:lnTo>
                  <a:pt x="4125593"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685800" y="2217894"/>
            <a:ext cx="10820400" cy="525785"/>
          </a:xfrm>
          <a:prstGeom prst="rect">
            <a:avLst/>
          </a:prstGeom>
        </p:spPr>
        <p:txBody>
          <a:bodyPr lIns="0" tIns="0" rIns="0" bIns="0" rtlCol="0" anchor="t">
            <a:spAutoFit/>
          </a:bodyPr>
          <a:lstStyle/>
          <a:p>
            <a:pPr algn="ctr">
              <a:lnSpc>
                <a:spcPts val="4107"/>
              </a:lnSpc>
            </a:pPr>
            <a:r>
              <a:rPr lang="en-US" sz="3600" b="1" dirty="0">
                <a:solidFill>
                  <a:srgbClr val="285D7F"/>
                </a:solidFill>
                <a:latin typeface="Verdana Pro Light"/>
                <a:ea typeface="Verdana Pro Light"/>
                <a:cs typeface="Verdana Pro Light"/>
                <a:sym typeface="Verdana Pro Light"/>
              </a:rPr>
              <a:t>Further reference information</a:t>
            </a:r>
          </a:p>
        </p:txBody>
      </p:sp>
      <p:sp>
        <p:nvSpPr>
          <p:cNvPr id="7" name="Freeform 7"/>
          <p:cNvSpPr/>
          <p:nvPr/>
        </p:nvSpPr>
        <p:spPr>
          <a:xfrm>
            <a:off x="8386686" y="99831"/>
            <a:ext cx="2552054" cy="598669"/>
          </a:xfrm>
          <a:custGeom>
            <a:avLst/>
            <a:gdLst/>
            <a:ahLst/>
            <a:cxnLst/>
            <a:rect l="l" t="t" r="r" b="b"/>
            <a:pathLst>
              <a:path w="3828081" h="898004">
                <a:moveTo>
                  <a:pt x="0" y="0"/>
                </a:moveTo>
                <a:lnTo>
                  <a:pt x="3828080" y="0"/>
                </a:lnTo>
                <a:lnTo>
                  <a:pt x="3828080" y="898004"/>
                </a:lnTo>
                <a:lnTo>
                  <a:pt x="0" y="898004"/>
                </a:lnTo>
                <a:lnTo>
                  <a:pt x="0" y="0"/>
                </a:lnTo>
                <a:close/>
              </a:path>
            </a:pathLst>
          </a:custGeom>
          <a:blipFill>
            <a:blip r:embed="rId4"/>
            <a:stretch>
              <a:fillRect/>
            </a:stretch>
          </a:blipFill>
        </p:spPr>
      </p:sp>
      <p:sp>
        <p:nvSpPr>
          <p:cNvPr id="8" name="Freeform 8"/>
          <p:cNvSpPr/>
          <p:nvPr/>
        </p:nvSpPr>
        <p:spPr>
          <a:xfrm flipH="1">
            <a:off x="-711500" y="6172200"/>
            <a:ext cx="1870199" cy="1739285"/>
          </a:xfrm>
          <a:custGeom>
            <a:avLst/>
            <a:gdLst/>
            <a:ahLst/>
            <a:cxnLst/>
            <a:rect l="l" t="t" r="r" b="b"/>
            <a:pathLst>
              <a:path w="2805299" h="2608928">
                <a:moveTo>
                  <a:pt x="2805300" y="0"/>
                </a:moveTo>
                <a:lnTo>
                  <a:pt x="0" y="0"/>
                </a:lnTo>
                <a:lnTo>
                  <a:pt x="0" y="2608928"/>
                </a:lnTo>
                <a:lnTo>
                  <a:pt x="2805300" y="2608928"/>
                </a:lnTo>
                <a:lnTo>
                  <a:pt x="2805300"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Tree>
    <p:extLst>
      <p:ext uri="{BB962C8B-B14F-4D97-AF65-F5344CB8AC3E}">
        <p14:creationId xmlns:p14="http://schemas.microsoft.com/office/powerpoint/2010/main" val="1068237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9AF010-0C62-4095-A578-23B644CF8AF1}"/>
              </a:ext>
            </a:extLst>
          </p:cNvPr>
          <p:cNvPicPr>
            <a:picLocks noChangeAspect="1"/>
          </p:cNvPicPr>
          <p:nvPr/>
        </p:nvPicPr>
        <p:blipFill>
          <a:blip r:embed="rId2"/>
          <a:stretch>
            <a:fillRect/>
          </a:stretch>
        </p:blipFill>
        <p:spPr>
          <a:xfrm>
            <a:off x="397159" y="77908"/>
            <a:ext cx="12385964" cy="7109068"/>
          </a:xfrm>
          <a:prstGeom prst="rect">
            <a:avLst/>
          </a:prstGeom>
        </p:spPr>
      </p:pic>
    </p:spTree>
    <p:extLst>
      <p:ext uri="{BB962C8B-B14F-4D97-AF65-F5344CB8AC3E}">
        <p14:creationId xmlns:p14="http://schemas.microsoft.com/office/powerpoint/2010/main" val="1087045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30A7F6-F7B9-4BF6-BA7E-CEFD848C6DD2}"/>
              </a:ext>
            </a:extLst>
          </p:cNvPr>
          <p:cNvPicPr>
            <a:picLocks noChangeAspect="1"/>
          </p:cNvPicPr>
          <p:nvPr/>
        </p:nvPicPr>
        <p:blipFill>
          <a:blip r:embed="rId2"/>
          <a:stretch>
            <a:fillRect/>
          </a:stretch>
        </p:blipFill>
        <p:spPr>
          <a:xfrm>
            <a:off x="378687" y="0"/>
            <a:ext cx="12376727" cy="6877651"/>
          </a:xfrm>
          <a:prstGeom prst="rect">
            <a:avLst/>
          </a:prstGeom>
        </p:spPr>
      </p:pic>
    </p:spTree>
    <p:extLst>
      <p:ext uri="{BB962C8B-B14F-4D97-AF65-F5344CB8AC3E}">
        <p14:creationId xmlns:p14="http://schemas.microsoft.com/office/powerpoint/2010/main" val="416342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E00201-FCD5-4FA0-B122-DC83822D04E5}"/>
              </a:ext>
            </a:extLst>
          </p:cNvPr>
          <p:cNvPicPr>
            <a:picLocks noChangeAspect="1"/>
          </p:cNvPicPr>
          <p:nvPr/>
        </p:nvPicPr>
        <p:blipFill>
          <a:blip r:embed="rId2"/>
          <a:stretch>
            <a:fillRect/>
          </a:stretch>
        </p:blipFill>
        <p:spPr>
          <a:xfrm>
            <a:off x="377505" y="35295"/>
            <a:ext cx="12191999" cy="6822705"/>
          </a:xfrm>
          <a:prstGeom prst="rect">
            <a:avLst/>
          </a:prstGeom>
        </p:spPr>
      </p:pic>
    </p:spTree>
    <p:extLst>
      <p:ext uri="{BB962C8B-B14F-4D97-AF65-F5344CB8AC3E}">
        <p14:creationId xmlns:p14="http://schemas.microsoft.com/office/powerpoint/2010/main" val="3009457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11069AA4-2D10-492B-A691-36C6BF7A341F}"/>
              </a:ext>
            </a:extLst>
          </p:cNvPr>
          <p:cNvGraphicFramePr>
            <a:graphicFrameLocks noGrp="1"/>
          </p:cNvGraphicFramePr>
          <p:nvPr>
            <p:extLst>
              <p:ext uri="{D42A27DB-BD31-4B8C-83A1-F6EECF244321}">
                <p14:modId xmlns:p14="http://schemas.microsoft.com/office/powerpoint/2010/main" val="1614577578"/>
              </p:ext>
            </p:extLst>
          </p:nvPr>
        </p:nvGraphicFramePr>
        <p:xfrm>
          <a:off x="134224" y="-8387"/>
          <a:ext cx="11937534" cy="6876739"/>
        </p:xfrm>
        <a:graphic>
          <a:graphicData uri="http://schemas.openxmlformats.org/drawingml/2006/table">
            <a:tbl>
              <a:tblPr firstRow="1" firstCol="1" bandRow="1"/>
              <a:tblGrid>
                <a:gridCol w="943133">
                  <a:extLst>
                    <a:ext uri="{9D8B030D-6E8A-4147-A177-3AD203B41FA5}">
                      <a16:colId xmlns:a16="http://schemas.microsoft.com/office/drawing/2014/main" val="3804430248"/>
                    </a:ext>
                  </a:extLst>
                </a:gridCol>
                <a:gridCol w="10994401">
                  <a:extLst>
                    <a:ext uri="{9D8B030D-6E8A-4147-A177-3AD203B41FA5}">
                      <a16:colId xmlns:a16="http://schemas.microsoft.com/office/drawing/2014/main" val="823456467"/>
                    </a:ext>
                  </a:extLst>
                </a:gridCol>
              </a:tblGrid>
              <a:tr h="195531">
                <a:tc gridSpan="2">
                  <a:txBody>
                    <a:bodyPr/>
                    <a:lstStyle/>
                    <a:p>
                      <a:pPr algn="l">
                        <a:lnSpc>
                          <a:spcPct val="107000"/>
                        </a:lnSpc>
                        <a:spcAft>
                          <a:spcPts val="800"/>
                        </a:spcAft>
                      </a:pPr>
                      <a:r>
                        <a:rPr lang="en-GB" sz="500" b="1" dirty="0">
                          <a:effectLst/>
                          <a:latin typeface="Calibri" panose="020F0502020204030204" pitchFamily="34" charset="0"/>
                          <a:ea typeface="Calibri" panose="020F0502020204030204" pitchFamily="34" charset="0"/>
                          <a:cs typeface="Times New Roman" panose="02020603050405020304" pitchFamily="18" charset="0"/>
                        </a:rPr>
                        <a:t>Commissioning Intention – CI4:</a:t>
                      </a:r>
                      <a:r>
                        <a:rPr lang="en-GB" sz="5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r>
                        <a:rPr lang="en-GB" sz="14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Value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3864"/>
                    </a:solidFill>
                  </a:tcPr>
                </a:tc>
                <a:tc hMerge="1">
                  <a:txBody>
                    <a:bodyPr/>
                    <a:lstStyle/>
                    <a:p>
                      <a:endParaRPr lang="en-GB"/>
                    </a:p>
                  </a:txBody>
                  <a:tcPr/>
                </a:tc>
                <a:extLst>
                  <a:ext uri="{0D108BD9-81ED-4DB2-BD59-A6C34878D82A}">
                    <a16:rowId xmlns:a16="http://schemas.microsoft.com/office/drawing/2014/main" val="3458553827"/>
                  </a:ext>
                </a:extLst>
              </a:tr>
              <a:tr h="400111">
                <a:tc gridSpan="2">
                  <a:txBody>
                    <a:bodyPr/>
                    <a:lstStyle/>
                    <a:p>
                      <a:pPr algn="ctr">
                        <a:lnSpc>
                          <a:spcPct val="107000"/>
                        </a:lnSpc>
                        <a:spcAft>
                          <a:spcPts val="800"/>
                        </a:spcAft>
                      </a:pPr>
                      <a:r>
                        <a:rPr lang="en-GB" sz="11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Emergence Ambulance Service and its Commissioners will develop a value-based approach to service commissioning and delivery, which enables an equitable, sustainable and transparent use of resources to achieve better outcomes for patients.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GB"/>
                    </a:p>
                  </a:txBody>
                  <a:tcPr/>
                </a:tc>
                <a:extLst>
                  <a:ext uri="{0D108BD9-81ED-4DB2-BD59-A6C34878D82A}">
                    <a16:rowId xmlns:a16="http://schemas.microsoft.com/office/drawing/2014/main" val="2254231913"/>
                  </a:ext>
                </a:extLst>
              </a:tr>
              <a:tr h="195531">
                <a:tc gridSpan="2">
                  <a:txBody>
                    <a:bodyPr/>
                    <a:lstStyle/>
                    <a:p>
                      <a:pPr algn="l">
                        <a:lnSpc>
                          <a:spcPct val="107000"/>
                        </a:lnSpc>
                        <a:spcAft>
                          <a:spcPts val="800"/>
                        </a:spcAft>
                      </a:pPr>
                      <a:r>
                        <a:rPr lang="en-GB"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Commissioning Statement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3864"/>
                    </a:solidFill>
                  </a:tcPr>
                </a:tc>
                <a:tc hMerge="1">
                  <a:txBody>
                    <a:bodyPr/>
                    <a:lstStyle/>
                    <a:p>
                      <a:endParaRPr lang="en-GB"/>
                    </a:p>
                  </a:txBody>
                  <a:tcPr/>
                </a:tc>
                <a:extLst>
                  <a:ext uri="{0D108BD9-81ED-4DB2-BD59-A6C34878D82A}">
                    <a16:rowId xmlns:a16="http://schemas.microsoft.com/office/drawing/2014/main" val="2016592375"/>
                  </a:ext>
                </a:extLst>
              </a:tr>
              <a:tr h="518419">
                <a:tc gridSpan="2">
                  <a:txBody>
                    <a:bodyPr/>
                    <a:lstStyle/>
                    <a:p>
                      <a:pPr algn="l">
                        <a:lnSpc>
                          <a:spcPct val="107000"/>
                        </a:lnSpc>
                        <a:spcAft>
                          <a:spcPts val="800"/>
                        </a:spcAft>
                      </a:pPr>
                      <a:r>
                        <a:rPr lang="en-GB"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Value is created when we achieve the best possible healthcare outcomes for the Welsh population with the most efficient and effective use of available resources. We also recognise that value can be depleted and therefore the development of a value-based strategy will need to identify ways to effectively manage and mitigate the risks of value depletion in addition to identifying opportunities for value creation.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GB"/>
                    </a:p>
                  </a:txBody>
                  <a:tcPr/>
                </a:tc>
                <a:extLst>
                  <a:ext uri="{0D108BD9-81ED-4DB2-BD59-A6C34878D82A}">
                    <a16:rowId xmlns:a16="http://schemas.microsoft.com/office/drawing/2014/main" val="2624249833"/>
                  </a:ext>
                </a:extLst>
              </a:tr>
              <a:tr h="195531">
                <a:tc gridSpan="2">
                  <a:txBody>
                    <a:bodyPr/>
                    <a:lstStyle/>
                    <a:p>
                      <a:pPr algn="l">
                        <a:lnSpc>
                          <a:spcPct val="107000"/>
                        </a:lnSpc>
                        <a:spcAft>
                          <a:spcPts val="800"/>
                        </a:spcAft>
                      </a:pPr>
                      <a:r>
                        <a:rPr lang="en-GB"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Aims </a:t>
                      </a:r>
                      <a:r>
                        <a:rPr lang="en-GB" sz="11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3864"/>
                    </a:solidFill>
                  </a:tcPr>
                </a:tc>
                <a:tc hMerge="1">
                  <a:txBody>
                    <a:bodyPr/>
                    <a:lstStyle/>
                    <a:p>
                      <a:endParaRPr lang="en-GB"/>
                    </a:p>
                  </a:txBody>
                  <a:tcPr/>
                </a:tc>
                <a:extLst>
                  <a:ext uri="{0D108BD9-81ED-4DB2-BD59-A6C34878D82A}">
                    <a16:rowId xmlns:a16="http://schemas.microsoft.com/office/drawing/2014/main" val="2033322088"/>
                  </a:ext>
                </a:extLst>
              </a:tr>
              <a:tr h="1196974">
                <a:tc>
                  <a:txBody>
                    <a:bodyPr/>
                    <a:lstStyle/>
                    <a:p>
                      <a:pPr algn="l">
                        <a:lnSpc>
                          <a:spcPct val="107000"/>
                        </a:lnSpc>
                        <a:spcAft>
                          <a:spcPts val="80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CI4-A1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Value-Based Healthcare for the Welsh Ambulance Service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ts val="12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Building on the engagement already undertaken, develop and embed a value-based approach for the Welsh Ambulance Service which enables better collective decision making across the whole urgent and emergency care system and accounts for WAST’s use of, and impact on, economic, social and environmental resources over the short, medium and long term. This will include: </a:t>
                      </a: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Development of WAST’s strategy and approach to Value-Based healthcare which links outcomes, patient experience and use of resources </a:t>
                      </a: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Implementation of a costing model for “5 step” pathway</a:t>
                      </a: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Improvement in ability to identify areas of unwarranted variation in service delivery across Wales </a:t>
                      </a: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0510529"/>
                  </a:ext>
                </a:extLst>
              </a:tr>
              <a:tr h="195531">
                <a:tc gridSpan="2">
                  <a:txBody>
                    <a:bodyPr/>
                    <a:lstStyle/>
                    <a:p>
                      <a:pPr algn="l">
                        <a:lnSpc>
                          <a:spcPct val="107000"/>
                        </a:lnSpc>
                        <a:spcAft>
                          <a:spcPts val="800"/>
                        </a:spcAft>
                      </a:pPr>
                      <a:r>
                        <a:rPr lang="en-GB"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Products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3864"/>
                    </a:solidFill>
                  </a:tcPr>
                </a:tc>
                <a:tc hMerge="1">
                  <a:txBody>
                    <a:bodyPr/>
                    <a:lstStyle/>
                    <a:p>
                      <a:endParaRPr lang="en-GB"/>
                    </a:p>
                  </a:txBody>
                  <a:tcPr/>
                </a:tc>
                <a:extLst>
                  <a:ext uri="{0D108BD9-81ED-4DB2-BD59-A6C34878D82A}">
                    <a16:rowId xmlns:a16="http://schemas.microsoft.com/office/drawing/2014/main" val="2424120486"/>
                  </a:ext>
                </a:extLst>
              </a:tr>
              <a:tr h="829594">
                <a:tc>
                  <a:txBody>
                    <a:bodyPr/>
                    <a:lstStyle/>
                    <a:p>
                      <a:pPr algn="l">
                        <a:lnSpc>
                          <a:spcPct val="107000"/>
                        </a:lnSpc>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CI4-P1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Value-Based Strategy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0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Trust will develop a strategy to implement a value-based approach across the organisation and outline its role in delivering value across the wider UEC system. The value-based strategy will be integrated with and align to existing organisational strategies (e.g. clinical, quality, long term, digital, environmental etc) and the Commissioning Intentions outlined in this document in order to ensure goal congruence.  </a:t>
                      </a: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7420434"/>
                  </a:ext>
                </a:extLst>
              </a:tr>
              <a:tr h="726092">
                <a:tc>
                  <a:txBody>
                    <a:bodyPr/>
                    <a:lstStyle/>
                    <a:p>
                      <a:pPr algn="l">
                        <a:lnSpc>
                          <a:spcPct val="107000"/>
                        </a:lnSpc>
                        <a:spcAft>
                          <a:spcPts val="80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CI4-P2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Value-Based Tools and Methods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ts val="8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In order to monitor and measure value-based performance, the Trust will need to design, develop and implement a range of tools including, but not limited to, the following: </a:t>
                      </a: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Patient Level Costing Model</a:t>
                      </a: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Benchmarking Dashboard(s) </a:t>
                      </a: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6649998"/>
                  </a:ext>
                </a:extLst>
              </a:tr>
              <a:tr h="849560">
                <a:tc>
                  <a:txBody>
                    <a:bodyPr/>
                    <a:lstStyle/>
                    <a:p>
                      <a:pPr algn="l">
                        <a:lnSpc>
                          <a:spcPct val="107000"/>
                        </a:lnSpc>
                        <a:spcAft>
                          <a:spcPts val="80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CI4-P3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Value-Based Reporting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ts val="1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WAST will enable a clear line of sight from commissioner allocation through to utilisation and the outcomes delivered by the services. WAST will holistically demonstrate through its reporting all separate revenue streams and associated costs of broader service provision (e.g. 111, NEPTS etc.). </a:t>
                      </a:r>
                    </a:p>
                    <a:p>
                      <a:pPr algn="l">
                        <a:lnSpc>
                          <a:spcPts val="1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WAST receives a capital allocation directly from Welsh Government. The utilisation of the capital budget and the use of the ring-fenced depreciation allocation will need to be clearly identified in any report. As a result, WAST will be able to demonstrate how its capital allocation is being invested to deliver on the commissioning intentions.  </a:t>
                      </a: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5014912"/>
                  </a:ext>
                </a:extLst>
              </a:tr>
              <a:tr h="195531">
                <a:tc gridSpan="2">
                  <a:txBody>
                    <a:bodyPr/>
                    <a:lstStyle/>
                    <a:p>
                      <a:pPr algn="l">
                        <a:lnSpc>
                          <a:spcPct val="107000"/>
                        </a:lnSpc>
                        <a:spcAft>
                          <a:spcPts val="800"/>
                        </a:spcAft>
                      </a:pPr>
                      <a:r>
                        <a:rPr lang="en-GB"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Indicators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3864"/>
                    </a:solidFill>
                  </a:tcPr>
                </a:tc>
                <a:tc hMerge="1">
                  <a:txBody>
                    <a:bodyPr/>
                    <a:lstStyle/>
                    <a:p>
                      <a:endParaRPr lang="en-GB"/>
                    </a:p>
                  </a:txBody>
                  <a:tcPr/>
                </a:tc>
                <a:extLst>
                  <a:ext uri="{0D108BD9-81ED-4DB2-BD59-A6C34878D82A}">
                    <a16:rowId xmlns:a16="http://schemas.microsoft.com/office/drawing/2014/main" val="1816784218"/>
                  </a:ext>
                </a:extLst>
              </a:tr>
              <a:tr h="1262106">
                <a:tc>
                  <a:txBody>
                    <a:bodyPr/>
                    <a:lstStyle/>
                    <a:p>
                      <a:pPr algn="l">
                        <a:lnSpc>
                          <a:spcPct val="107000"/>
                        </a:lnSpc>
                        <a:spcAft>
                          <a:spcPts val="80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CI4-I1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Value-Based Core Requirement to be agreed with Commissioner by the end of quarter 2: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WAST Value Based Strategy </a:t>
                      </a: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Plan for Value Based Tools and Methods design, development and implementation </a:t>
                      </a: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Value Based Reports developed for revenue and capital</a:t>
                      </a: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Value-Based indicators developed in line with broader indicators outlined in CI1 to CI5</a:t>
                      </a:r>
                    </a:p>
                    <a:p>
                      <a:pPr marL="342900" lvl="0" indent="-342900" algn="l">
                        <a:lnSpc>
                          <a:spcPts val="800"/>
                        </a:lnSpc>
                        <a:spcAft>
                          <a:spcPts val="800"/>
                        </a:spcAft>
                        <a:buFont typeface="Arial" panose="020B0604020202020204" pitchFamily="34" charset="0"/>
                        <a:buChar char="•"/>
                        <a:tabLst>
                          <a:tab pos="457200" algn="l"/>
                        </a:tabLst>
                      </a:pPr>
                      <a:r>
                        <a:rPr lang="en-GB" sz="1100" dirty="0">
                          <a:effectLst/>
                          <a:latin typeface="Calibri" panose="020F0502020204030204" pitchFamily="34" charset="0"/>
                          <a:ea typeface="Calibri" panose="020F0502020204030204" pitchFamily="34" charset="0"/>
                          <a:cs typeface="Times New Roman" panose="02020603050405020304" pitchFamily="18" charset="0"/>
                        </a:rPr>
                        <a:t>Connections to system-wide urgent and emergency care performance measures as identified in CI6 – Wider Health System </a:t>
                      </a:r>
                    </a:p>
                  </a:txBody>
                  <a:tcPr marL="26726" marR="267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8431042"/>
                  </a:ext>
                </a:extLst>
              </a:tr>
            </a:tbl>
          </a:graphicData>
        </a:graphic>
      </p:graphicFrame>
    </p:spTree>
    <p:extLst>
      <p:ext uri="{BB962C8B-B14F-4D97-AF65-F5344CB8AC3E}">
        <p14:creationId xmlns:p14="http://schemas.microsoft.com/office/powerpoint/2010/main" val="2984074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flipH="1">
            <a:off x="10649949" y="-578049"/>
            <a:ext cx="2750395" cy="2557868"/>
          </a:xfrm>
          <a:custGeom>
            <a:avLst/>
            <a:gdLst/>
            <a:ahLst/>
            <a:cxnLst/>
            <a:rect l="l" t="t" r="r" b="b"/>
            <a:pathLst>
              <a:path w="4125593" h="3836802">
                <a:moveTo>
                  <a:pt x="4125593" y="0"/>
                </a:moveTo>
                <a:lnTo>
                  <a:pt x="0" y="0"/>
                </a:lnTo>
                <a:lnTo>
                  <a:pt x="0" y="3836801"/>
                </a:lnTo>
                <a:lnTo>
                  <a:pt x="4125593" y="3836801"/>
                </a:lnTo>
                <a:lnTo>
                  <a:pt x="4125593"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
        <p:nvSpPr>
          <p:cNvPr id="7" name="Freeform 7"/>
          <p:cNvSpPr/>
          <p:nvPr/>
        </p:nvSpPr>
        <p:spPr>
          <a:xfrm>
            <a:off x="8386686" y="99831"/>
            <a:ext cx="2552054" cy="598669"/>
          </a:xfrm>
          <a:custGeom>
            <a:avLst/>
            <a:gdLst/>
            <a:ahLst/>
            <a:cxnLst/>
            <a:rect l="l" t="t" r="r" b="b"/>
            <a:pathLst>
              <a:path w="3828081" h="898004">
                <a:moveTo>
                  <a:pt x="0" y="0"/>
                </a:moveTo>
                <a:lnTo>
                  <a:pt x="3828080" y="0"/>
                </a:lnTo>
                <a:lnTo>
                  <a:pt x="3828080" y="898004"/>
                </a:lnTo>
                <a:lnTo>
                  <a:pt x="0" y="898004"/>
                </a:lnTo>
                <a:lnTo>
                  <a:pt x="0" y="0"/>
                </a:lnTo>
                <a:close/>
              </a:path>
            </a:pathLst>
          </a:custGeom>
          <a:blipFill>
            <a:blip r:embed="rId4"/>
            <a:stretch>
              <a:fillRect/>
            </a:stretch>
          </a:blipFill>
        </p:spPr>
      </p:sp>
      <p:sp>
        <p:nvSpPr>
          <p:cNvPr id="8" name="Freeform 8"/>
          <p:cNvSpPr/>
          <p:nvPr/>
        </p:nvSpPr>
        <p:spPr>
          <a:xfrm flipH="1">
            <a:off x="-711500" y="6172200"/>
            <a:ext cx="1870199" cy="1739285"/>
          </a:xfrm>
          <a:custGeom>
            <a:avLst/>
            <a:gdLst/>
            <a:ahLst/>
            <a:cxnLst/>
            <a:rect l="l" t="t" r="r" b="b"/>
            <a:pathLst>
              <a:path w="2805299" h="2608928">
                <a:moveTo>
                  <a:pt x="2805300" y="0"/>
                </a:moveTo>
                <a:lnTo>
                  <a:pt x="0" y="0"/>
                </a:lnTo>
                <a:lnTo>
                  <a:pt x="0" y="2608928"/>
                </a:lnTo>
                <a:lnTo>
                  <a:pt x="2805300" y="2608928"/>
                </a:lnTo>
                <a:lnTo>
                  <a:pt x="2805300"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
        <p:nvSpPr>
          <p:cNvPr id="2" name="TextBox 1">
            <a:extLst>
              <a:ext uri="{FF2B5EF4-FFF2-40B4-BE49-F238E27FC236}">
                <a16:creationId xmlns:a16="http://schemas.microsoft.com/office/drawing/2014/main" id="{E0FFDFB9-FAA2-47E5-A89D-4C2A57BE4869}"/>
              </a:ext>
            </a:extLst>
          </p:cNvPr>
          <p:cNvSpPr txBox="1"/>
          <p:nvPr/>
        </p:nvSpPr>
        <p:spPr>
          <a:xfrm>
            <a:off x="612559" y="568171"/>
            <a:ext cx="5312523" cy="677108"/>
          </a:xfrm>
          <a:prstGeom prst="rect">
            <a:avLst/>
          </a:prstGeom>
          <a:noFill/>
        </p:spPr>
        <p:txBody>
          <a:bodyPr wrap="square" rtlCol="0">
            <a:spAutoFit/>
          </a:bodyPr>
          <a:lstStyle/>
          <a:p>
            <a:r>
              <a:rPr lang="en-GB" sz="2000" b="1" dirty="0">
                <a:solidFill>
                  <a:srgbClr val="285D7F"/>
                </a:solidFill>
                <a:latin typeface="Verdana Pro Light" panose="020B0304030504040204" pitchFamily="34" charset="0"/>
              </a:rPr>
              <a:t>Context 2023/24</a:t>
            </a:r>
          </a:p>
          <a:p>
            <a:endParaRPr lang="en-GB" dirty="0"/>
          </a:p>
        </p:txBody>
      </p:sp>
      <p:sp>
        <p:nvSpPr>
          <p:cNvPr id="6" name="TextBox 5">
            <a:extLst>
              <a:ext uri="{FF2B5EF4-FFF2-40B4-BE49-F238E27FC236}">
                <a16:creationId xmlns:a16="http://schemas.microsoft.com/office/drawing/2014/main" id="{92EA540D-89FA-40C5-B2AA-E53F8AFA0C28}"/>
              </a:ext>
            </a:extLst>
          </p:cNvPr>
          <p:cNvSpPr txBox="1"/>
          <p:nvPr/>
        </p:nvSpPr>
        <p:spPr>
          <a:xfrm>
            <a:off x="571847" y="1127465"/>
            <a:ext cx="10706470" cy="4801314"/>
          </a:xfrm>
          <a:prstGeom prst="rect">
            <a:avLst/>
          </a:prstGeom>
          <a:noFill/>
        </p:spPr>
        <p:txBody>
          <a:bodyPr wrap="square" rtlCol="0">
            <a:spAutoFit/>
          </a:bodyPr>
          <a:lstStyle/>
          <a:p>
            <a:endParaRPr lang="en-GB" dirty="0">
              <a:solidFill>
                <a:srgbClr val="285D7F"/>
              </a:solidFill>
              <a:latin typeface="Verdana Pro Light" panose="020B0304030504040204" pitchFamily="34" charset="0"/>
            </a:endParaRPr>
          </a:p>
          <a:p>
            <a:pPr marL="285750" indent="-285750">
              <a:buFont typeface="Arial" panose="020B0604020202020204" pitchFamily="34" charset="0"/>
              <a:buChar char="•"/>
            </a:pPr>
            <a:r>
              <a:rPr lang="en-GB" b="1" dirty="0">
                <a:solidFill>
                  <a:srgbClr val="285D7F"/>
                </a:solidFill>
                <a:latin typeface="Verdana Pro Light" panose="020B0304030504040204" pitchFamily="34" charset="0"/>
              </a:rPr>
              <a:t>423,365 calls to 999.  Average of 35,000 a month </a:t>
            </a:r>
          </a:p>
          <a:p>
            <a:endParaRPr lang="en-GB" b="1" dirty="0">
              <a:solidFill>
                <a:srgbClr val="285D7F"/>
              </a:solidFill>
              <a:latin typeface="Verdana Pro Light" panose="020B0304030504040204" pitchFamily="34" charset="0"/>
            </a:endParaRPr>
          </a:p>
          <a:p>
            <a:pPr marL="285750" indent="-285750">
              <a:buFont typeface="Arial" panose="020B0604020202020204" pitchFamily="34" charset="0"/>
              <a:buChar char="•"/>
            </a:pPr>
            <a:r>
              <a:rPr lang="en-GB" b="1" dirty="0">
                <a:solidFill>
                  <a:srgbClr val="285D7F"/>
                </a:solidFill>
                <a:latin typeface="Verdana Pro Light" panose="020B0304030504040204" pitchFamily="34" charset="0"/>
              </a:rPr>
              <a:t>270,651 incidents received an attendance at scene. Average of 22,500 a month</a:t>
            </a:r>
          </a:p>
          <a:p>
            <a:pPr marL="285750" indent="-285750">
              <a:buFont typeface="Arial" panose="020B0604020202020204" pitchFamily="34" charset="0"/>
              <a:buChar char="•"/>
            </a:pPr>
            <a:endParaRPr lang="en-GB" b="1" dirty="0">
              <a:solidFill>
                <a:srgbClr val="285D7F"/>
              </a:solidFill>
              <a:latin typeface="Verdana Pro Light" panose="020B0304030504040204" pitchFamily="34" charset="0"/>
            </a:endParaRPr>
          </a:p>
          <a:p>
            <a:pPr marL="285750" indent="-285750">
              <a:buFont typeface="Arial" panose="020B0604020202020204" pitchFamily="34" charset="0"/>
              <a:buChar char="•"/>
            </a:pPr>
            <a:r>
              <a:rPr lang="en-GB" b="1" dirty="0">
                <a:solidFill>
                  <a:srgbClr val="285D7F"/>
                </a:solidFill>
                <a:latin typeface="Verdana Pro Light" panose="020B0304030504040204" pitchFamily="34" charset="0"/>
              </a:rPr>
              <a:t>53,898 Red Incidents. Average of 4,500 a month. </a:t>
            </a:r>
          </a:p>
          <a:p>
            <a:pPr marL="285750" indent="-285750">
              <a:buFont typeface="Arial" panose="020B0604020202020204" pitchFamily="34" charset="0"/>
              <a:buChar char="•"/>
            </a:pPr>
            <a:endParaRPr lang="en-GB" b="1" dirty="0">
              <a:solidFill>
                <a:srgbClr val="285D7F"/>
              </a:solidFill>
              <a:latin typeface="Verdana Pro Light" panose="020B0304030504040204" pitchFamily="34" charset="0"/>
            </a:endParaRPr>
          </a:p>
          <a:p>
            <a:pPr marL="285750" indent="-285750">
              <a:buFont typeface="Arial" panose="020B0604020202020204" pitchFamily="34" charset="0"/>
              <a:buChar char="•"/>
            </a:pPr>
            <a:r>
              <a:rPr lang="en-GB" b="1" dirty="0">
                <a:solidFill>
                  <a:srgbClr val="285D7F"/>
                </a:solidFill>
                <a:latin typeface="Verdana Pro Light" panose="020B0304030504040204" pitchFamily="34" charset="0"/>
              </a:rPr>
              <a:t>50.6% performance against the Red eight-minute target. 2,227 average a month. </a:t>
            </a:r>
          </a:p>
          <a:p>
            <a:endParaRPr lang="en-GB" b="1" dirty="0">
              <a:solidFill>
                <a:srgbClr val="285D7F"/>
              </a:solidFill>
              <a:latin typeface="Verdana Pro Light" panose="020B0304030504040204" pitchFamily="34" charset="0"/>
            </a:endParaRPr>
          </a:p>
          <a:p>
            <a:pPr marL="285750" indent="-285750">
              <a:buFont typeface="Arial" panose="020B0604020202020204" pitchFamily="34" charset="0"/>
              <a:buChar char="•"/>
            </a:pPr>
            <a:r>
              <a:rPr lang="en-GB" b="1" dirty="0">
                <a:solidFill>
                  <a:srgbClr val="285D7F"/>
                </a:solidFill>
                <a:latin typeface="Verdana Pro Light" panose="020B0304030504040204" pitchFamily="34" charset="0"/>
              </a:rPr>
              <a:t>179,832 incidents attended hospital via ambulance. Average of 15,000 a month</a:t>
            </a:r>
          </a:p>
          <a:p>
            <a:pPr marL="285750" indent="-285750">
              <a:buFont typeface="Arial" panose="020B0604020202020204" pitchFamily="34" charset="0"/>
              <a:buChar char="•"/>
            </a:pPr>
            <a:endParaRPr lang="en-GB" b="1" dirty="0">
              <a:solidFill>
                <a:srgbClr val="285D7F"/>
              </a:solidFill>
              <a:latin typeface="Verdana Pro Light" panose="020B0304030504040204" pitchFamily="34" charset="0"/>
            </a:endParaRPr>
          </a:p>
          <a:p>
            <a:pPr marL="285750" indent="-285750">
              <a:buFont typeface="Arial" panose="020B0604020202020204" pitchFamily="34" charset="0"/>
              <a:buChar char="•"/>
            </a:pPr>
            <a:r>
              <a:rPr lang="en-GB" b="1" dirty="0">
                <a:solidFill>
                  <a:srgbClr val="285D7F"/>
                </a:solidFill>
                <a:latin typeface="Verdana Pro Light" panose="020B0304030504040204" pitchFamily="34" charset="0"/>
              </a:rPr>
              <a:t>120,369 actual hours produced each month </a:t>
            </a:r>
          </a:p>
          <a:p>
            <a:pPr marL="285750" indent="-285750">
              <a:buFont typeface="Arial" panose="020B0604020202020204" pitchFamily="34" charset="0"/>
              <a:buChar char="•"/>
            </a:pPr>
            <a:endParaRPr lang="en-GB" b="1" dirty="0">
              <a:solidFill>
                <a:srgbClr val="285D7F"/>
              </a:solidFill>
              <a:latin typeface="Verdana Pro Light" panose="020B0304030504040204" pitchFamily="34" charset="0"/>
            </a:endParaRPr>
          </a:p>
          <a:p>
            <a:pPr marL="285750" indent="-285750">
              <a:buFont typeface="Arial" panose="020B0604020202020204" pitchFamily="34" charset="0"/>
              <a:buChar char="•"/>
            </a:pPr>
            <a:r>
              <a:rPr lang="en-GB" b="1" dirty="0">
                <a:solidFill>
                  <a:srgbClr val="285D7F"/>
                </a:solidFill>
                <a:latin typeface="Verdana Pro Light" panose="020B0304030504040204" pitchFamily="34" charset="0"/>
              </a:rPr>
              <a:t>8.59% sickness a month. </a:t>
            </a:r>
          </a:p>
          <a:p>
            <a:pPr marL="285750" indent="-285750">
              <a:buFont typeface="Arial" panose="020B0604020202020204" pitchFamily="34" charset="0"/>
              <a:buChar char="•"/>
            </a:pPr>
            <a:endParaRPr lang="en-GB" b="1" dirty="0">
              <a:solidFill>
                <a:srgbClr val="285D7F"/>
              </a:solidFill>
              <a:latin typeface="Verdana Pro Light" panose="020B0304030504040204" pitchFamily="34" charset="0"/>
            </a:endParaRPr>
          </a:p>
          <a:p>
            <a:pPr marL="285750" indent="-285750">
              <a:buFont typeface="Arial" panose="020B0604020202020204" pitchFamily="34" charset="0"/>
              <a:buChar char="•"/>
            </a:pPr>
            <a:r>
              <a:rPr lang="en-GB" b="1" dirty="0">
                <a:solidFill>
                  <a:srgbClr val="285D7F"/>
                </a:solidFill>
                <a:latin typeface="Verdana Pro Light" panose="020B0304030504040204" pitchFamily="34" charset="0"/>
              </a:rPr>
              <a:t>260,183 hours lost to handover. Average of 21,700 a month </a:t>
            </a:r>
          </a:p>
          <a:p>
            <a:pPr marL="285750" indent="-285750">
              <a:buFont typeface="Arial" panose="020B0604020202020204" pitchFamily="34" charset="0"/>
              <a:buChar char="•"/>
            </a:pPr>
            <a:endParaRPr lang="en-GB" dirty="0">
              <a:solidFill>
                <a:srgbClr val="285D7F"/>
              </a:solidFill>
              <a:latin typeface="Verdana Pro Light" panose="020B0304030504040204" pitchFamily="34" charset="0"/>
            </a:endParaRPr>
          </a:p>
        </p:txBody>
      </p:sp>
    </p:spTree>
    <p:extLst>
      <p:ext uri="{BB962C8B-B14F-4D97-AF65-F5344CB8AC3E}">
        <p14:creationId xmlns:p14="http://schemas.microsoft.com/office/powerpoint/2010/main" val="3353835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flipH="1">
            <a:off x="10649949" y="-578049"/>
            <a:ext cx="2750395" cy="2557868"/>
          </a:xfrm>
          <a:custGeom>
            <a:avLst/>
            <a:gdLst/>
            <a:ahLst/>
            <a:cxnLst/>
            <a:rect l="l" t="t" r="r" b="b"/>
            <a:pathLst>
              <a:path w="4125593" h="3836802">
                <a:moveTo>
                  <a:pt x="4125593" y="0"/>
                </a:moveTo>
                <a:lnTo>
                  <a:pt x="0" y="0"/>
                </a:lnTo>
                <a:lnTo>
                  <a:pt x="0" y="3836801"/>
                </a:lnTo>
                <a:lnTo>
                  <a:pt x="4125593" y="3836801"/>
                </a:lnTo>
                <a:lnTo>
                  <a:pt x="4125593"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
        <p:nvSpPr>
          <p:cNvPr id="7" name="Freeform 7"/>
          <p:cNvSpPr/>
          <p:nvPr/>
        </p:nvSpPr>
        <p:spPr>
          <a:xfrm>
            <a:off x="8386686" y="99831"/>
            <a:ext cx="2552054" cy="598669"/>
          </a:xfrm>
          <a:custGeom>
            <a:avLst/>
            <a:gdLst/>
            <a:ahLst/>
            <a:cxnLst/>
            <a:rect l="l" t="t" r="r" b="b"/>
            <a:pathLst>
              <a:path w="3828081" h="898004">
                <a:moveTo>
                  <a:pt x="0" y="0"/>
                </a:moveTo>
                <a:lnTo>
                  <a:pt x="3828080" y="0"/>
                </a:lnTo>
                <a:lnTo>
                  <a:pt x="3828080" y="898004"/>
                </a:lnTo>
                <a:lnTo>
                  <a:pt x="0" y="898004"/>
                </a:lnTo>
                <a:lnTo>
                  <a:pt x="0" y="0"/>
                </a:lnTo>
                <a:close/>
              </a:path>
            </a:pathLst>
          </a:custGeom>
          <a:blipFill>
            <a:blip r:embed="rId4"/>
            <a:stretch>
              <a:fillRect/>
            </a:stretch>
          </a:blipFill>
        </p:spPr>
      </p:sp>
      <p:sp>
        <p:nvSpPr>
          <p:cNvPr id="8" name="Freeform 8"/>
          <p:cNvSpPr/>
          <p:nvPr/>
        </p:nvSpPr>
        <p:spPr>
          <a:xfrm flipH="1">
            <a:off x="-711500" y="6172200"/>
            <a:ext cx="1870199" cy="1739285"/>
          </a:xfrm>
          <a:custGeom>
            <a:avLst/>
            <a:gdLst/>
            <a:ahLst/>
            <a:cxnLst/>
            <a:rect l="l" t="t" r="r" b="b"/>
            <a:pathLst>
              <a:path w="2805299" h="2608928">
                <a:moveTo>
                  <a:pt x="2805300" y="0"/>
                </a:moveTo>
                <a:lnTo>
                  <a:pt x="0" y="0"/>
                </a:lnTo>
                <a:lnTo>
                  <a:pt x="0" y="2608928"/>
                </a:lnTo>
                <a:lnTo>
                  <a:pt x="2805300" y="2608928"/>
                </a:lnTo>
                <a:lnTo>
                  <a:pt x="2805300"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
        <p:nvSpPr>
          <p:cNvPr id="15" name="TextBox 14">
            <a:extLst>
              <a:ext uri="{FF2B5EF4-FFF2-40B4-BE49-F238E27FC236}">
                <a16:creationId xmlns:a16="http://schemas.microsoft.com/office/drawing/2014/main" id="{9CA1F54D-9F76-4907-90B6-2EFC2860FF3A}"/>
              </a:ext>
            </a:extLst>
          </p:cNvPr>
          <p:cNvSpPr txBox="1"/>
          <p:nvPr/>
        </p:nvSpPr>
        <p:spPr>
          <a:xfrm>
            <a:off x="612559" y="568171"/>
            <a:ext cx="5312523" cy="400110"/>
          </a:xfrm>
          <a:prstGeom prst="rect">
            <a:avLst/>
          </a:prstGeom>
          <a:noFill/>
        </p:spPr>
        <p:txBody>
          <a:bodyPr wrap="square" rtlCol="0">
            <a:spAutoFit/>
          </a:bodyPr>
          <a:lstStyle/>
          <a:p>
            <a:r>
              <a:rPr lang="en-GB" sz="2000" b="1" dirty="0">
                <a:solidFill>
                  <a:srgbClr val="285D7F"/>
                </a:solidFill>
                <a:latin typeface="Verdana Pro Light" panose="020B0304030504040204" pitchFamily="34" charset="0"/>
              </a:rPr>
              <a:t>EMS Performance Tracker</a:t>
            </a:r>
            <a:endParaRPr lang="en-GB" dirty="0"/>
          </a:p>
        </p:txBody>
      </p:sp>
      <p:pic>
        <p:nvPicPr>
          <p:cNvPr id="6" name="Picture 5">
            <a:extLst>
              <a:ext uri="{FF2B5EF4-FFF2-40B4-BE49-F238E27FC236}">
                <a16:creationId xmlns:a16="http://schemas.microsoft.com/office/drawing/2014/main" id="{8E6520F4-1008-4AE0-954D-3332C444BDF0}"/>
              </a:ext>
            </a:extLst>
          </p:cNvPr>
          <p:cNvPicPr>
            <a:picLocks noChangeAspect="1"/>
          </p:cNvPicPr>
          <p:nvPr/>
        </p:nvPicPr>
        <p:blipFill>
          <a:blip r:embed="rId5"/>
          <a:stretch>
            <a:fillRect/>
          </a:stretch>
        </p:blipFill>
        <p:spPr>
          <a:xfrm>
            <a:off x="1320800" y="968726"/>
            <a:ext cx="9178925" cy="5458197"/>
          </a:xfrm>
          <a:prstGeom prst="rect">
            <a:avLst/>
          </a:prstGeom>
        </p:spPr>
      </p:pic>
      <p:sp>
        <p:nvSpPr>
          <p:cNvPr id="9" name="Arrow: Right 8">
            <a:extLst>
              <a:ext uri="{FF2B5EF4-FFF2-40B4-BE49-F238E27FC236}">
                <a16:creationId xmlns:a16="http://schemas.microsoft.com/office/drawing/2014/main" id="{B6B3C3E2-EB24-4759-84F5-25E0C7A66733}"/>
              </a:ext>
            </a:extLst>
          </p:cNvPr>
          <p:cNvSpPr/>
          <p:nvPr/>
        </p:nvSpPr>
        <p:spPr>
          <a:xfrm>
            <a:off x="1128046" y="5717132"/>
            <a:ext cx="743692" cy="68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E46255C2-6172-4458-9ADD-4B05B814C6EC}"/>
              </a:ext>
            </a:extLst>
          </p:cNvPr>
          <p:cNvSpPr/>
          <p:nvPr/>
        </p:nvSpPr>
        <p:spPr>
          <a:xfrm>
            <a:off x="1118072" y="5869532"/>
            <a:ext cx="743692" cy="68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0EE14B3B-C420-4088-80D2-B2B830D7D5D0}"/>
              </a:ext>
            </a:extLst>
          </p:cNvPr>
          <p:cNvSpPr/>
          <p:nvPr/>
        </p:nvSpPr>
        <p:spPr>
          <a:xfrm rot="10800000">
            <a:off x="10535556" y="5997722"/>
            <a:ext cx="743692" cy="68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69AB0DB7-DC79-48D1-BEF4-B0B4DD9C44FF}"/>
              </a:ext>
            </a:extLst>
          </p:cNvPr>
          <p:cNvSpPr/>
          <p:nvPr/>
        </p:nvSpPr>
        <p:spPr>
          <a:xfrm rot="10800000">
            <a:off x="10534128" y="6295404"/>
            <a:ext cx="743692" cy="68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10726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flipH="1">
            <a:off x="10649949" y="-578049"/>
            <a:ext cx="2750395" cy="2557868"/>
          </a:xfrm>
          <a:custGeom>
            <a:avLst/>
            <a:gdLst/>
            <a:ahLst/>
            <a:cxnLst/>
            <a:rect l="l" t="t" r="r" b="b"/>
            <a:pathLst>
              <a:path w="4125593" h="3836802">
                <a:moveTo>
                  <a:pt x="4125593" y="0"/>
                </a:moveTo>
                <a:lnTo>
                  <a:pt x="0" y="0"/>
                </a:lnTo>
                <a:lnTo>
                  <a:pt x="0" y="3836801"/>
                </a:lnTo>
                <a:lnTo>
                  <a:pt x="4125593" y="3836801"/>
                </a:lnTo>
                <a:lnTo>
                  <a:pt x="4125593"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
        <p:nvSpPr>
          <p:cNvPr id="7" name="Freeform 7"/>
          <p:cNvSpPr/>
          <p:nvPr/>
        </p:nvSpPr>
        <p:spPr>
          <a:xfrm>
            <a:off x="8386686" y="99831"/>
            <a:ext cx="2552054" cy="598669"/>
          </a:xfrm>
          <a:custGeom>
            <a:avLst/>
            <a:gdLst/>
            <a:ahLst/>
            <a:cxnLst/>
            <a:rect l="l" t="t" r="r" b="b"/>
            <a:pathLst>
              <a:path w="3828081" h="898004">
                <a:moveTo>
                  <a:pt x="0" y="0"/>
                </a:moveTo>
                <a:lnTo>
                  <a:pt x="3828080" y="0"/>
                </a:lnTo>
                <a:lnTo>
                  <a:pt x="3828080" y="898004"/>
                </a:lnTo>
                <a:lnTo>
                  <a:pt x="0" y="898004"/>
                </a:lnTo>
                <a:lnTo>
                  <a:pt x="0" y="0"/>
                </a:lnTo>
                <a:close/>
              </a:path>
            </a:pathLst>
          </a:custGeom>
          <a:blipFill>
            <a:blip r:embed="rId4"/>
            <a:stretch>
              <a:fillRect/>
            </a:stretch>
          </a:blipFill>
        </p:spPr>
      </p:sp>
      <p:sp>
        <p:nvSpPr>
          <p:cNvPr id="8" name="Freeform 8"/>
          <p:cNvSpPr/>
          <p:nvPr/>
        </p:nvSpPr>
        <p:spPr>
          <a:xfrm flipH="1">
            <a:off x="-711500" y="6172200"/>
            <a:ext cx="1870199" cy="1739285"/>
          </a:xfrm>
          <a:custGeom>
            <a:avLst/>
            <a:gdLst/>
            <a:ahLst/>
            <a:cxnLst/>
            <a:rect l="l" t="t" r="r" b="b"/>
            <a:pathLst>
              <a:path w="2805299" h="2608928">
                <a:moveTo>
                  <a:pt x="2805300" y="0"/>
                </a:moveTo>
                <a:lnTo>
                  <a:pt x="0" y="0"/>
                </a:lnTo>
                <a:lnTo>
                  <a:pt x="0" y="2608928"/>
                </a:lnTo>
                <a:lnTo>
                  <a:pt x="2805300" y="2608928"/>
                </a:lnTo>
                <a:lnTo>
                  <a:pt x="2805300"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graphicFrame>
        <p:nvGraphicFramePr>
          <p:cNvPr id="10" name="Chart 9">
            <a:extLst>
              <a:ext uri="{FF2B5EF4-FFF2-40B4-BE49-F238E27FC236}">
                <a16:creationId xmlns:a16="http://schemas.microsoft.com/office/drawing/2014/main" id="{00000000-0008-0000-0C00-000012000000}"/>
              </a:ext>
            </a:extLst>
          </p:cNvPr>
          <p:cNvGraphicFramePr>
            <a:graphicFrameLocks/>
          </p:cNvGraphicFramePr>
          <p:nvPr>
            <p:extLst>
              <p:ext uri="{D42A27DB-BD31-4B8C-83A1-F6EECF244321}">
                <p14:modId xmlns:p14="http://schemas.microsoft.com/office/powerpoint/2010/main" val="2840690815"/>
              </p:ext>
            </p:extLst>
          </p:nvPr>
        </p:nvGraphicFramePr>
        <p:xfrm>
          <a:off x="223598" y="612981"/>
          <a:ext cx="11710735" cy="312946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00000000-0008-0000-0C00-00000E000000}"/>
              </a:ext>
            </a:extLst>
          </p:cNvPr>
          <p:cNvGraphicFramePr>
            <a:graphicFrameLocks/>
          </p:cNvGraphicFramePr>
          <p:nvPr>
            <p:extLst>
              <p:ext uri="{D42A27DB-BD31-4B8C-83A1-F6EECF244321}">
                <p14:modId xmlns:p14="http://schemas.microsoft.com/office/powerpoint/2010/main" val="850425182"/>
              </p:ext>
            </p:extLst>
          </p:nvPr>
        </p:nvGraphicFramePr>
        <p:xfrm>
          <a:off x="223599" y="3861787"/>
          <a:ext cx="11710734"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23264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7C45184-C19A-4402-85B0-1B8A1AF8B442}"/>
              </a:ext>
            </a:extLst>
          </p:cNvPr>
          <p:cNvPicPr>
            <a:picLocks noChangeAspect="1"/>
          </p:cNvPicPr>
          <p:nvPr/>
        </p:nvPicPr>
        <p:blipFill>
          <a:blip r:embed="rId2"/>
          <a:stretch>
            <a:fillRect/>
          </a:stretch>
        </p:blipFill>
        <p:spPr>
          <a:xfrm>
            <a:off x="660064" y="1140160"/>
            <a:ext cx="3560161" cy="2139885"/>
          </a:xfrm>
          <a:prstGeom prst="rect">
            <a:avLst/>
          </a:prstGeom>
        </p:spPr>
      </p:pic>
      <p:pic>
        <p:nvPicPr>
          <p:cNvPr id="11" name="Picture 10">
            <a:extLst>
              <a:ext uri="{FF2B5EF4-FFF2-40B4-BE49-F238E27FC236}">
                <a16:creationId xmlns:a16="http://schemas.microsoft.com/office/drawing/2014/main" id="{CC6BCAC4-86CB-4729-85D2-FD9D2C3101EB}"/>
              </a:ext>
            </a:extLst>
          </p:cNvPr>
          <p:cNvPicPr>
            <a:picLocks noChangeAspect="1"/>
          </p:cNvPicPr>
          <p:nvPr/>
        </p:nvPicPr>
        <p:blipFill>
          <a:blip r:embed="rId3"/>
          <a:stretch>
            <a:fillRect/>
          </a:stretch>
        </p:blipFill>
        <p:spPr>
          <a:xfrm>
            <a:off x="4220226" y="1139966"/>
            <a:ext cx="3568668" cy="2144997"/>
          </a:xfrm>
          <a:prstGeom prst="rect">
            <a:avLst/>
          </a:prstGeom>
        </p:spPr>
      </p:pic>
      <p:pic>
        <p:nvPicPr>
          <p:cNvPr id="12" name="Picture 11">
            <a:extLst>
              <a:ext uri="{FF2B5EF4-FFF2-40B4-BE49-F238E27FC236}">
                <a16:creationId xmlns:a16="http://schemas.microsoft.com/office/drawing/2014/main" id="{A67DE9B3-14B5-46E9-92D2-C16A89319330}"/>
              </a:ext>
            </a:extLst>
          </p:cNvPr>
          <p:cNvPicPr>
            <a:picLocks noChangeAspect="1"/>
          </p:cNvPicPr>
          <p:nvPr/>
        </p:nvPicPr>
        <p:blipFill>
          <a:blip r:embed="rId4"/>
          <a:stretch>
            <a:fillRect/>
          </a:stretch>
        </p:blipFill>
        <p:spPr>
          <a:xfrm>
            <a:off x="7788895" y="1139966"/>
            <a:ext cx="3568668" cy="2144997"/>
          </a:xfrm>
          <a:prstGeom prst="rect">
            <a:avLst/>
          </a:prstGeom>
        </p:spPr>
      </p:pic>
      <p:pic>
        <p:nvPicPr>
          <p:cNvPr id="13" name="Picture 12">
            <a:extLst>
              <a:ext uri="{FF2B5EF4-FFF2-40B4-BE49-F238E27FC236}">
                <a16:creationId xmlns:a16="http://schemas.microsoft.com/office/drawing/2014/main" id="{4EF95798-DF42-4F6E-8EEC-3738EDEC0A61}"/>
              </a:ext>
            </a:extLst>
          </p:cNvPr>
          <p:cNvPicPr>
            <a:picLocks noChangeAspect="1"/>
          </p:cNvPicPr>
          <p:nvPr/>
        </p:nvPicPr>
        <p:blipFill>
          <a:blip r:embed="rId5"/>
          <a:stretch>
            <a:fillRect/>
          </a:stretch>
        </p:blipFill>
        <p:spPr>
          <a:xfrm>
            <a:off x="660386" y="3462925"/>
            <a:ext cx="3568667" cy="2144997"/>
          </a:xfrm>
          <a:prstGeom prst="rect">
            <a:avLst/>
          </a:prstGeom>
        </p:spPr>
      </p:pic>
      <p:pic>
        <p:nvPicPr>
          <p:cNvPr id="15" name="Picture 14">
            <a:extLst>
              <a:ext uri="{FF2B5EF4-FFF2-40B4-BE49-F238E27FC236}">
                <a16:creationId xmlns:a16="http://schemas.microsoft.com/office/drawing/2014/main" id="{36C84563-66C9-40D3-8133-37291B25D61B}"/>
              </a:ext>
            </a:extLst>
          </p:cNvPr>
          <p:cNvPicPr>
            <a:picLocks noChangeAspect="1"/>
          </p:cNvPicPr>
          <p:nvPr/>
        </p:nvPicPr>
        <p:blipFill>
          <a:blip r:embed="rId6"/>
          <a:stretch>
            <a:fillRect/>
          </a:stretch>
        </p:blipFill>
        <p:spPr>
          <a:xfrm>
            <a:off x="4220226" y="3462925"/>
            <a:ext cx="3568668" cy="2144997"/>
          </a:xfrm>
          <a:prstGeom prst="rect">
            <a:avLst/>
          </a:prstGeom>
        </p:spPr>
      </p:pic>
      <p:pic>
        <p:nvPicPr>
          <p:cNvPr id="17" name="Picture 16">
            <a:extLst>
              <a:ext uri="{FF2B5EF4-FFF2-40B4-BE49-F238E27FC236}">
                <a16:creationId xmlns:a16="http://schemas.microsoft.com/office/drawing/2014/main" id="{7B4EFDBC-6503-493B-A6AE-E82E345A8989}"/>
              </a:ext>
            </a:extLst>
          </p:cNvPr>
          <p:cNvPicPr>
            <a:picLocks noChangeAspect="1"/>
          </p:cNvPicPr>
          <p:nvPr/>
        </p:nvPicPr>
        <p:blipFill>
          <a:blip r:embed="rId7"/>
          <a:stretch>
            <a:fillRect/>
          </a:stretch>
        </p:blipFill>
        <p:spPr>
          <a:xfrm>
            <a:off x="7788896" y="3458009"/>
            <a:ext cx="3568667" cy="2144997"/>
          </a:xfrm>
          <a:prstGeom prst="rect">
            <a:avLst/>
          </a:prstGeom>
        </p:spPr>
      </p:pic>
      <p:sp>
        <p:nvSpPr>
          <p:cNvPr id="9" name="TextBox 8">
            <a:extLst>
              <a:ext uri="{FF2B5EF4-FFF2-40B4-BE49-F238E27FC236}">
                <a16:creationId xmlns:a16="http://schemas.microsoft.com/office/drawing/2014/main" id="{4967EF54-B640-4E58-937C-E56EC2D3848C}"/>
              </a:ext>
            </a:extLst>
          </p:cNvPr>
          <p:cNvSpPr txBox="1"/>
          <p:nvPr/>
        </p:nvSpPr>
        <p:spPr>
          <a:xfrm>
            <a:off x="612559" y="568171"/>
            <a:ext cx="6126569" cy="400110"/>
          </a:xfrm>
          <a:prstGeom prst="rect">
            <a:avLst/>
          </a:prstGeom>
          <a:noFill/>
        </p:spPr>
        <p:txBody>
          <a:bodyPr wrap="square" rtlCol="0">
            <a:spAutoFit/>
          </a:bodyPr>
          <a:lstStyle/>
          <a:p>
            <a:r>
              <a:rPr lang="en-GB" sz="2000" b="1" dirty="0">
                <a:solidFill>
                  <a:srgbClr val="285D7F"/>
                </a:solidFill>
                <a:latin typeface="Verdana Pro Light" panose="020B0304030504040204" pitchFamily="34" charset="0"/>
              </a:rPr>
              <a:t>Lost Hours and Total Arrivals by Health Board</a:t>
            </a:r>
            <a:endParaRPr lang="en-GB" dirty="0"/>
          </a:p>
        </p:txBody>
      </p:sp>
    </p:spTree>
    <p:extLst>
      <p:ext uri="{BB962C8B-B14F-4D97-AF65-F5344CB8AC3E}">
        <p14:creationId xmlns:p14="http://schemas.microsoft.com/office/powerpoint/2010/main" val="567678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flipH="1">
            <a:off x="10649949" y="-578049"/>
            <a:ext cx="2750395" cy="2557868"/>
          </a:xfrm>
          <a:custGeom>
            <a:avLst/>
            <a:gdLst/>
            <a:ahLst/>
            <a:cxnLst/>
            <a:rect l="l" t="t" r="r" b="b"/>
            <a:pathLst>
              <a:path w="4125593" h="3836802">
                <a:moveTo>
                  <a:pt x="4125593" y="0"/>
                </a:moveTo>
                <a:lnTo>
                  <a:pt x="0" y="0"/>
                </a:lnTo>
                <a:lnTo>
                  <a:pt x="0" y="3836801"/>
                </a:lnTo>
                <a:lnTo>
                  <a:pt x="4125593" y="3836801"/>
                </a:lnTo>
                <a:lnTo>
                  <a:pt x="4125593"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
        <p:nvSpPr>
          <p:cNvPr id="7" name="Freeform 7"/>
          <p:cNvSpPr/>
          <p:nvPr/>
        </p:nvSpPr>
        <p:spPr>
          <a:xfrm>
            <a:off x="8386686" y="99831"/>
            <a:ext cx="2552054" cy="598669"/>
          </a:xfrm>
          <a:custGeom>
            <a:avLst/>
            <a:gdLst/>
            <a:ahLst/>
            <a:cxnLst/>
            <a:rect l="l" t="t" r="r" b="b"/>
            <a:pathLst>
              <a:path w="3828081" h="898004">
                <a:moveTo>
                  <a:pt x="0" y="0"/>
                </a:moveTo>
                <a:lnTo>
                  <a:pt x="3828080" y="0"/>
                </a:lnTo>
                <a:lnTo>
                  <a:pt x="3828080" y="898004"/>
                </a:lnTo>
                <a:lnTo>
                  <a:pt x="0" y="898004"/>
                </a:lnTo>
                <a:lnTo>
                  <a:pt x="0" y="0"/>
                </a:lnTo>
                <a:close/>
              </a:path>
            </a:pathLst>
          </a:custGeom>
          <a:blipFill>
            <a:blip r:embed="rId4"/>
            <a:stretch>
              <a:fillRect/>
            </a:stretch>
          </a:blipFill>
        </p:spPr>
      </p:sp>
      <p:sp>
        <p:nvSpPr>
          <p:cNvPr id="8" name="Freeform 8"/>
          <p:cNvSpPr/>
          <p:nvPr/>
        </p:nvSpPr>
        <p:spPr>
          <a:xfrm flipH="1">
            <a:off x="-711500" y="6172200"/>
            <a:ext cx="1870199" cy="1739285"/>
          </a:xfrm>
          <a:custGeom>
            <a:avLst/>
            <a:gdLst/>
            <a:ahLst/>
            <a:cxnLst/>
            <a:rect l="l" t="t" r="r" b="b"/>
            <a:pathLst>
              <a:path w="2805299" h="2608928">
                <a:moveTo>
                  <a:pt x="2805300" y="0"/>
                </a:moveTo>
                <a:lnTo>
                  <a:pt x="0" y="0"/>
                </a:lnTo>
                <a:lnTo>
                  <a:pt x="0" y="2608928"/>
                </a:lnTo>
                <a:lnTo>
                  <a:pt x="2805300" y="2608928"/>
                </a:lnTo>
                <a:lnTo>
                  <a:pt x="2805300" y="0"/>
                </a:lnTo>
                <a:close/>
              </a:path>
            </a:pathLst>
          </a:custGeom>
          <a:blipFill>
            <a:blip r:embed="rId2">
              <a:alphaModFix amt="5000"/>
              <a:extLst>
                <a:ext uri="{96DAC541-7B7A-43D3-8B79-37D633B846F1}">
                  <asvg:svgBlip xmlns:asvg="http://schemas.microsoft.com/office/drawing/2016/SVG/main" r:embed="rId3"/>
                </a:ext>
              </a:extLst>
            </a:blip>
            <a:stretch>
              <a:fillRect/>
            </a:stretch>
          </a:blipFill>
        </p:spPr>
      </p:sp>
      <p:sp>
        <p:nvSpPr>
          <p:cNvPr id="13" name="TextBox 2">
            <a:extLst>
              <a:ext uri="{FF2B5EF4-FFF2-40B4-BE49-F238E27FC236}">
                <a16:creationId xmlns:a16="http://schemas.microsoft.com/office/drawing/2014/main" id="{9C2DFDF5-076F-4578-90CE-A8BA82D246F2}"/>
              </a:ext>
            </a:extLst>
          </p:cNvPr>
          <p:cNvSpPr txBox="1"/>
          <p:nvPr/>
        </p:nvSpPr>
        <p:spPr>
          <a:xfrm>
            <a:off x="-1811834" y="243070"/>
            <a:ext cx="11655221" cy="512320"/>
          </a:xfrm>
          <a:prstGeom prst="rect">
            <a:avLst/>
          </a:prstGeom>
        </p:spPr>
        <p:txBody>
          <a:bodyPr wrap="square" lIns="0" tIns="0" rIns="0" bIns="0" rtlCol="0" anchor="t">
            <a:spAutoFit/>
          </a:bodyPr>
          <a:lstStyle/>
          <a:p>
            <a:pPr algn="ctr">
              <a:lnSpc>
                <a:spcPts val="4160"/>
              </a:lnSpc>
            </a:pPr>
            <a:r>
              <a:rPr lang="en-US" sz="3200" dirty="0">
                <a:solidFill>
                  <a:srgbClr val="4C6484"/>
                </a:solidFill>
                <a:latin typeface="Montserrat Semi-Bold"/>
              </a:rPr>
              <a:t>Top 10 conveyed by nature of condition</a:t>
            </a:r>
          </a:p>
        </p:txBody>
      </p:sp>
      <p:sp>
        <p:nvSpPr>
          <p:cNvPr id="14" name="TextBox 13">
            <a:extLst>
              <a:ext uri="{FF2B5EF4-FFF2-40B4-BE49-F238E27FC236}">
                <a16:creationId xmlns:a16="http://schemas.microsoft.com/office/drawing/2014/main" id="{2A0FDEFB-BDB6-4B49-B20B-E3340B3B1051}"/>
              </a:ext>
            </a:extLst>
          </p:cNvPr>
          <p:cNvSpPr txBox="1"/>
          <p:nvPr/>
        </p:nvSpPr>
        <p:spPr>
          <a:xfrm>
            <a:off x="2209800" y="6337931"/>
            <a:ext cx="8610600" cy="276999"/>
          </a:xfrm>
          <a:prstGeom prst="rect">
            <a:avLst/>
          </a:prstGeom>
          <a:noFill/>
        </p:spPr>
        <p:txBody>
          <a:bodyPr wrap="square" rtlCol="0">
            <a:spAutoFit/>
          </a:bodyPr>
          <a:lstStyle/>
          <a:p>
            <a:r>
              <a:rPr lang="en-GB" sz="1200" dirty="0"/>
              <a:t>*This relates to incidents reviewed by the clinical support desk as requiring a face to face ambulance assessment. </a:t>
            </a:r>
          </a:p>
        </p:txBody>
      </p:sp>
      <p:graphicFrame>
        <p:nvGraphicFramePr>
          <p:cNvPr id="15" name="Table 14">
            <a:extLst>
              <a:ext uri="{FF2B5EF4-FFF2-40B4-BE49-F238E27FC236}">
                <a16:creationId xmlns:a16="http://schemas.microsoft.com/office/drawing/2014/main" id="{1F94064C-D904-4247-B349-AE9533D3FC2B}"/>
              </a:ext>
            </a:extLst>
          </p:cNvPr>
          <p:cNvGraphicFramePr>
            <a:graphicFrameLocks noGrp="1"/>
          </p:cNvGraphicFramePr>
          <p:nvPr>
            <p:extLst>
              <p:ext uri="{D42A27DB-BD31-4B8C-83A1-F6EECF244321}">
                <p14:modId xmlns:p14="http://schemas.microsoft.com/office/powerpoint/2010/main" val="2195738167"/>
              </p:ext>
            </p:extLst>
          </p:nvPr>
        </p:nvGraphicFramePr>
        <p:xfrm>
          <a:off x="353085" y="898629"/>
          <a:ext cx="11443580" cy="5439306"/>
        </p:xfrm>
        <a:graphic>
          <a:graphicData uri="http://schemas.openxmlformats.org/drawingml/2006/table">
            <a:tbl>
              <a:tblPr>
                <a:tableStyleId>{5C22544A-7EE6-4342-B048-85BDC9FD1C3A}</a:tableStyleId>
              </a:tblPr>
              <a:tblGrid>
                <a:gridCol w="2860896">
                  <a:extLst>
                    <a:ext uri="{9D8B030D-6E8A-4147-A177-3AD203B41FA5}">
                      <a16:colId xmlns:a16="http://schemas.microsoft.com/office/drawing/2014/main" val="1197693615"/>
                    </a:ext>
                  </a:extLst>
                </a:gridCol>
                <a:gridCol w="2145671">
                  <a:extLst>
                    <a:ext uri="{9D8B030D-6E8A-4147-A177-3AD203B41FA5}">
                      <a16:colId xmlns:a16="http://schemas.microsoft.com/office/drawing/2014/main" val="3816070596"/>
                    </a:ext>
                  </a:extLst>
                </a:gridCol>
                <a:gridCol w="2145671">
                  <a:extLst>
                    <a:ext uri="{9D8B030D-6E8A-4147-A177-3AD203B41FA5}">
                      <a16:colId xmlns:a16="http://schemas.microsoft.com/office/drawing/2014/main" val="3344134679"/>
                    </a:ext>
                  </a:extLst>
                </a:gridCol>
                <a:gridCol w="2145671">
                  <a:extLst>
                    <a:ext uri="{9D8B030D-6E8A-4147-A177-3AD203B41FA5}">
                      <a16:colId xmlns:a16="http://schemas.microsoft.com/office/drawing/2014/main" val="1601445613"/>
                    </a:ext>
                  </a:extLst>
                </a:gridCol>
                <a:gridCol w="2145671">
                  <a:extLst>
                    <a:ext uri="{9D8B030D-6E8A-4147-A177-3AD203B41FA5}">
                      <a16:colId xmlns:a16="http://schemas.microsoft.com/office/drawing/2014/main" val="1602517029"/>
                    </a:ext>
                  </a:extLst>
                </a:gridCol>
              </a:tblGrid>
              <a:tr h="660786">
                <a:tc>
                  <a:txBody>
                    <a:bodyPr/>
                    <a:lstStyle/>
                    <a:p>
                      <a:pPr algn="ctr" fontAlgn="b"/>
                      <a:r>
                        <a:rPr lang="en-GB" sz="1800" b="1" i="0" u="none" strike="noStrike" dirty="0">
                          <a:solidFill>
                            <a:srgbClr val="000000"/>
                          </a:solidFill>
                          <a:effectLst/>
                          <a:latin typeface="Calibri" panose="020F0502020204030204" pitchFamily="34" charset="0"/>
                        </a:rPr>
                        <a:t>Condition </a:t>
                      </a:r>
                    </a:p>
                  </a:txBody>
                  <a:tcPr marL="9525" marR="9525" marT="9525" marB="0" anchor="ctr"/>
                </a:tc>
                <a:tc>
                  <a:txBody>
                    <a:bodyPr/>
                    <a:lstStyle/>
                    <a:p>
                      <a:pPr algn="ctr" fontAlgn="b"/>
                      <a:r>
                        <a:rPr lang="en-GB" sz="1800" b="1" i="0" u="none" strike="noStrike" dirty="0">
                          <a:solidFill>
                            <a:srgbClr val="000000"/>
                          </a:solidFill>
                          <a:effectLst/>
                          <a:latin typeface="Calibri" panose="020F0502020204030204" pitchFamily="34" charset="0"/>
                        </a:rPr>
                        <a:t>Incidents </a:t>
                      </a:r>
                    </a:p>
                  </a:txBody>
                  <a:tcPr marL="9525" marR="9525" marT="9525" marB="0" anchor="ctr"/>
                </a:tc>
                <a:tc>
                  <a:txBody>
                    <a:bodyPr/>
                    <a:lstStyle/>
                    <a:p>
                      <a:pPr algn="ctr" fontAlgn="b"/>
                      <a:r>
                        <a:rPr lang="en-GB" sz="1800" b="1" i="0" u="none" strike="noStrike" dirty="0">
                          <a:solidFill>
                            <a:srgbClr val="000000"/>
                          </a:solidFill>
                          <a:effectLst/>
                          <a:latin typeface="Calibri" panose="020F0502020204030204" pitchFamily="34" charset="0"/>
                        </a:rPr>
                        <a:t>Attended Scene </a:t>
                      </a:r>
                    </a:p>
                  </a:txBody>
                  <a:tcPr marL="9525" marR="9525" marT="9525" marB="0" anchor="ctr"/>
                </a:tc>
                <a:tc>
                  <a:txBody>
                    <a:bodyPr/>
                    <a:lstStyle/>
                    <a:p>
                      <a:pPr algn="ctr" fontAlgn="b"/>
                      <a:r>
                        <a:rPr lang="en-GB" sz="1800" b="1" i="0" u="none" strike="noStrike" dirty="0">
                          <a:solidFill>
                            <a:srgbClr val="000000"/>
                          </a:solidFill>
                          <a:effectLst/>
                          <a:latin typeface="Calibri" panose="020F0502020204030204" pitchFamily="34" charset="0"/>
                        </a:rPr>
                        <a:t>Conveyance</a:t>
                      </a:r>
                    </a:p>
                  </a:txBody>
                  <a:tcPr marL="9525" marR="9525" marT="9525" marB="0" anchor="ctr"/>
                </a:tc>
                <a:tc>
                  <a:txBody>
                    <a:bodyPr/>
                    <a:lstStyle/>
                    <a:p>
                      <a:pPr algn="ctr" fontAlgn="b"/>
                      <a:r>
                        <a:rPr lang="en-GB" sz="1800" b="1" i="0" u="none" strike="noStrike" dirty="0">
                          <a:solidFill>
                            <a:srgbClr val="000000"/>
                          </a:solidFill>
                          <a:effectLst/>
                          <a:latin typeface="Calibri" panose="020F0502020204030204" pitchFamily="34" charset="0"/>
                        </a:rPr>
                        <a:t>Conveyance Rate (attended/Conveyed)</a:t>
                      </a:r>
                    </a:p>
                  </a:txBody>
                  <a:tcPr marL="9525" marR="9525" marT="9525" marB="0" anchor="ctr"/>
                </a:tc>
                <a:extLst>
                  <a:ext uri="{0D108BD9-81ED-4DB2-BD59-A6C34878D82A}">
                    <a16:rowId xmlns:a16="http://schemas.microsoft.com/office/drawing/2014/main" val="222350570"/>
                  </a:ext>
                </a:extLst>
              </a:tr>
              <a:tr h="467358">
                <a:tc>
                  <a:txBody>
                    <a:bodyPr/>
                    <a:lstStyle/>
                    <a:p>
                      <a:pPr algn="ctr" fontAlgn="b"/>
                      <a:r>
                        <a:rPr lang="en-GB" sz="1600" u="none" strike="noStrike" dirty="0">
                          <a:effectLst/>
                        </a:rPr>
                        <a:t>BREATHING PROBLEMS</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48,036</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37,696</a:t>
                      </a:r>
                    </a:p>
                  </a:txBody>
                  <a:tcPr marL="9525" marR="9525" marT="9525" marB="0" anchor="ctr"/>
                </a:tc>
                <a:tc>
                  <a:txBody>
                    <a:bodyPr/>
                    <a:lstStyle/>
                    <a:p>
                      <a:pPr algn="ctr" fontAlgn="b"/>
                      <a:r>
                        <a:rPr lang="en-GB" sz="1600" u="none" strike="noStrike" dirty="0">
                          <a:effectLst/>
                        </a:rPr>
                        <a:t>26,103</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69.2%</a:t>
                      </a:r>
                    </a:p>
                  </a:txBody>
                  <a:tcPr marL="9525" marR="9525" marT="9525" marB="0" anchor="ctr"/>
                </a:tc>
                <a:extLst>
                  <a:ext uri="{0D108BD9-81ED-4DB2-BD59-A6C34878D82A}">
                    <a16:rowId xmlns:a16="http://schemas.microsoft.com/office/drawing/2014/main" val="2058705154"/>
                  </a:ext>
                </a:extLst>
              </a:tr>
              <a:tr h="467358">
                <a:tc>
                  <a:txBody>
                    <a:bodyPr/>
                    <a:lstStyle/>
                    <a:p>
                      <a:pPr algn="ctr" fontAlgn="b"/>
                      <a:r>
                        <a:rPr lang="en-GB" sz="1600" u="none" strike="noStrike" dirty="0">
                          <a:effectLst/>
                        </a:rPr>
                        <a:t>FALLS</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51,934</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38,197</a:t>
                      </a:r>
                    </a:p>
                  </a:txBody>
                  <a:tcPr marL="9525" marR="9525" marT="9525" marB="0" anchor="ctr"/>
                </a:tc>
                <a:tc>
                  <a:txBody>
                    <a:bodyPr/>
                    <a:lstStyle/>
                    <a:p>
                      <a:pPr algn="ctr" fontAlgn="b"/>
                      <a:r>
                        <a:rPr lang="en-GB" sz="1600" u="none" strike="noStrike" dirty="0">
                          <a:effectLst/>
                        </a:rPr>
                        <a:t>22,992</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a:solidFill>
                            <a:srgbClr val="000000"/>
                          </a:solidFill>
                          <a:effectLst/>
                          <a:latin typeface="Calibri" panose="020F0502020204030204" pitchFamily="34" charset="0"/>
                        </a:rPr>
                        <a:t>60.2%</a:t>
                      </a:r>
                    </a:p>
                  </a:txBody>
                  <a:tcPr marL="9525" marR="9525" marT="9525" marB="0" anchor="ctr"/>
                </a:tc>
                <a:extLst>
                  <a:ext uri="{0D108BD9-81ED-4DB2-BD59-A6C34878D82A}">
                    <a16:rowId xmlns:a16="http://schemas.microsoft.com/office/drawing/2014/main" val="1758070863"/>
                  </a:ext>
                </a:extLst>
              </a:tr>
              <a:tr h="467358">
                <a:tc>
                  <a:txBody>
                    <a:bodyPr/>
                    <a:lstStyle/>
                    <a:p>
                      <a:pPr algn="ctr" fontAlgn="b"/>
                      <a:r>
                        <a:rPr lang="en-GB" sz="1600" u="none" strike="noStrike" dirty="0">
                          <a:effectLst/>
                        </a:rPr>
                        <a:t>UNKNOWN*</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37,919</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32,209</a:t>
                      </a:r>
                    </a:p>
                  </a:txBody>
                  <a:tcPr marL="9525" marR="9525" marT="9525" marB="0" anchor="ctr"/>
                </a:tc>
                <a:tc>
                  <a:txBody>
                    <a:bodyPr/>
                    <a:lstStyle/>
                    <a:p>
                      <a:pPr algn="ctr" fontAlgn="b"/>
                      <a:r>
                        <a:rPr lang="en-GB" sz="1600" u="none" strike="noStrike" dirty="0">
                          <a:effectLst/>
                        </a:rPr>
                        <a:t>21,605</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a:solidFill>
                            <a:srgbClr val="000000"/>
                          </a:solidFill>
                          <a:effectLst/>
                          <a:latin typeface="Calibri" panose="020F0502020204030204" pitchFamily="34" charset="0"/>
                        </a:rPr>
                        <a:t>67.1%</a:t>
                      </a:r>
                    </a:p>
                  </a:txBody>
                  <a:tcPr marL="9525" marR="9525" marT="9525" marB="0" anchor="ctr"/>
                </a:tc>
                <a:extLst>
                  <a:ext uri="{0D108BD9-81ED-4DB2-BD59-A6C34878D82A}">
                    <a16:rowId xmlns:a16="http://schemas.microsoft.com/office/drawing/2014/main" val="1912896356"/>
                  </a:ext>
                </a:extLst>
              </a:tr>
              <a:tr h="467358">
                <a:tc>
                  <a:txBody>
                    <a:bodyPr/>
                    <a:lstStyle/>
                    <a:p>
                      <a:pPr algn="ctr" fontAlgn="b"/>
                      <a:r>
                        <a:rPr lang="en-GB" sz="1600" u="none" strike="noStrike" dirty="0">
                          <a:effectLst/>
                        </a:rPr>
                        <a:t>CHEST PAIN</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43,839</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27,274</a:t>
                      </a:r>
                    </a:p>
                  </a:txBody>
                  <a:tcPr marL="9525" marR="9525" marT="9525" marB="0" anchor="ctr"/>
                </a:tc>
                <a:tc>
                  <a:txBody>
                    <a:bodyPr/>
                    <a:lstStyle/>
                    <a:p>
                      <a:pPr algn="ctr" fontAlgn="b"/>
                      <a:r>
                        <a:rPr lang="en-GB" sz="1600" u="none" strike="noStrike" dirty="0">
                          <a:effectLst/>
                        </a:rPr>
                        <a:t>19,306</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70.8%</a:t>
                      </a:r>
                    </a:p>
                  </a:txBody>
                  <a:tcPr marL="9525" marR="9525" marT="9525" marB="0" anchor="ctr"/>
                </a:tc>
                <a:extLst>
                  <a:ext uri="{0D108BD9-81ED-4DB2-BD59-A6C34878D82A}">
                    <a16:rowId xmlns:a16="http://schemas.microsoft.com/office/drawing/2014/main" val="1384555281"/>
                  </a:ext>
                </a:extLst>
              </a:tr>
              <a:tr h="467358">
                <a:tc>
                  <a:txBody>
                    <a:bodyPr/>
                    <a:lstStyle/>
                    <a:p>
                      <a:pPr algn="ctr" fontAlgn="b"/>
                      <a:r>
                        <a:rPr lang="en-GB" sz="1600" u="none" strike="noStrike" dirty="0">
                          <a:effectLst/>
                        </a:rPr>
                        <a:t>HCP ADMISSION</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14,513</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12,845</a:t>
                      </a:r>
                    </a:p>
                  </a:txBody>
                  <a:tcPr marL="9525" marR="9525" marT="9525" marB="0" anchor="ctr"/>
                </a:tc>
                <a:tc>
                  <a:txBody>
                    <a:bodyPr/>
                    <a:lstStyle/>
                    <a:p>
                      <a:pPr algn="ctr" fontAlgn="b"/>
                      <a:r>
                        <a:rPr lang="en-GB" sz="1600" u="none" strike="noStrike">
                          <a:effectLst/>
                        </a:rPr>
                        <a:t>11,705</a:t>
                      </a:r>
                      <a:endParaRPr lang="en-GB"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91.1%</a:t>
                      </a:r>
                    </a:p>
                  </a:txBody>
                  <a:tcPr marL="9525" marR="9525" marT="9525" marB="0" anchor="ctr"/>
                </a:tc>
                <a:extLst>
                  <a:ext uri="{0D108BD9-81ED-4DB2-BD59-A6C34878D82A}">
                    <a16:rowId xmlns:a16="http://schemas.microsoft.com/office/drawing/2014/main" val="3214951451"/>
                  </a:ext>
                </a:extLst>
              </a:tr>
              <a:tr h="572298">
                <a:tc>
                  <a:txBody>
                    <a:bodyPr/>
                    <a:lstStyle/>
                    <a:p>
                      <a:pPr algn="ctr" fontAlgn="b"/>
                      <a:r>
                        <a:rPr lang="en-GB" sz="1600" u="none" strike="noStrike" dirty="0">
                          <a:effectLst/>
                        </a:rPr>
                        <a:t>SICK PERSON (SPECIFIC DIAGNOSIS)</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32,409</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13,864</a:t>
                      </a:r>
                    </a:p>
                  </a:txBody>
                  <a:tcPr marL="9525" marR="9525" marT="9525" marB="0" anchor="ctr"/>
                </a:tc>
                <a:tc>
                  <a:txBody>
                    <a:bodyPr/>
                    <a:lstStyle/>
                    <a:p>
                      <a:pPr algn="ctr" fontAlgn="b"/>
                      <a:r>
                        <a:rPr lang="en-GB" sz="1600" u="none" strike="noStrike" dirty="0">
                          <a:effectLst/>
                        </a:rPr>
                        <a:t>9,464</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a:solidFill>
                            <a:srgbClr val="000000"/>
                          </a:solidFill>
                          <a:effectLst/>
                          <a:latin typeface="Calibri" panose="020F0502020204030204" pitchFamily="34" charset="0"/>
                        </a:rPr>
                        <a:t>68.3%</a:t>
                      </a:r>
                    </a:p>
                  </a:txBody>
                  <a:tcPr marL="9525" marR="9525" marT="9525" marB="0" anchor="ctr"/>
                </a:tc>
                <a:extLst>
                  <a:ext uri="{0D108BD9-81ED-4DB2-BD59-A6C34878D82A}">
                    <a16:rowId xmlns:a16="http://schemas.microsoft.com/office/drawing/2014/main" val="1982063449"/>
                  </a:ext>
                </a:extLst>
              </a:tr>
              <a:tr h="467358">
                <a:tc>
                  <a:txBody>
                    <a:bodyPr/>
                    <a:lstStyle/>
                    <a:p>
                      <a:pPr algn="ctr" fontAlgn="b"/>
                      <a:r>
                        <a:rPr lang="en-GB" sz="1600" u="none" strike="noStrike" dirty="0">
                          <a:effectLst/>
                        </a:rPr>
                        <a:t>UNCONSCIOUS/FAINTING (NEAR)</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23,554</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14,592</a:t>
                      </a:r>
                    </a:p>
                  </a:txBody>
                  <a:tcPr marL="9525" marR="9525" marT="9525" marB="0" anchor="ctr"/>
                </a:tc>
                <a:tc>
                  <a:txBody>
                    <a:bodyPr/>
                    <a:lstStyle/>
                    <a:p>
                      <a:pPr algn="ctr" fontAlgn="b"/>
                      <a:r>
                        <a:rPr lang="en-GB" sz="1600" u="none" strike="noStrike" dirty="0">
                          <a:effectLst/>
                        </a:rPr>
                        <a:t>9,191</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63.0%</a:t>
                      </a:r>
                    </a:p>
                  </a:txBody>
                  <a:tcPr marL="9525" marR="9525" marT="9525" marB="0" anchor="ctr"/>
                </a:tc>
                <a:extLst>
                  <a:ext uri="{0D108BD9-81ED-4DB2-BD59-A6C34878D82A}">
                    <a16:rowId xmlns:a16="http://schemas.microsoft.com/office/drawing/2014/main" val="1460234247"/>
                  </a:ext>
                </a:extLst>
              </a:tr>
              <a:tr h="467358">
                <a:tc>
                  <a:txBody>
                    <a:bodyPr/>
                    <a:lstStyle/>
                    <a:p>
                      <a:pPr algn="ctr" fontAlgn="b"/>
                      <a:r>
                        <a:rPr lang="en-GB" sz="1600" u="none" strike="noStrike" dirty="0">
                          <a:effectLst/>
                        </a:rPr>
                        <a:t>HAEMORRHAGE/LACERATIONS</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15,526</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11,200</a:t>
                      </a:r>
                    </a:p>
                  </a:txBody>
                  <a:tcPr marL="9525" marR="9525" marT="9525" marB="0" anchor="ctr"/>
                </a:tc>
                <a:tc>
                  <a:txBody>
                    <a:bodyPr/>
                    <a:lstStyle/>
                    <a:p>
                      <a:pPr algn="ctr" fontAlgn="b"/>
                      <a:r>
                        <a:rPr lang="en-GB" sz="1600" u="none" strike="noStrike" dirty="0">
                          <a:effectLst/>
                        </a:rPr>
                        <a:t>8,408</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a:solidFill>
                            <a:srgbClr val="000000"/>
                          </a:solidFill>
                          <a:effectLst/>
                          <a:latin typeface="Calibri" panose="020F0502020204030204" pitchFamily="34" charset="0"/>
                        </a:rPr>
                        <a:t>75.1%</a:t>
                      </a:r>
                    </a:p>
                  </a:txBody>
                  <a:tcPr marL="9525" marR="9525" marT="9525" marB="0" anchor="ctr"/>
                </a:tc>
                <a:extLst>
                  <a:ext uri="{0D108BD9-81ED-4DB2-BD59-A6C34878D82A}">
                    <a16:rowId xmlns:a16="http://schemas.microsoft.com/office/drawing/2014/main" val="1140918858"/>
                  </a:ext>
                </a:extLst>
              </a:tr>
              <a:tr h="467358">
                <a:tc>
                  <a:txBody>
                    <a:bodyPr/>
                    <a:lstStyle/>
                    <a:p>
                      <a:pPr algn="ctr" fontAlgn="b"/>
                      <a:r>
                        <a:rPr lang="en-GB" sz="1600" u="none" strike="noStrike" dirty="0">
                          <a:effectLst/>
                        </a:rPr>
                        <a:t>CONVULSIONS/FITTING</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15,717</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11,321</a:t>
                      </a:r>
                    </a:p>
                  </a:txBody>
                  <a:tcPr marL="9525" marR="9525" marT="9525" marB="0" anchor="ctr"/>
                </a:tc>
                <a:tc>
                  <a:txBody>
                    <a:bodyPr/>
                    <a:lstStyle/>
                    <a:p>
                      <a:pPr algn="ctr" fontAlgn="b"/>
                      <a:r>
                        <a:rPr lang="en-GB" sz="1600" u="none" strike="noStrike" dirty="0">
                          <a:effectLst/>
                        </a:rPr>
                        <a:t>7,733</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a:solidFill>
                            <a:srgbClr val="000000"/>
                          </a:solidFill>
                          <a:effectLst/>
                          <a:latin typeface="Calibri" panose="020F0502020204030204" pitchFamily="34" charset="0"/>
                        </a:rPr>
                        <a:t>68.3%</a:t>
                      </a:r>
                    </a:p>
                  </a:txBody>
                  <a:tcPr marL="9525" marR="9525" marT="9525" marB="0" anchor="ctr"/>
                </a:tc>
                <a:extLst>
                  <a:ext uri="{0D108BD9-81ED-4DB2-BD59-A6C34878D82A}">
                    <a16:rowId xmlns:a16="http://schemas.microsoft.com/office/drawing/2014/main" val="3855177726"/>
                  </a:ext>
                </a:extLst>
              </a:tr>
              <a:tr h="467358">
                <a:tc>
                  <a:txBody>
                    <a:bodyPr/>
                    <a:lstStyle/>
                    <a:p>
                      <a:pPr algn="ctr" fontAlgn="b"/>
                      <a:r>
                        <a:rPr lang="en-GB" sz="1600" u="none" strike="noStrike" dirty="0">
                          <a:effectLst/>
                        </a:rPr>
                        <a:t>STROKE (CVA/TIA)</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15,982</a:t>
                      </a: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10,324</a:t>
                      </a:r>
                    </a:p>
                  </a:txBody>
                  <a:tcPr marL="9525" marR="9525" marT="9525" marB="0" anchor="ctr"/>
                </a:tc>
                <a:tc>
                  <a:txBody>
                    <a:bodyPr/>
                    <a:lstStyle/>
                    <a:p>
                      <a:pPr algn="ctr" fontAlgn="b"/>
                      <a:r>
                        <a:rPr lang="en-GB" sz="1600" u="none" strike="noStrike" dirty="0">
                          <a:effectLst/>
                        </a:rPr>
                        <a:t>7,285</a:t>
                      </a:r>
                      <a:endParaRPr lang="en-GB"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GB" sz="1600" b="0" i="0" u="none" strike="noStrike" dirty="0">
                          <a:solidFill>
                            <a:srgbClr val="000000"/>
                          </a:solidFill>
                          <a:effectLst/>
                          <a:latin typeface="Calibri" panose="020F0502020204030204" pitchFamily="34" charset="0"/>
                        </a:rPr>
                        <a:t>70.6%</a:t>
                      </a:r>
                    </a:p>
                  </a:txBody>
                  <a:tcPr marL="9525" marR="9525" marT="9525" marB="0" anchor="ctr"/>
                </a:tc>
                <a:extLst>
                  <a:ext uri="{0D108BD9-81ED-4DB2-BD59-A6C34878D82A}">
                    <a16:rowId xmlns:a16="http://schemas.microsoft.com/office/drawing/2014/main" val="3513295724"/>
                  </a:ext>
                </a:extLst>
              </a:tr>
            </a:tbl>
          </a:graphicData>
        </a:graphic>
      </p:graphicFrame>
    </p:spTree>
    <p:extLst>
      <p:ext uri="{BB962C8B-B14F-4D97-AF65-F5344CB8AC3E}">
        <p14:creationId xmlns:p14="http://schemas.microsoft.com/office/powerpoint/2010/main" val="2159936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2D1C4C3-1CAB-4394-BC03-BC6913BBCEA9}"/>
              </a:ext>
            </a:extLst>
          </p:cNvPr>
          <p:cNvPicPr>
            <a:picLocks noChangeAspect="1"/>
          </p:cNvPicPr>
          <p:nvPr/>
        </p:nvPicPr>
        <p:blipFill>
          <a:blip r:embed="rId2"/>
          <a:stretch>
            <a:fillRect/>
          </a:stretch>
        </p:blipFill>
        <p:spPr>
          <a:xfrm>
            <a:off x="0" y="837545"/>
            <a:ext cx="12192000" cy="1820153"/>
          </a:xfrm>
          <a:prstGeom prst="rect">
            <a:avLst/>
          </a:prstGeom>
        </p:spPr>
      </p:pic>
      <p:sp>
        <p:nvSpPr>
          <p:cNvPr id="3" name="Freeform 3"/>
          <p:cNvSpPr/>
          <p:nvPr/>
        </p:nvSpPr>
        <p:spPr>
          <a:xfrm flipH="1">
            <a:off x="10649949" y="-578049"/>
            <a:ext cx="2750395" cy="2557868"/>
          </a:xfrm>
          <a:custGeom>
            <a:avLst/>
            <a:gdLst/>
            <a:ahLst/>
            <a:cxnLst/>
            <a:rect l="l" t="t" r="r" b="b"/>
            <a:pathLst>
              <a:path w="4125593" h="3836802">
                <a:moveTo>
                  <a:pt x="4125593" y="0"/>
                </a:moveTo>
                <a:lnTo>
                  <a:pt x="0" y="0"/>
                </a:lnTo>
                <a:lnTo>
                  <a:pt x="0" y="3836801"/>
                </a:lnTo>
                <a:lnTo>
                  <a:pt x="4125593" y="3836801"/>
                </a:lnTo>
                <a:lnTo>
                  <a:pt x="4125593" y="0"/>
                </a:lnTo>
                <a:close/>
              </a:path>
            </a:pathLst>
          </a:custGeom>
          <a:blipFill>
            <a:blip r:embed="rId3">
              <a:alphaModFix amt="5000"/>
              <a:extLst>
                <a:ext uri="{96DAC541-7B7A-43D3-8B79-37D633B846F1}">
                  <asvg:svgBlip xmlns:asvg="http://schemas.microsoft.com/office/drawing/2016/SVG/main" r:embed="rId4"/>
                </a:ext>
              </a:extLst>
            </a:blip>
            <a:stretch>
              <a:fillRect/>
            </a:stretch>
          </a:blipFill>
        </p:spPr>
      </p:sp>
      <p:sp>
        <p:nvSpPr>
          <p:cNvPr id="7" name="Freeform 7"/>
          <p:cNvSpPr/>
          <p:nvPr/>
        </p:nvSpPr>
        <p:spPr>
          <a:xfrm>
            <a:off x="8386686" y="99831"/>
            <a:ext cx="2552054" cy="598669"/>
          </a:xfrm>
          <a:custGeom>
            <a:avLst/>
            <a:gdLst/>
            <a:ahLst/>
            <a:cxnLst/>
            <a:rect l="l" t="t" r="r" b="b"/>
            <a:pathLst>
              <a:path w="3828081" h="898004">
                <a:moveTo>
                  <a:pt x="0" y="0"/>
                </a:moveTo>
                <a:lnTo>
                  <a:pt x="3828080" y="0"/>
                </a:lnTo>
                <a:lnTo>
                  <a:pt x="3828080" y="898004"/>
                </a:lnTo>
                <a:lnTo>
                  <a:pt x="0" y="898004"/>
                </a:lnTo>
                <a:lnTo>
                  <a:pt x="0" y="0"/>
                </a:lnTo>
                <a:close/>
              </a:path>
            </a:pathLst>
          </a:custGeom>
          <a:blipFill>
            <a:blip r:embed="rId5"/>
            <a:stretch>
              <a:fillRect/>
            </a:stretch>
          </a:blipFill>
        </p:spPr>
      </p:sp>
      <p:grpSp>
        <p:nvGrpSpPr>
          <p:cNvPr id="9" name="Group 8">
            <a:extLst>
              <a:ext uri="{FF2B5EF4-FFF2-40B4-BE49-F238E27FC236}">
                <a16:creationId xmlns:a16="http://schemas.microsoft.com/office/drawing/2014/main" id="{33D73C35-B699-4E41-BF52-B730A10A5613}"/>
              </a:ext>
            </a:extLst>
          </p:cNvPr>
          <p:cNvGrpSpPr/>
          <p:nvPr/>
        </p:nvGrpSpPr>
        <p:grpSpPr>
          <a:xfrm>
            <a:off x="0" y="0"/>
            <a:ext cx="12192000" cy="6501607"/>
            <a:chOff x="-20244" y="-543132"/>
            <a:chExt cx="12192000" cy="6501607"/>
          </a:xfrm>
        </p:grpSpPr>
        <p:sp>
          <p:nvSpPr>
            <p:cNvPr id="10" name="TextBox 2">
              <a:extLst>
                <a:ext uri="{FF2B5EF4-FFF2-40B4-BE49-F238E27FC236}">
                  <a16:creationId xmlns:a16="http://schemas.microsoft.com/office/drawing/2014/main" id="{B9097DAB-0DB8-47B6-BC96-4226FFC83F33}"/>
                </a:ext>
              </a:extLst>
            </p:cNvPr>
            <p:cNvSpPr txBox="1"/>
            <p:nvPr/>
          </p:nvSpPr>
          <p:spPr>
            <a:xfrm>
              <a:off x="331113" y="-543132"/>
              <a:ext cx="10156690" cy="511810"/>
            </a:xfrm>
            <a:prstGeom prst="rect">
              <a:avLst/>
            </a:prstGeom>
          </p:spPr>
          <p:txBody>
            <a:bodyPr lIns="0" tIns="0" rIns="0" bIns="0" rtlCol="0" anchor="t">
              <a:spAutoFit/>
            </a:bodyPr>
            <a:lstStyle/>
            <a:p>
              <a:pPr>
                <a:lnSpc>
                  <a:spcPts val="4160"/>
                </a:lnSpc>
              </a:pPr>
              <a:r>
                <a:rPr lang="en-US" sz="3200" dirty="0">
                  <a:solidFill>
                    <a:srgbClr val="4C6484"/>
                  </a:solidFill>
                  <a:latin typeface="Montserrat Semi-Bold"/>
                </a:rPr>
                <a:t>Lost Hours by Age Profile 2023  </a:t>
              </a:r>
            </a:p>
          </p:txBody>
        </p:sp>
        <p:pic>
          <p:nvPicPr>
            <p:cNvPr id="11" name="Picture 10">
              <a:extLst>
                <a:ext uri="{FF2B5EF4-FFF2-40B4-BE49-F238E27FC236}">
                  <a16:creationId xmlns:a16="http://schemas.microsoft.com/office/drawing/2014/main" id="{812DD7F9-E0D7-44BC-B249-23CFA9E32195}"/>
                </a:ext>
              </a:extLst>
            </p:cNvPr>
            <p:cNvPicPr>
              <a:picLocks noChangeAspect="1"/>
            </p:cNvPicPr>
            <p:nvPr/>
          </p:nvPicPr>
          <p:blipFill>
            <a:blip r:embed="rId6"/>
            <a:stretch>
              <a:fillRect/>
            </a:stretch>
          </p:blipFill>
          <p:spPr>
            <a:xfrm>
              <a:off x="-20244" y="2125944"/>
              <a:ext cx="12192000" cy="1885169"/>
            </a:xfrm>
            <a:prstGeom prst="rect">
              <a:avLst/>
            </a:prstGeom>
          </p:spPr>
        </p:pic>
        <p:sp>
          <p:nvSpPr>
            <p:cNvPr id="12" name="TextBox 12">
              <a:extLst>
                <a:ext uri="{FF2B5EF4-FFF2-40B4-BE49-F238E27FC236}">
                  <a16:creationId xmlns:a16="http://schemas.microsoft.com/office/drawing/2014/main" id="{328D00F6-B3D9-4918-9243-CBAF7A79C775}"/>
                </a:ext>
              </a:extLst>
            </p:cNvPr>
            <p:cNvSpPr txBox="1"/>
            <p:nvPr/>
          </p:nvSpPr>
          <p:spPr>
            <a:xfrm>
              <a:off x="331113" y="2571937"/>
              <a:ext cx="9725984" cy="290702"/>
            </a:xfrm>
            <a:prstGeom prst="rect">
              <a:avLst/>
            </a:prstGeom>
          </p:spPr>
          <p:txBody>
            <a:bodyPr lIns="0" tIns="0" rIns="0" bIns="0" rtlCol="0" anchor="t">
              <a:spAutoFit/>
            </a:bodyPr>
            <a:lstStyle/>
            <a:p>
              <a:pPr marL="362718" lvl="1" indent="-181359">
                <a:lnSpc>
                  <a:spcPts val="2352"/>
                </a:lnSpc>
                <a:buFont typeface="Arial"/>
                <a:buChar char="•"/>
              </a:pPr>
              <a:r>
                <a:rPr lang="en-US" sz="1680" dirty="0">
                  <a:solidFill>
                    <a:srgbClr val="143752"/>
                  </a:solidFill>
                  <a:latin typeface="Aileron Regular"/>
                </a:rPr>
                <a:t>Over 4  Hours </a:t>
              </a:r>
            </a:p>
          </p:txBody>
        </p:sp>
        <p:sp>
          <p:nvSpPr>
            <p:cNvPr id="13" name="TextBox 12">
              <a:extLst>
                <a:ext uri="{FF2B5EF4-FFF2-40B4-BE49-F238E27FC236}">
                  <a16:creationId xmlns:a16="http://schemas.microsoft.com/office/drawing/2014/main" id="{569C7710-D051-4391-B2E9-03A2996CFE82}"/>
                </a:ext>
              </a:extLst>
            </p:cNvPr>
            <p:cNvSpPr txBox="1"/>
            <p:nvPr/>
          </p:nvSpPr>
          <p:spPr>
            <a:xfrm>
              <a:off x="331113" y="355856"/>
              <a:ext cx="9725984" cy="290702"/>
            </a:xfrm>
            <a:prstGeom prst="rect">
              <a:avLst/>
            </a:prstGeom>
          </p:spPr>
          <p:txBody>
            <a:bodyPr lIns="0" tIns="0" rIns="0" bIns="0" rtlCol="0" anchor="t">
              <a:spAutoFit/>
            </a:bodyPr>
            <a:lstStyle/>
            <a:p>
              <a:pPr marL="362718" lvl="1" indent="-181359">
                <a:lnSpc>
                  <a:spcPts val="2352"/>
                </a:lnSpc>
                <a:buFont typeface="Arial"/>
                <a:buChar char="•"/>
              </a:pPr>
              <a:r>
                <a:rPr lang="en-US" sz="1680" dirty="0">
                  <a:solidFill>
                    <a:srgbClr val="143752"/>
                  </a:solidFill>
                  <a:latin typeface="Aileron Regular"/>
                </a:rPr>
                <a:t>Over 60 min </a:t>
              </a:r>
            </a:p>
          </p:txBody>
        </p:sp>
        <p:pic>
          <p:nvPicPr>
            <p:cNvPr id="14" name="Picture 13">
              <a:extLst>
                <a:ext uri="{FF2B5EF4-FFF2-40B4-BE49-F238E27FC236}">
                  <a16:creationId xmlns:a16="http://schemas.microsoft.com/office/drawing/2014/main" id="{594AFFFF-96E4-4774-9ABE-FC43145430A9}"/>
                </a:ext>
              </a:extLst>
            </p:cNvPr>
            <p:cNvPicPr>
              <a:picLocks noChangeAspect="1"/>
            </p:cNvPicPr>
            <p:nvPr/>
          </p:nvPicPr>
          <p:blipFill>
            <a:blip r:embed="rId7"/>
            <a:stretch>
              <a:fillRect/>
            </a:stretch>
          </p:blipFill>
          <p:spPr>
            <a:xfrm>
              <a:off x="-20244" y="4073306"/>
              <a:ext cx="12192000" cy="1885169"/>
            </a:xfrm>
            <a:prstGeom prst="rect">
              <a:avLst/>
            </a:prstGeom>
          </p:spPr>
        </p:pic>
        <p:sp>
          <p:nvSpPr>
            <p:cNvPr id="15" name="TextBox 12">
              <a:extLst>
                <a:ext uri="{FF2B5EF4-FFF2-40B4-BE49-F238E27FC236}">
                  <a16:creationId xmlns:a16="http://schemas.microsoft.com/office/drawing/2014/main" id="{B6BC6271-93B8-474E-8D09-6AEF16B69B52}"/>
                </a:ext>
              </a:extLst>
            </p:cNvPr>
            <p:cNvSpPr txBox="1"/>
            <p:nvPr/>
          </p:nvSpPr>
          <p:spPr>
            <a:xfrm>
              <a:off x="331113" y="4344225"/>
              <a:ext cx="9725984" cy="290702"/>
            </a:xfrm>
            <a:prstGeom prst="rect">
              <a:avLst/>
            </a:prstGeom>
          </p:spPr>
          <p:txBody>
            <a:bodyPr lIns="0" tIns="0" rIns="0" bIns="0" rtlCol="0" anchor="t">
              <a:spAutoFit/>
            </a:bodyPr>
            <a:lstStyle/>
            <a:p>
              <a:pPr marL="362718" lvl="1" indent="-181359">
                <a:lnSpc>
                  <a:spcPts val="2352"/>
                </a:lnSpc>
                <a:buFont typeface="Arial"/>
                <a:buChar char="•"/>
              </a:pPr>
              <a:r>
                <a:rPr lang="en-US" sz="1680" dirty="0">
                  <a:solidFill>
                    <a:srgbClr val="143752"/>
                  </a:solidFill>
                  <a:latin typeface="Aileron Regular"/>
                </a:rPr>
                <a:t>Over 8 Hours </a:t>
              </a:r>
            </a:p>
          </p:txBody>
        </p:sp>
      </p:grpSp>
    </p:spTree>
    <p:extLst>
      <p:ext uri="{BB962C8B-B14F-4D97-AF65-F5344CB8AC3E}">
        <p14:creationId xmlns:p14="http://schemas.microsoft.com/office/powerpoint/2010/main" val="182214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D31E2B-B96A-B868-BE34-03EFF7A038F1}"/>
              </a:ext>
            </a:extLst>
          </p:cNvPr>
          <p:cNvSpPr txBox="1"/>
          <p:nvPr/>
        </p:nvSpPr>
        <p:spPr>
          <a:xfrm>
            <a:off x="1733544" y="6000622"/>
            <a:ext cx="10458455" cy="1191545"/>
          </a:xfrm>
          <a:prstGeom prst="rect">
            <a:avLst/>
          </a:prstGeom>
          <a:solidFill>
            <a:schemeClr val="bg1">
              <a:lumMod val="50000"/>
            </a:schemeClr>
          </a:solidFill>
        </p:spPr>
        <p:txBody>
          <a:bodyPr wrap="square" rtlCol="0">
            <a:spAutoFit/>
          </a:bodyPr>
          <a:lstStyle/>
          <a:p>
            <a:pPr defTabSz="653156"/>
            <a:r>
              <a:rPr lang="en-GB" sz="1000" b="1" dirty="0">
                <a:solidFill>
                  <a:prstClr val="black"/>
                </a:solidFill>
                <a:latin typeface="Segoe UI" panose="020B0502040204020203" pitchFamily="34" charset="0"/>
                <a:cs typeface="Segoe UI" panose="020B0502040204020203" pitchFamily="34" charset="0"/>
              </a:rPr>
              <a:t>In-Month RAG Indicates = </a:t>
            </a:r>
          </a:p>
          <a:p>
            <a:pPr defTabSz="653156"/>
            <a:r>
              <a:rPr lang="en-GB" sz="1000" dirty="0">
                <a:solidFill>
                  <a:srgbClr val="00B050"/>
                </a:solidFill>
                <a:latin typeface="Segoe UI" panose="020B0502040204020203" pitchFamily="34" charset="0"/>
                <a:cs typeface="Segoe UI" panose="020B0502040204020203" pitchFamily="34" charset="0"/>
              </a:rPr>
              <a:t>Green: Performance is at or has exceeded the target </a:t>
            </a:r>
            <a:r>
              <a:rPr lang="en-GB" sz="1000" i="1" dirty="0">
                <a:solidFill>
                  <a:srgbClr val="00B050"/>
                </a:solidFill>
                <a:latin typeface="Segoe UI" panose="020B0502040204020203" pitchFamily="34" charset="0"/>
                <a:cs typeface="Segoe UI" panose="020B0502040204020203" pitchFamily="34" charset="0"/>
              </a:rPr>
              <a:t>(Indicates no action is required)										</a:t>
            </a:r>
          </a:p>
          <a:p>
            <a:pPr defTabSz="653156"/>
            <a:r>
              <a:rPr lang="en-GB" sz="1000" dirty="0">
                <a:solidFill>
                  <a:srgbClr val="FFC000"/>
                </a:solidFill>
                <a:latin typeface="Segoe UI" panose="020B0502040204020203" pitchFamily="34" charset="0"/>
                <a:cs typeface="Segoe UI" panose="020B0502040204020203" pitchFamily="34" charset="0"/>
              </a:rPr>
              <a:t>Amber: Performance is at or within 10% of target </a:t>
            </a:r>
            <a:r>
              <a:rPr lang="en-GB" sz="1000" i="1" dirty="0">
                <a:solidFill>
                  <a:srgbClr val="FFC000"/>
                </a:solidFill>
                <a:latin typeface="Segoe UI" panose="020B0502040204020203" pitchFamily="34" charset="0"/>
                <a:cs typeface="Segoe UI" panose="020B0502040204020203" pitchFamily="34" charset="0"/>
              </a:rPr>
              <a:t>(Indicates some issues/risks to performance (monitoring is required))</a:t>
            </a:r>
          </a:p>
          <a:p>
            <a:pPr defTabSz="653156"/>
            <a:r>
              <a:rPr lang="en-GB" sz="1000" dirty="0">
                <a:solidFill>
                  <a:srgbClr val="FF0000"/>
                </a:solidFill>
                <a:latin typeface="Segoe UI" panose="020B0502040204020203" pitchFamily="34" charset="0"/>
                <a:cs typeface="Segoe UI" panose="020B0502040204020203" pitchFamily="34" charset="0"/>
              </a:rPr>
              <a:t>Red: Performance is less than 10% of target (Indicates close monitoring or significant action is required)								</a:t>
            </a:r>
          </a:p>
          <a:p>
            <a:pPr defTabSz="653156"/>
            <a:r>
              <a:rPr lang="en-GB" sz="1000" dirty="0">
                <a:solidFill>
                  <a:srgbClr val="7030A0"/>
                </a:solidFill>
                <a:latin typeface="Segoe UI" panose="020B0502040204020203" pitchFamily="34" charset="0"/>
                <a:cs typeface="Segoe UI" panose="020B0502040204020203" pitchFamily="34" charset="0"/>
              </a:rPr>
              <a:t>TBD: Status cannot be calculated (To Be Determined</a:t>
            </a:r>
            <a:r>
              <a:rPr lang="en-GB" sz="1143" dirty="0">
                <a:solidFill>
                  <a:srgbClr val="7030A0"/>
                </a:solidFill>
                <a:latin typeface="Segoe UI" panose="020B0502040204020203" pitchFamily="34" charset="0"/>
                <a:cs typeface="Segoe UI" panose="020B0502040204020203" pitchFamily="34" charset="0"/>
              </a:rPr>
              <a:t>)</a:t>
            </a:r>
          </a:p>
        </p:txBody>
      </p:sp>
      <p:sp>
        <p:nvSpPr>
          <p:cNvPr id="12" name="Rectangle 11">
            <a:extLst>
              <a:ext uri="{FF2B5EF4-FFF2-40B4-BE49-F238E27FC236}">
                <a16:creationId xmlns:a16="http://schemas.microsoft.com/office/drawing/2014/main" id="{0FFC0444-F25B-E784-7225-292309147A99}"/>
              </a:ext>
            </a:extLst>
          </p:cNvPr>
          <p:cNvSpPr/>
          <p:nvPr/>
        </p:nvSpPr>
        <p:spPr>
          <a:xfrm>
            <a:off x="1" y="0"/>
            <a:ext cx="1733107"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3156"/>
            <a:endParaRPr lang="en-GB" dirty="0">
              <a:solidFill>
                <a:prstClr val="white"/>
              </a:solidFill>
              <a:latin typeface="Calibri" panose="020F0502020204030204"/>
            </a:endParaRPr>
          </a:p>
        </p:txBody>
      </p:sp>
      <p:pic>
        <p:nvPicPr>
          <p:cNvPr id="13" name="Picture 12" descr="A picture containing clipart&#10;&#10;Description automatically generated">
            <a:extLst>
              <a:ext uri="{FF2B5EF4-FFF2-40B4-BE49-F238E27FC236}">
                <a16:creationId xmlns:a16="http://schemas.microsoft.com/office/drawing/2014/main" id="{80319901-40C0-AF13-F038-D08D41DE0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415" y="5817160"/>
            <a:ext cx="676275" cy="695325"/>
          </a:xfrm>
          <a:prstGeom prst="rect">
            <a:avLst/>
          </a:prstGeom>
        </p:spPr>
      </p:pic>
      <p:sp>
        <p:nvSpPr>
          <p:cNvPr id="11" name="TextBox 10">
            <a:extLst>
              <a:ext uri="{FF2B5EF4-FFF2-40B4-BE49-F238E27FC236}">
                <a16:creationId xmlns:a16="http://schemas.microsoft.com/office/drawing/2014/main" id="{8212CFAA-A864-2C8E-CB86-F81E9CD6D8DB}"/>
              </a:ext>
            </a:extLst>
          </p:cNvPr>
          <p:cNvSpPr txBox="1"/>
          <p:nvPr/>
        </p:nvSpPr>
        <p:spPr>
          <a:xfrm rot="16200000">
            <a:off x="-1741106" y="2258761"/>
            <a:ext cx="5215314" cy="1569660"/>
          </a:xfrm>
          <a:prstGeom prst="rect">
            <a:avLst/>
          </a:prstGeom>
          <a:noFill/>
        </p:spPr>
        <p:txBody>
          <a:bodyPr wrap="square" rtlCol="0">
            <a:spAutoFit/>
          </a:bodyPr>
          <a:lstStyle/>
          <a:p>
            <a:pPr defTabSz="653156"/>
            <a:r>
              <a:rPr lang="en-GB" sz="3200" b="1" dirty="0">
                <a:solidFill>
                  <a:prstClr val="white"/>
                </a:solidFill>
                <a:latin typeface="Segoe UI" panose="020B0502040204020203" pitchFamily="34" charset="0"/>
                <a:cs typeface="Segoe UI" panose="020B0502040204020203" pitchFamily="34" charset="0"/>
              </a:rPr>
              <a:t>Section 1: Monthly Indicators / Top Indicator Dashboard </a:t>
            </a:r>
          </a:p>
        </p:txBody>
      </p:sp>
      <p:sp>
        <p:nvSpPr>
          <p:cNvPr id="3" name="TextBox 2">
            <a:extLst>
              <a:ext uri="{FF2B5EF4-FFF2-40B4-BE49-F238E27FC236}">
                <a16:creationId xmlns:a16="http://schemas.microsoft.com/office/drawing/2014/main" id="{AC96A119-8B4E-B2DA-A7A9-D94A217893DD}"/>
              </a:ext>
            </a:extLst>
          </p:cNvPr>
          <p:cNvSpPr txBox="1"/>
          <p:nvPr/>
        </p:nvSpPr>
        <p:spPr>
          <a:xfrm>
            <a:off x="8861911" y="6606296"/>
            <a:ext cx="3218316" cy="430887"/>
          </a:xfrm>
          <a:prstGeom prst="rect">
            <a:avLst/>
          </a:prstGeom>
          <a:noFill/>
          <a:ln>
            <a:noFill/>
          </a:ln>
        </p:spPr>
        <p:txBody>
          <a:bodyPr wrap="square" rtlCol="0">
            <a:spAutoFit/>
          </a:bodyPr>
          <a:lstStyle/>
          <a:p>
            <a:pPr defTabSz="653156"/>
            <a:r>
              <a:rPr lang="en-GB" sz="1100" dirty="0">
                <a:solidFill>
                  <a:srgbClr val="007749"/>
                </a:solidFill>
                <a:latin typeface="Bahnschrift Light" panose="020B0502040204020203" pitchFamily="34" charset="0"/>
              </a:rPr>
              <a:t>Welsh Ambulance Services University NHS Trust</a:t>
            </a:r>
          </a:p>
        </p:txBody>
      </p:sp>
      <p:pic>
        <p:nvPicPr>
          <p:cNvPr id="6" name="Picture 5">
            <a:extLst>
              <a:ext uri="{FF2B5EF4-FFF2-40B4-BE49-F238E27FC236}">
                <a16:creationId xmlns:a16="http://schemas.microsoft.com/office/drawing/2014/main" id="{65074503-1B7E-44A8-93C4-3A089BEC083F}"/>
              </a:ext>
            </a:extLst>
          </p:cNvPr>
          <p:cNvPicPr>
            <a:picLocks noChangeAspect="1"/>
          </p:cNvPicPr>
          <p:nvPr/>
        </p:nvPicPr>
        <p:blipFill>
          <a:blip r:embed="rId4"/>
          <a:stretch>
            <a:fillRect/>
          </a:stretch>
        </p:blipFill>
        <p:spPr>
          <a:xfrm>
            <a:off x="1733101" y="0"/>
            <a:ext cx="5247369" cy="5996371"/>
          </a:xfrm>
          <a:prstGeom prst="rect">
            <a:avLst/>
          </a:prstGeom>
        </p:spPr>
      </p:pic>
      <p:pic>
        <p:nvPicPr>
          <p:cNvPr id="8" name="Picture 7">
            <a:extLst>
              <a:ext uri="{FF2B5EF4-FFF2-40B4-BE49-F238E27FC236}">
                <a16:creationId xmlns:a16="http://schemas.microsoft.com/office/drawing/2014/main" id="{EDEA7983-CCC9-EE41-B2A9-AEDD452DCEEB}"/>
              </a:ext>
            </a:extLst>
          </p:cNvPr>
          <p:cNvPicPr>
            <a:picLocks noChangeAspect="1"/>
          </p:cNvPicPr>
          <p:nvPr/>
        </p:nvPicPr>
        <p:blipFill>
          <a:blip r:embed="rId5"/>
          <a:stretch>
            <a:fillRect/>
          </a:stretch>
        </p:blipFill>
        <p:spPr>
          <a:xfrm>
            <a:off x="6962048" y="0"/>
            <a:ext cx="5229951" cy="5996371"/>
          </a:xfrm>
          <a:prstGeom prst="rect">
            <a:avLst/>
          </a:prstGeom>
        </p:spPr>
      </p:pic>
      <p:sp>
        <p:nvSpPr>
          <p:cNvPr id="4" name="Star: 5 Points 3">
            <a:extLst>
              <a:ext uri="{FF2B5EF4-FFF2-40B4-BE49-F238E27FC236}">
                <a16:creationId xmlns:a16="http://schemas.microsoft.com/office/drawing/2014/main" id="{B2E3BCB7-09ED-4042-B147-AC50DE7F3972}"/>
              </a:ext>
            </a:extLst>
          </p:cNvPr>
          <p:cNvSpPr/>
          <p:nvPr/>
        </p:nvSpPr>
        <p:spPr>
          <a:xfrm>
            <a:off x="1795247" y="1727839"/>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tar: 5 Points 13">
            <a:extLst>
              <a:ext uri="{FF2B5EF4-FFF2-40B4-BE49-F238E27FC236}">
                <a16:creationId xmlns:a16="http://schemas.microsoft.com/office/drawing/2014/main" id="{8EA01809-B61E-482B-BB36-E848CF617EDD}"/>
              </a:ext>
            </a:extLst>
          </p:cNvPr>
          <p:cNvSpPr/>
          <p:nvPr/>
        </p:nvSpPr>
        <p:spPr>
          <a:xfrm>
            <a:off x="1788256" y="1997685"/>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tar: 5 Points 14">
            <a:extLst>
              <a:ext uri="{FF2B5EF4-FFF2-40B4-BE49-F238E27FC236}">
                <a16:creationId xmlns:a16="http://schemas.microsoft.com/office/drawing/2014/main" id="{F20D48D6-FC5A-4913-979D-1EAFAF1B8A22}"/>
              </a:ext>
            </a:extLst>
          </p:cNvPr>
          <p:cNvSpPr/>
          <p:nvPr/>
        </p:nvSpPr>
        <p:spPr>
          <a:xfrm>
            <a:off x="1746311" y="3306369"/>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tar: 5 Points 15">
            <a:extLst>
              <a:ext uri="{FF2B5EF4-FFF2-40B4-BE49-F238E27FC236}">
                <a16:creationId xmlns:a16="http://schemas.microsoft.com/office/drawing/2014/main" id="{D606CFD3-7984-4D30-8C1B-9ACF200A824D}"/>
              </a:ext>
            </a:extLst>
          </p:cNvPr>
          <p:cNvSpPr/>
          <p:nvPr/>
        </p:nvSpPr>
        <p:spPr>
          <a:xfrm>
            <a:off x="1746311" y="5755957"/>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tar: 5 Points 16">
            <a:extLst>
              <a:ext uri="{FF2B5EF4-FFF2-40B4-BE49-F238E27FC236}">
                <a16:creationId xmlns:a16="http://schemas.microsoft.com/office/drawing/2014/main" id="{A4C0F71F-5DAF-4BFE-9383-53F9B356EE58}"/>
              </a:ext>
            </a:extLst>
          </p:cNvPr>
          <p:cNvSpPr/>
          <p:nvPr/>
        </p:nvSpPr>
        <p:spPr>
          <a:xfrm>
            <a:off x="7006214" y="621889"/>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tar: 5 Points 17">
            <a:extLst>
              <a:ext uri="{FF2B5EF4-FFF2-40B4-BE49-F238E27FC236}">
                <a16:creationId xmlns:a16="http://schemas.microsoft.com/office/drawing/2014/main" id="{0E997FBD-364A-46E4-AFFB-3122D109DF6F}"/>
              </a:ext>
            </a:extLst>
          </p:cNvPr>
          <p:cNvSpPr/>
          <p:nvPr/>
        </p:nvSpPr>
        <p:spPr>
          <a:xfrm>
            <a:off x="7014603" y="3230868"/>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Star: 5 Points 18">
            <a:extLst>
              <a:ext uri="{FF2B5EF4-FFF2-40B4-BE49-F238E27FC236}">
                <a16:creationId xmlns:a16="http://schemas.microsoft.com/office/drawing/2014/main" id="{C5D27EEC-2878-42C6-932A-F8951ECCFD6F}"/>
              </a:ext>
            </a:extLst>
          </p:cNvPr>
          <p:cNvSpPr/>
          <p:nvPr/>
        </p:nvSpPr>
        <p:spPr>
          <a:xfrm>
            <a:off x="7014603" y="3474149"/>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tar: 5 Points 19">
            <a:extLst>
              <a:ext uri="{FF2B5EF4-FFF2-40B4-BE49-F238E27FC236}">
                <a16:creationId xmlns:a16="http://schemas.microsoft.com/office/drawing/2014/main" id="{D8ABC4AF-D400-462D-BC0F-ABE28D04EC88}"/>
              </a:ext>
            </a:extLst>
          </p:cNvPr>
          <p:cNvSpPr/>
          <p:nvPr/>
        </p:nvSpPr>
        <p:spPr>
          <a:xfrm>
            <a:off x="6997825" y="4422106"/>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Star: 5 Points 20">
            <a:extLst>
              <a:ext uri="{FF2B5EF4-FFF2-40B4-BE49-F238E27FC236}">
                <a16:creationId xmlns:a16="http://schemas.microsoft.com/office/drawing/2014/main" id="{9EB7872A-E749-4876-9EAD-8100D4C446D1}"/>
              </a:ext>
            </a:extLst>
          </p:cNvPr>
          <p:cNvSpPr/>
          <p:nvPr/>
        </p:nvSpPr>
        <p:spPr>
          <a:xfrm>
            <a:off x="7006214" y="5076448"/>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Star: 5 Points 21">
            <a:extLst>
              <a:ext uri="{FF2B5EF4-FFF2-40B4-BE49-F238E27FC236}">
                <a16:creationId xmlns:a16="http://schemas.microsoft.com/office/drawing/2014/main" id="{507DD156-493E-44F0-813F-D733BB1C5C43}"/>
              </a:ext>
            </a:extLst>
          </p:cNvPr>
          <p:cNvSpPr/>
          <p:nvPr/>
        </p:nvSpPr>
        <p:spPr>
          <a:xfrm>
            <a:off x="6997825" y="4841556"/>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Star: 5 Points 22">
            <a:extLst>
              <a:ext uri="{FF2B5EF4-FFF2-40B4-BE49-F238E27FC236}">
                <a16:creationId xmlns:a16="http://schemas.microsoft.com/office/drawing/2014/main" id="{B9F1D742-6762-490D-8165-51428A7FE577}"/>
              </a:ext>
            </a:extLst>
          </p:cNvPr>
          <p:cNvSpPr/>
          <p:nvPr/>
        </p:nvSpPr>
        <p:spPr>
          <a:xfrm>
            <a:off x="1739320" y="4767453"/>
            <a:ext cx="212527" cy="2016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56903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FFC0444-F25B-E784-7225-292309147A99}"/>
              </a:ext>
            </a:extLst>
          </p:cNvPr>
          <p:cNvSpPr/>
          <p:nvPr/>
        </p:nvSpPr>
        <p:spPr>
          <a:xfrm>
            <a:off x="1" y="0"/>
            <a:ext cx="1733107"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3156"/>
            <a:endParaRPr lang="en-GB" dirty="0">
              <a:solidFill>
                <a:prstClr val="white"/>
              </a:solidFill>
              <a:latin typeface="Calibri" panose="020F0502020204030204"/>
            </a:endParaRPr>
          </a:p>
        </p:txBody>
      </p:sp>
      <p:pic>
        <p:nvPicPr>
          <p:cNvPr id="13" name="Picture 12" descr="A picture containing clipart&#10;&#10;Description automatically generated">
            <a:extLst>
              <a:ext uri="{FF2B5EF4-FFF2-40B4-BE49-F238E27FC236}">
                <a16:creationId xmlns:a16="http://schemas.microsoft.com/office/drawing/2014/main" id="{80319901-40C0-AF13-F038-D08D41DE0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415" y="5817160"/>
            <a:ext cx="676275" cy="695325"/>
          </a:xfrm>
          <a:prstGeom prst="rect">
            <a:avLst/>
          </a:prstGeom>
        </p:spPr>
      </p:pic>
      <p:sp>
        <p:nvSpPr>
          <p:cNvPr id="11" name="TextBox 10">
            <a:extLst>
              <a:ext uri="{FF2B5EF4-FFF2-40B4-BE49-F238E27FC236}">
                <a16:creationId xmlns:a16="http://schemas.microsoft.com/office/drawing/2014/main" id="{8212CFAA-A864-2C8E-CB86-F81E9CD6D8DB}"/>
              </a:ext>
            </a:extLst>
          </p:cNvPr>
          <p:cNvSpPr txBox="1"/>
          <p:nvPr/>
        </p:nvSpPr>
        <p:spPr>
          <a:xfrm rot="16200000">
            <a:off x="-1825545" y="2666765"/>
            <a:ext cx="5384191" cy="584775"/>
          </a:xfrm>
          <a:prstGeom prst="rect">
            <a:avLst/>
          </a:prstGeom>
          <a:noFill/>
        </p:spPr>
        <p:txBody>
          <a:bodyPr wrap="square" rtlCol="0">
            <a:spAutoFit/>
          </a:bodyPr>
          <a:lstStyle/>
          <a:p>
            <a:pPr algn="ctr" defTabSz="653156"/>
            <a:r>
              <a:rPr lang="en-GB" sz="3200" b="1" dirty="0">
                <a:solidFill>
                  <a:prstClr val="white"/>
                </a:solidFill>
                <a:latin typeface="Segoe UI" panose="020B0502040204020203" pitchFamily="34" charset="0"/>
                <a:cs typeface="Segoe UI" panose="020B0502040204020203" pitchFamily="34" charset="0"/>
              </a:rPr>
              <a:t>Performance Plan  </a:t>
            </a:r>
          </a:p>
        </p:txBody>
      </p:sp>
      <p:sp>
        <p:nvSpPr>
          <p:cNvPr id="15" name="TextBox 14">
            <a:extLst>
              <a:ext uri="{FF2B5EF4-FFF2-40B4-BE49-F238E27FC236}">
                <a16:creationId xmlns:a16="http://schemas.microsoft.com/office/drawing/2014/main" id="{09651DBC-1DB2-58A9-4160-09CE7513D0BE}"/>
              </a:ext>
            </a:extLst>
          </p:cNvPr>
          <p:cNvSpPr txBox="1"/>
          <p:nvPr/>
        </p:nvSpPr>
        <p:spPr>
          <a:xfrm>
            <a:off x="8562295" y="6512484"/>
            <a:ext cx="3220401" cy="430887"/>
          </a:xfrm>
          <a:prstGeom prst="rect">
            <a:avLst/>
          </a:prstGeom>
          <a:noFill/>
          <a:ln>
            <a:noFill/>
          </a:ln>
        </p:spPr>
        <p:txBody>
          <a:bodyPr wrap="square" rtlCol="0">
            <a:spAutoFit/>
          </a:bodyPr>
          <a:lstStyle/>
          <a:p>
            <a:pPr defTabSz="653156"/>
            <a:r>
              <a:rPr lang="en-GB" sz="1100" dirty="0">
                <a:solidFill>
                  <a:srgbClr val="007749"/>
                </a:solidFill>
                <a:latin typeface="Bahnschrift Light" panose="020B0502040204020203" pitchFamily="34" charset="0"/>
              </a:rPr>
              <a:t>Welsh Ambulance Services University NHS Trust</a:t>
            </a:r>
          </a:p>
        </p:txBody>
      </p:sp>
      <p:sp>
        <p:nvSpPr>
          <p:cNvPr id="14" name="TextBox 13"/>
          <p:cNvSpPr txBox="1"/>
          <p:nvPr/>
        </p:nvSpPr>
        <p:spPr>
          <a:xfrm>
            <a:off x="1943576" y="93023"/>
            <a:ext cx="6066854" cy="620042"/>
          </a:xfrm>
          <a:prstGeom prst="rect">
            <a:avLst/>
          </a:prstGeom>
          <a:noFill/>
        </p:spPr>
        <p:txBody>
          <a:bodyPr wrap="none" rtlCol="0">
            <a:spAutoFit/>
          </a:bodyPr>
          <a:lstStyle/>
          <a:p>
            <a:pPr defTabSz="653156"/>
            <a:r>
              <a:rPr lang="en-GB" sz="3429" b="1" dirty="0">
                <a:solidFill>
                  <a:prstClr val="black"/>
                </a:solidFill>
                <a:latin typeface="Segoe UI" panose="020B0502040204020203" pitchFamily="34" charset="0"/>
                <a:cs typeface="Segoe UI" panose="020B0502040204020203" pitchFamily="34" charset="0"/>
              </a:rPr>
              <a:t>Performance Plan - Actions  </a:t>
            </a:r>
          </a:p>
        </p:txBody>
      </p:sp>
      <p:sp>
        <p:nvSpPr>
          <p:cNvPr id="8" name="TextBox 7">
            <a:extLst>
              <a:ext uri="{FF2B5EF4-FFF2-40B4-BE49-F238E27FC236}">
                <a16:creationId xmlns:a16="http://schemas.microsoft.com/office/drawing/2014/main" id="{7F6F2B39-02A8-9D22-4362-1EED2052F05F}"/>
              </a:ext>
            </a:extLst>
          </p:cNvPr>
          <p:cNvSpPr txBox="1"/>
          <p:nvPr/>
        </p:nvSpPr>
        <p:spPr>
          <a:xfrm>
            <a:off x="2074204" y="1057144"/>
            <a:ext cx="9839120" cy="5786199"/>
          </a:xfrm>
          <a:prstGeom prst="rect">
            <a:avLst/>
          </a:prstGeom>
          <a:noFill/>
        </p:spPr>
        <p:txBody>
          <a:bodyPr wrap="square">
            <a:spAutoFit/>
          </a:bodyPr>
          <a:lstStyle/>
          <a:p>
            <a:pPr marL="244933" indent="-244933" defTabSz="653156">
              <a:spcAft>
                <a:spcPts val="429"/>
              </a:spcAft>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The Trust provided a</a:t>
            </a:r>
            <a:r>
              <a:rPr lang="en-GB" sz="2000" b="1" dirty="0">
                <a:solidFill>
                  <a:prstClr val="black"/>
                </a:solidFill>
                <a:latin typeface="Segoe UI" panose="020B0502040204020203" pitchFamily="34" charset="0"/>
                <a:cs typeface="Segoe UI" panose="020B0502040204020203" pitchFamily="34" charset="0"/>
              </a:rPr>
              <a:t> detailed report </a:t>
            </a:r>
            <a:r>
              <a:rPr lang="en-GB" sz="2000" dirty="0">
                <a:solidFill>
                  <a:prstClr val="black"/>
                </a:solidFill>
                <a:latin typeface="Segoe UI" panose="020B0502040204020203" pitchFamily="34" charset="0"/>
                <a:cs typeface="Segoe UI" panose="020B0502040204020203" pitchFamily="34" charset="0"/>
              </a:rPr>
              <a:t>for the </a:t>
            </a:r>
            <a:r>
              <a:rPr lang="en-GB" sz="2000" b="1" dirty="0">
                <a:solidFill>
                  <a:prstClr val="black"/>
                </a:solidFill>
                <a:latin typeface="Segoe UI" panose="020B0502040204020203" pitchFamily="34" charset="0"/>
                <a:cs typeface="Segoe UI" panose="020B0502040204020203" pitchFamily="34" charset="0"/>
              </a:rPr>
              <a:t>20 Jun-24 Interim Ambulance Commissioning Group, </a:t>
            </a:r>
            <a:r>
              <a:rPr lang="en-GB" sz="2000" dirty="0">
                <a:solidFill>
                  <a:prstClr val="black"/>
                </a:solidFill>
                <a:latin typeface="Segoe UI" panose="020B0502040204020203" pitchFamily="34" charset="0"/>
                <a:cs typeface="Segoe UI" panose="020B0502040204020203" pitchFamily="34" charset="0"/>
              </a:rPr>
              <a:t>which sets out actions taken to date and further planned actions for 2024/25.</a:t>
            </a:r>
          </a:p>
          <a:p>
            <a:pPr marL="244933" indent="-244933" defTabSz="653156">
              <a:spcAft>
                <a:spcPts val="429"/>
              </a:spcAft>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As described in our IMTP, actions continue in relation to improving response times and reducing avoidable harm, including</a:t>
            </a:r>
          </a:p>
          <a:p>
            <a:pPr marL="571511" lvl="1" indent="-244933" defTabSz="653156">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CHARU recruitment (currently at 73%) and effectiveness</a:t>
            </a:r>
          </a:p>
          <a:p>
            <a:pPr marL="571511" lvl="1" indent="-244933" defTabSz="653156">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recruitment to commissioned levels and reduction in sickness absence</a:t>
            </a:r>
          </a:p>
          <a:p>
            <a:pPr marL="571511" lvl="1" indent="-244933" defTabSz="653156">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focus on mobilisation times and time on scene. </a:t>
            </a:r>
          </a:p>
          <a:p>
            <a:pPr marL="244933" indent="-244933" defTabSz="653156">
              <a:spcAft>
                <a:spcPts val="429"/>
              </a:spcAft>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However, modelling demonstrates that these will not be sufficient and therefore we are focused on </a:t>
            </a:r>
            <a:r>
              <a:rPr lang="en-GB" sz="2000" b="1" dirty="0">
                <a:solidFill>
                  <a:prstClr val="black"/>
                </a:solidFill>
                <a:latin typeface="Segoe UI" panose="020B0502040204020203" pitchFamily="34" charset="0"/>
                <a:cs typeface="Segoe UI" panose="020B0502040204020203" pitchFamily="34" charset="0"/>
              </a:rPr>
              <a:t>rapid evolution </a:t>
            </a:r>
            <a:r>
              <a:rPr lang="en-GB" sz="2000" dirty="0">
                <a:solidFill>
                  <a:prstClr val="black"/>
                </a:solidFill>
                <a:latin typeface="Segoe UI" panose="020B0502040204020203" pitchFamily="34" charset="0"/>
                <a:cs typeface="Segoe UI" panose="020B0502040204020203" pitchFamily="34" charset="0"/>
              </a:rPr>
              <a:t>of the clinical response model including</a:t>
            </a:r>
          </a:p>
          <a:p>
            <a:pPr marL="571511" lvl="1" indent="-244933" defTabSz="653156">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rapid clinical screening; </a:t>
            </a:r>
          </a:p>
          <a:p>
            <a:pPr marL="571511" lvl="1" indent="-244933" defTabSz="653156">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delivering appropriate pathways irrespective of access point (including a single DOS);</a:t>
            </a:r>
          </a:p>
          <a:p>
            <a:pPr marL="571511" lvl="1" indent="-244933" defTabSz="653156">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Increased numbers of patients </a:t>
            </a:r>
            <a:r>
              <a:rPr lang="en-GB" sz="2000" b="1" dirty="0">
                <a:solidFill>
                  <a:prstClr val="black"/>
                </a:solidFill>
                <a:latin typeface="Segoe UI" panose="020B0502040204020203" pitchFamily="34" charset="0"/>
                <a:cs typeface="Segoe UI" panose="020B0502040204020203" pitchFamily="34" charset="0"/>
              </a:rPr>
              <a:t>managed safely at home </a:t>
            </a:r>
            <a:r>
              <a:rPr lang="en-GB" sz="2000" dirty="0">
                <a:solidFill>
                  <a:prstClr val="black"/>
                </a:solidFill>
                <a:latin typeface="Segoe UI" panose="020B0502040204020203" pitchFamily="34" charset="0"/>
                <a:cs typeface="Segoe UI" panose="020B0502040204020203" pitchFamily="34" charset="0"/>
              </a:rPr>
              <a:t>through remote clinical assessment, alternative face to face response capacity (</a:t>
            </a:r>
            <a:r>
              <a:rPr lang="en-GB" sz="2000" dirty="0" err="1">
                <a:solidFill>
                  <a:prstClr val="black"/>
                </a:solidFill>
                <a:latin typeface="Segoe UI" panose="020B0502040204020203" pitchFamily="34" charset="0"/>
                <a:cs typeface="Segoe UI" panose="020B0502040204020203" pitchFamily="34" charset="0"/>
              </a:rPr>
              <a:t>APPs</a:t>
            </a:r>
            <a:r>
              <a:rPr lang="en-GB" sz="2000" dirty="0">
                <a:solidFill>
                  <a:prstClr val="black"/>
                </a:solidFill>
                <a:latin typeface="Segoe UI" panose="020B0502040204020203" pitchFamily="34" charset="0"/>
                <a:cs typeface="Segoe UI" panose="020B0502040204020203" pitchFamily="34" charset="0"/>
              </a:rPr>
              <a:t> and mental health response) and </a:t>
            </a:r>
          </a:p>
          <a:p>
            <a:pPr marL="571511" lvl="1" indent="-244933" defTabSz="653156">
              <a:buFont typeface="Arial" panose="020B0604020202020204" pitchFamily="34" charset="0"/>
              <a:buChar char="•"/>
            </a:pPr>
            <a:r>
              <a:rPr lang="en-GB" sz="2000" dirty="0">
                <a:solidFill>
                  <a:prstClr val="black"/>
                </a:solidFill>
                <a:latin typeface="Segoe UI" panose="020B0502040204020203" pitchFamily="34" charset="0"/>
                <a:cs typeface="Segoe UI" panose="020B0502040204020203" pitchFamily="34" charset="0"/>
              </a:rPr>
              <a:t>improved health board referral pathways (</a:t>
            </a:r>
            <a:r>
              <a:rPr lang="en-GB" sz="2000" dirty="0" err="1">
                <a:solidFill>
                  <a:prstClr val="black"/>
                </a:solidFill>
                <a:latin typeface="Segoe UI" panose="020B0502040204020203" pitchFamily="34" charset="0"/>
                <a:cs typeface="Segoe UI" panose="020B0502040204020203" pitchFamily="34" charset="0"/>
              </a:rPr>
              <a:t>ICAPs</a:t>
            </a:r>
            <a:r>
              <a:rPr lang="en-GB" sz="2000">
                <a:solidFill>
                  <a:prstClr val="black"/>
                </a:solidFill>
                <a:latin typeface="Segoe UI" panose="020B0502040204020203" pitchFamily="34" charset="0"/>
                <a:cs typeface="Segoe UI" panose="020B0502040204020203" pitchFamily="34" charset="0"/>
              </a:rPr>
              <a:t> re-commencing)</a:t>
            </a:r>
            <a:endParaRPr lang="en-GB" sz="2000" dirty="0">
              <a:solidFill>
                <a:prstClr val="black"/>
              </a:solidFill>
              <a:latin typeface="Segoe UI" panose="020B0502040204020203" pitchFamily="34" charset="0"/>
              <a:cs typeface="Segoe UI" panose="020B0502040204020203" pitchFamily="34" charset="0"/>
            </a:endParaRPr>
          </a:p>
          <a:p>
            <a:pPr marL="244933" indent="-244933" defTabSz="653156">
              <a:spcAft>
                <a:spcPts val="429"/>
              </a:spcAft>
              <a:buFont typeface="Arial" panose="020B0604020202020204" pitchFamily="34" charset="0"/>
              <a:buChar char="•"/>
            </a:pPr>
            <a:endParaRPr lang="en-GB" sz="2000" dirty="0">
              <a:solidFill>
                <a:prstClr val="black"/>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812662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643</TotalTime>
  <Words>1407</Words>
  <Application>Microsoft Office PowerPoint</Application>
  <PresentationFormat>Widescreen</PresentationFormat>
  <Paragraphs>172</Paragraphs>
  <Slides>17</Slides>
  <Notes>2</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17</vt:i4>
      </vt:variant>
    </vt:vector>
  </HeadingPairs>
  <TitlesOfParts>
    <vt:vector size="29" baseType="lpstr">
      <vt:lpstr>Aileron Regular</vt:lpstr>
      <vt:lpstr>Arial</vt:lpstr>
      <vt:lpstr>Bahnschrift Light</vt:lpstr>
      <vt:lpstr>Calibri</vt:lpstr>
      <vt:lpstr>Calibri Light</vt:lpstr>
      <vt:lpstr>Montserrat Semi-Bold</vt:lpstr>
      <vt:lpstr>Segoe UI</vt:lpstr>
      <vt:lpstr>Verdana Pro Light</vt:lpstr>
      <vt:lpstr>Office Theme</vt:lpstr>
      <vt:lpstr>1_Office Theme</vt:lpstr>
      <vt:lpstr>2_Office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 Potential Questions / Issues</vt:lpstr>
      <vt:lpstr>PowerPoint Presentation</vt:lpstr>
      <vt:lpstr>PowerPoint Presentation</vt:lpstr>
      <vt:lpstr>PowerPoint Presentation</vt:lpstr>
      <vt:lpstr>PowerPoint Presentation</vt:lpstr>
      <vt:lpstr>PowerPoint Presentation</vt:lpstr>
    </vt:vector>
  </TitlesOfParts>
  <Company>Cwm Taf Morgannwg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Harrhy (NHS Wales Joint Commissioning Committee)</dc:creator>
  <cp:lastModifiedBy>Gwenan Roberts (CTM UHB - Corporate, NHS Wales Joint Commissioning Committee)</cp:lastModifiedBy>
  <cp:revision>41</cp:revision>
  <cp:lastPrinted>2024-07-15T08:47:55Z</cp:lastPrinted>
  <dcterms:created xsi:type="dcterms:W3CDTF">2024-07-02T11:06:07Z</dcterms:created>
  <dcterms:modified xsi:type="dcterms:W3CDTF">2024-07-15T09:54:48Z</dcterms:modified>
</cp:coreProperties>
</file>