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8" r:id="rId3"/>
    <p:sldId id="259" r:id="rId4"/>
    <p:sldId id="269" r:id="rId5"/>
    <p:sldId id="270" r:id="rId6"/>
    <p:sldId id="271" r:id="rId7"/>
    <p:sldId id="260" r:id="rId8"/>
    <p:sldId id="264" r:id="rId9"/>
    <p:sldId id="261" r:id="rId10"/>
    <p:sldId id="267" r:id="rId11"/>
    <p:sldId id="263" r:id="rId12"/>
    <p:sldId id="262" r:id="rId13"/>
  </p:sldIdLst>
  <p:sldSz cx="12192000" cy="6858000"/>
  <p:notesSz cx="6858000" cy="9144000"/>
  <p:embeddedFontLst>
    <p:embeddedFont>
      <p:font typeface="Calibri" panose="020F0502020204030204" pitchFamily="34" charset="0"/>
      <p:regular r:id="rId14"/>
      <p:bold r:id="rId15"/>
      <p:italic r:id="rId16"/>
      <p:boldItalic r:id="rId17"/>
    </p:embeddedFont>
    <p:embeddedFont>
      <p:font typeface="Verdana" panose="020B0604030504040204" pitchFamily="34" charset="0"/>
      <p:regular r:id="rId18"/>
      <p:bold r:id="rId19"/>
      <p:italic r:id="rId20"/>
      <p:boldItalic r:id="rId21"/>
    </p:embeddedFont>
    <p:embeddedFont>
      <p:font typeface="Segoe UI" panose="020B0502040204020203" pitchFamily="34" charset="0"/>
      <p:regular r:id="rId22"/>
      <p:bold r:id="rId23"/>
      <p:italic r:id="rId24"/>
      <p:bold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84" autoAdjust="0"/>
    <p:restoredTop sz="94622" autoAdjust="0"/>
  </p:normalViewPr>
  <p:slideViewPr>
    <p:cSldViewPr>
      <p:cViewPr varScale="1">
        <p:scale>
          <a:sx n="76" d="100"/>
          <a:sy n="76" d="100"/>
        </p:scale>
        <p:origin x="536"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5.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Segoe UI" panose="020B0502040204020203" pitchFamily="34" charset="0"/>
                <a:ea typeface="+mn-ea"/>
                <a:cs typeface="Segoe UI" panose="020B0502040204020203" pitchFamily="34" charset="0"/>
              </a:defRPr>
            </a:pPr>
            <a:r>
              <a:rPr lang="en-US" sz="1200">
                <a:latin typeface="Segoe UI" panose="020B0502040204020203" pitchFamily="34" charset="0"/>
                <a:cs typeface="Segoe UI" panose="020B0502040204020203" pitchFamily="34" charset="0"/>
              </a:rPr>
              <a:t>Total</a:t>
            </a:r>
            <a:r>
              <a:rPr lang="en-US" sz="1200" baseline="0">
                <a:latin typeface="Segoe UI" panose="020B0502040204020203" pitchFamily="34" charset="0"/>
                <a:cs typeface="Segoe UI" panose="020B0502040204020203" pitchFamily="34" charset="0"/>
              </a:rPr>
              <a:t> </a:t>
            </a:r>
            <a:r>
              <a:rPr lang="en-US" sz="1200">
                <a:latin typeface="Segoe UI" panose="020B0502040204020203" pitchFamily="34" charset="0"/>
                <a:cs typeface="Segoe UI" panose="020B0502040204020203" pitchFamily="34" charset="0"/>
              </a:rPr>
              <a:t>Number of Coroner Requests - Pan-Wales</a:t>
            </a:r>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title>
    <c:autoTitleDeleted val="0"/>
    <c:plotArea>
      <c:layout/>
      <c:barChart>
        <c:barDir val="col"/>
        <c:grouping val="clustered"/>
        <c:varyColors val="0"/>
        <c:ser>
          <c:idx val="1"/>
          <c:order val="0"/>
          <c:tx>
            <c:strRef>
              <c:f>'[Coroners HB &amp; Ombudsmen Data Return.xlsx]Coroner Activity - Data &amp; Graph'!$C$13</c:f>
              <c:strCache>
                <c:ptCount val="1"/>
                <c:pt idx="0">
                  <c:v>Total opened cases</c:v>
                </c:pt>
              </c:strCache>
            </c:strRef>
          </c:tx>
          <c:spPr>
            <a:solidFill>
              <a:schemeClr val="accent2"/>
            </a:solidFill>
            <a:ln>
              <a:noFill/>
            </a:ln>
            <a:effectLst/>
          </c:spPr>
          <c:invertIfNegative val="0"/>
          <c:cat>
            <c:strRef>
              <c:f>'[Coroners HB &amp; Ombudsmen Data Return.xlsx]Coroner Activity - Data &amp; Graph'!$AX$4:$BU$4</c:f>
              <c:strCache>
                <c:ptCount val="20"/>
                <c:pt idx="0">
                  <c:v>Nov-21</c:v>
                </c:pt>
                <c:pt idx="1">
                  <c:v>Dec-21</c:v>
                </c:pt>
                <c:pt idx="2">
                  <c:v>Jan-22</c:v>
                </c:pt>
                <c:pt idx="3">
                  <c:v>Feb-22</c:v>
                </c:pt>
                <c:pt idx="4">
                  <c:v>Mar-22</c:v>
                </c:pt>
                <c:pt idx="5">
                  <c:v>Aug-22</c:v>
                </c:pt>
                <c:pt idx="6">
                  <c:v>Sep-22</c:v>
                </c:pt>
                <c:pt idx="7">
                  <c:v>Oct-22</c:v>
                </c:pt>
                <c:pt idx="8">
                  <c:v>Nov-22</c:v>
                </c:pt>
                <c:pt idx="9">
                  <c:v>Dec-22</c:v>
                </c:pt>
                <c:pt idx="10">
                  <c:v>Jan-23</c:v>
                </c:pt>
                <c:pt idx="11">
                  <c:v>Feb'23</c:v>
                </c:pt>
                <c:pt idx="12">
                  <c:v>Mar-23</c:v>
                </c:pt>
                <c:pt idx="13">
                  <c:v>Apr-23</c:v>
                </c:pt>
                <c:pt idx="14">
                  <c:v>May-23</c:v>
                </c:pt>
                <c:pt idx="15">
                  <c:v>Jun-23</c:v>
                </c:pt>
                <c:pt idx="16">
                  <c:v>Jul-23</c:v>
                </c:pt>
                <c:pt idx="17">
                  <c:v>Aug-23</c:v>
                </c:pt>
                <c:pt idx="18">
                  <c:v>Sep-23</c:v>
                </c:pt>
                <c:pt idx="19">
                  <c:v>Oct-23</c:v>
                </c:pt>
              </c:strCache>
            </c:strRef>
          </c:cat>
          <c:val>
            <c:numRef>
              <c:f>'[Coroners HB &amp; Ombudsmen Data Return.xlsx]Coroner Activity - Data &amp; Graph'!$AX$13:$BU$13</c:f>
              <c:numCache>
                <c:formatCode>General</c:formatCode>
                <c:ptCount val="20"/>
                <c:pt idx="0">
                  <c:v>31</c:v>
                </c:pt>
                <c:pt idx="1">
                  <c:v>33</c:v>
                </c:pt>
                <c:pt idx="2">
                  <c:v>27</c:v>
                </c:pt>
                <c:pt idx="3">
                  <c:v>31</c:v>
                </c:pt>
                <c:pt idx="4">
                  <c:v>35</c:v>
                </c:pt>
                <c:pt idx="5">
                  <c:v>41</c:v>
                </c:pt>
                <c:pt idx="6">
                  <c:v>47</c:v>
                </c:pt>
                <c:pt idx="7">
                  <c:v>41</c:v>
                </c:pt>
                <c:pt idx="8">
                  <c:v>40</c:v>
                </c:pt>
                <c:pt idx="9">
                  <c:v>29</c:v>
                </c:pt>
                <c:pt idx="10">
                  <c:v>45</c:v>
                </c:pt>
                <c:pt idx="11">
                  <c:v>35</c:v>
                </c:pt>
                <c:pt idx="12">
                  <c:v>39</c:v>
                </c:pt>
                <c:pt idx="13">
                  <c:v>31</c:v>
                </c:pt>
                <c:pt idx="14">
                  <c:v>26</c:v>
                </c:pt>
                <c:pt idx="15">
                  <c:v>37</c:v>
                </c:pt>
                <c:pt idx="16">
                  <c:v>34</c:v>
                </c:pt>
                <c:pt idx="17">
                  <c:v>38</c:v>
                </c:pt>
                <c:pt idx="18">
                  <c:v>42</c:v>
                </c:pt>
                <c:pt idx="19">
                  <c:v>42</c:v>
                </c:pt>
              </c:numCache>
            </c:numRef>
          </c:val>
          <c:extLst>
            <c:ext xmlns:c16="http://schemas.microsoft.com/office/drawing/2014/chart" uri="{C3380CC4-5D6E-409C-BE32-E72D297353CC}">
              <c16:uniqueId val="{00000000-2513-4B92-9304-A6FB8C38441C}"/>
            </c:ext>
          </c:extLst>
        </c:ser>
        <c:dLbls>
          <c:showLegendKey val="0"/>
          <c:showVal val="0"/>
          <c:showCatName val="0"/>
          <c:showSerName val="0"/>
          <c:showPercent val="0"/>
          <c:showBubbleSize val="0"/>
        </c:dLbls>
        <c:gapWidth val="75"/>
        <c:overlap val="-25"/>
        <c:axId val="1446527775"/>
        <c:axId val="1103876559"/>
      </c:barChart>
      <c:catAx>
        <c:axId val="14465277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103876559"/>
        <c:crosses val="autoZero"/>
        <c:auto val="1"/>
        <c:lblAlgn val="ctr"/>
        <c:lblOffset val="100"/>
        <c:noMultiLvlLbl val="0"/>
      </c:catAx>
      <c:valAx>
        <c:axId val="110387655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Segoe UI" panose="020B0502040204020203" pitchFamily="34" charset="0"/>
                <a:ea typeface="+mn-ea"/>
                <a:cs typeface="Segoe UI" panose="020B0502040204020203" pitchFamily="34" charset="0"/>
              </a:defRPr>
            </a:pPr>
            <a:endParaRPr lang="en-US"/>
          </a:p>
        </c:txPr>
        <c:crossAx val="1446527775"/>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12/14/2023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4.png"/><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4.pn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4.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4.png"/><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4.png"/><Relationship Id="rId4" Type="http://schemas.openxmlformats.org/officeDocument/2006/relationships/image" Target="../media/image4.sv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4.png"/><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4.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4.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4.png"/><Relationship Id="rId10" Type="http://schemas.openxmlformats.org/officeDocument/2006/relationships/image" Target="../media/image6.png"/><Relationship Id="rId4" Type="http://schemas.openxmlformats.org/officeDocument/2006/relationships/image" Target="../media/image4.svg"/><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4.png"/><Relationship Id="rId4" Type="http://schemas.openxmlformats.org/officeDocument/2006/relationships/image" Target="../media/image4.svg"/></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grpSp>
        <p:nvGrpSpPr>
          <p:cNvPr id="2" name="Group 2"/>
          <p:cNvGrpSpPr/>
          <p:nvPr/>
        </p:nvGrpSpPr>
        <p:grpSpPr>
          <a:xfrm>
            <a:off x="6977562" y="-953737"/>
            <a:ext cx="6355986" cy="6355986"/>
            <a:chOff x="0" y="0"/>
            <a:chExt cx="8474648" cy="8474648"/>
          </a:xfrm>
        </p:grpSpPr>
        <p:grpSp>
          <p:nvGrpSpPr>
            <p:cNvPr id="3" name="Group 3"/>
            <p:cNvGrpSpPr/>
            <p:nvPr/>
          </p:nvGrpSpPr>
          <p:grpSpPr>
            <a:xfrm>
              <a:off x="0" y="0"/>
              <a:ext cx="8474648" cy="8474648"/>
              <a:chOff x="0" y="0"/>
              <a:chExt cx="6350000" cy="6350000"/>
            </a:xfrm>
          </p:grpSpPr>
          <p:sp>
            <p:nvSpPr>
              <p:cNvPr id="4" name="Freeform 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143752"/>
              </a:solidFill>
            </p:spPr>
          </p:sp>
        </p:grpSp>
        <p:grpSp>
          <p:nvGrpSpPr>
            <p:cNvPr id="5" name="Group 5"/>
            <p:cNvGrpSpPr>
              <a:grpSpLocks noChangeAspect="1"/>
            </p:cNvGrpSpPr>
            <p:nvPr/>
          </p:nvGrpSpPr>
          <p:grpSpPr>
            <a:xfrm>
              <a:off x="178349" y="178161"/>
              <a:ext cx="8136389" cy="8136356"/>
              <a:chOff x="0" y="0"/>
              <a:chExt cx="6350000" cy="6349975"/>
            </a:xfrm>
          </p:grpSpPr>
          <p:sp>
            <p:nvSpPr>
              <p:cNvPr id="6" name="Freeform 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r="-285850"/>
                </a:stretch>
              </a:blipFill>
            </p:spPr>
          </p:sp>
        </p:grpSp>
      </p:grpSp>
      <p:grpSp>
        <p:nvGrpSpPr>
          <p:cNvPr id="7" name="Group 7"/>
          <p:cNvGrpSpPr/>
          <p:nvPr/>
        </p:nvGrpSpPr>
        <p:grpSpPr>
          <a:xfrm rot="5400000">
            <a:off x="5718739" y="384739"/>
            <a:ext cx="754522" cy="12192000"/>
            <a:chOff x="0" y="0"/>
            <a:chExt cx="430706" cy="6959600"/>
          </a:xfrm>
        </p:grpSpPr>
        <p:sp>
          <p:nvSpPr>
            <p:cNvPr id="8" name="Freeform 8"/>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9" name="Picture 9"/>
          <p:cNvPicPr>
            <a:picLocks noChangeAspect="1"/>
          </p:cNvPicPr>
          <p:nvPr/>
        </p:nvPicPr>
        <p:blipFill>
          <a:blip r:embed="rId3"/>
          <a:srcRect/>
          <a:stretch>
            <a:fillRect/>
          </a:stretch>
        </p:blipFill>
        <p:spPr>
          <a:xfrm>
            <a:off x="81308" y="6143394"/>
            <a:ext cx="2481232" cy="665850"/>
          </a:xfrm>
          <a:prstGeom prst="rect">
            <a:avLst/>
          </a:prstGeom>
        </p:spPr>
      </p:pic>
      <p:pic>
        <p:nvPicPr>
          <p:cNvPr id="10" name="Picture 10"/>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a:stretch>
            <a:fillRect/>
          </a:stretch>
        </p:blipFill>
        <p:spPr>
          <a:xfrm>
            <a:off x="5735681" y="6290552"/>
            <a:ext cx="170906" cy="170906"/>
          </a:xfrm>
          <a:prstGeom prst="rect">
            <a:avLst/>
          </a:prstGeom>
        </p:spPr>
      </p:pic>
      <p:pic>
        <p:nvPicPr>
          <p:cNvPr id="11" name="Picture 11"/>
          <p:cNvPicPr>
            <a:picLocks noChangeAspect="1"/>
          </p:cNvPicPr>
          <p:nvPr/>
        </p:nvPicPr>
        <p:blipFill>
          <a:blip r:embed="rId6">
            <a:extLst>
              <a:ext uri="{28A0092B-C50C-407E-A947-70E740481C1C}">
                <a14:useLocalDpi xmlns:a14="http://schemas.microsoft.com/office/drawing/2010/main" val="0"/>
              </a:ext>
              <a:ext uri="{96DAC541-7B7A-43D3-8B79-37D633B846F1}">
                <asvg:svgBlip xmlns="" xmlns:asvg="http://schemas.microsoft.com/office/drawing/2016/SVG/main" r:embed="rId7"/>
              </a:ext>
            </a:extLst>
          </a:blip>
          <a:srcRect/>
          <a:stretch>
            <a:fillRect/>
          </a:stretch>
        </p:blipFill>
        <p:spPr>
          <a:xfrm>
            <a:off x="5735681" y="6537303"/>
            <a:ext cx="170906" cy="131442"/>
          </a:xfrm>
          <a:prstGeom prst="rect">
            <a:avLst/>
          </a:prstGeom>
        </p:spPr>
      </p:pic>
      <p:grpSp>
        <p:nvGrpSpPr>
          <p:cNvPr id="12" name="Group 12"/>
          <p:cNvGrpSpPr/>
          <p:nvPr/>
        </p:nvGrpSpPr>
        <p:grpSpPr>
          <a:xfrm rot="5400000">
            <a:off x="5784193" y="6337076"/>
            <a:ext cx="623614" cy="293862"/>
            <a:chOff x="0" y="0"/>
            <a:chExt cx="1212798" cy="571500"/>
          </a:xfrm>
        </p:grpSpPr>
        <p:sp>
          <p:nvSpPr>
            <p:cNvPr id="13" name="Freeform 13"/>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4" name="TextBox 14"/>
          <p:cNvSpPr txBox="1"/>
          <p:nvPr/>
        </p:nvSpPr>
        <p:spPr>
          <a:xfrm>
            <a:off x="94858" y="2687398"/>
            <a:ext cx="6839342" cy="357021"/>
          </a:xfrm>
          <a:prstGeom prst="rect">
            <a:avLst/>
          </a:prstGeom>
        </p:spPr>
        <p:txBody>
          <a:bodyPr wrap="square" lIns="0" tIns="0" rIns="0" bIns="0" rtlCol="0" anchor="t">
            <a:spAutoFit/>
          </a:bodyPr>
          <a:lstStyle/>
          <a:p>
            <a:pPr algn="ctr">
              <a:lnSpc>
                <a:spcPts val="3100"/>
              </a:lnSpc>
              <a:spcBef>
                <a:spcPct val="0"/>
              </a:spcBef>
            </a:pPr>
            <a:r>
              <a:rPr lang="en-US" sz="2214" b="1" dirty="0">
                <a:solidFill>
                  <a:srgbClr val="143752"/>
                </a:solidFill>
                <a:latin typeface="Verdana" panose="020B0604030504040204" pitchFamily="34" charset="0"/>
                <a:ea typeface="Verdana" panose="020B0604030504040204" pitchFamily="34" charset="0"/>
              </a:rPr>
              <a:t>Quality and Safety Dashboard</a:t>
            </a:r>
          </a:p>
        </p:txBody>
      </p:sp>
      <p:sp>
        <p:nvSpPr>
          <p:cNvPr id="15" name="TextBox 15"/>
          <p:cNvSpPr txBox="1"/>
          <p:nvPr/>
        </p:nvSpPr>
        <p:spPr>
          <a:xfrm>
            <a:off x="497931" y="3050582"/>
            <a:ext cx="6244137" cy="1346522"/>
          </a:xfrm>
          <a:prstGeom prst="rect">
            <a:avLst/>
          </a:prstGeom>
        </p:spPr>
        <p:txBody>
          <a:bodyPr lIns="0" tIns="0" rIns="0" bIns="0" rtlCol="0" anchor="t">
            <a:spAutoFit/>
          </a:bodyPr>
          <a:lstStyle/>
          <a:p>
            <a:pPr algn="ctr">
              <a:lnSpc>
                <a:spcPts val="3472"/>
              </a:lnSpc>
              <a:spcBef>
                <a:spcPct val="0"/>
              </a:spcBef>
            </a:pPr>
            <a:r>
              <a:rPr lang="en-US" sz="2480" dirty="0" smtClean="0">
                <a:solidFill>
                  <a:srgbClr val="143752"/>
                </a:solidFill>
                <a:latin typeface="Verdana" panose="020B0604030504040204" pitchFamily="34" charset="0"/>
                <a:ea typeface="Verdana" panose="020B0604030504040204" pitchFamily="34" charset="0"/>
              </a:rPr>
              <a:t>EASC Meeting 21 Dec 2023</a:t>
            </a:r>
            <a:endParaRPr lang="en-US" sz="2480" dirty="0">
              <a:solidFill>
                <a:srgbClr val="143752"/>
              </a:solidFill>
              <a:latin typeface="Verdana" panose="020B0604030504040204" pitchFamily="34" charset="0"/>
              <a:ea typeface="Verdana" panose="020B0604030504040204" pitchFamily="34" charset="0"/>
            </a:endParaRPr>
          </a:p>
          <a:p>
            <a:pPr algn="ctr">
              <a:lnSpc>
                <a:spcPts val="3472"/>
              </a:lnSpc>
              <a:spcBef>
                <a:spcPct val="0"/>
              </a:spcBef>
            </a:pPr>
            <a:r>
              <a:rPr lang="en-US" sz="2480" dirty="0">
                <a:solidFill>
                  <a:srgbClr val="143752"/>
                </a:solidFill>
                <a:latin typeface="Verdana" panose="020B0604030504040204" pitchFamily="34" charset="0"/>
                <a:ea typeface="Verdana" panose="020B0604030504040204" pitchFamily="34" charset="0"/>
              </a:rPr>
              <a:t>Latest </a:t>
            </a:r>
            <a:r>
              <a:rPr lang="en-US" sz="2480">
                <a:solidFill>
                  <a:srgbClr val="143752"/>
                </a:solidFill>
                <a:latin typeface="Verdana" panose="020B0604030504040204" pitchFamily="34" charset="0"/>
                <a:ea typeface="Verdana" panose="020B0604030504040204" pitchFamily="34" charset="0"/>
              </a:rPr>
              <a:t>Data </a:t>
            </a:r>
            <a:r>
              <a:rPr lang="en-US" sz="2480" smtClean="0">
                <a:solidFill>
                  <a:srgbClr val="143752"/>
                </a:solidFill>
                <a:latin typeface="Verdana" panose="020B0604030504040204" pitchFamily="34" charset="0"/>
                <a:ea typeface="Verdana" panose="020B0604030504040204" pitchFamily="34" charset="0"/>
              </a:rPr>
              <a:t>Loaded: </a:t>
            </a:r>
            <a:endParaRPr lang="en-US" sz="2480" dirty="0">
              <a:solidFill>
                <a:srgbClr val="143752"/>
              </a:solidFill>
              <a:latin typeface="Verdana" panose="020B0604030504040204" pitchFamily="34" charset="0"/>
              <a:ea typeface="Verdana" panose="020B0604030504040204" pitchFamily="34" charset="0"/>
            </a:endParaRPr>
          </a:p>
          <a:p>
            <a:pPr algn="ctr">
              <a:lnSpc>
                <a:spcPts val="3472"/>
              </a:lnSpc>
              <a:spcBef>
                <a:spcPct val="0"/>
              </a:spcBef>
            </a:pPr>
            <a:r>
              <a:rPr lang="en-US" sz="2480" dirty="0" smtClean="0">
                <a:solidFill>
                  <a:srgbClr val="143752"/>
                </a:solidFill>
                <a:latin typeface="Verdana" panose="020B0604030504040204" pitchFamily="34" charset="0"/>
                <a:ea typeface="Verdana" panose="020B0604030504040204" pitchFamily="34" charset="0"/>
              </a:rPr>
              <a:t>October </a:t>
            </a:r>
            <a:r>
              <a:rPr lang="en-US" sz="2480" dirty="0">
                <a:solidFill>
                  <a:srgbClr val="143752"/>
                </a:solidFill>
                <a:latin typeface="Verdana" panose="020B0604030504040204" pitchFamily="34" charset="0"/>
                <a:ea typeface="Verdana" panose="020B0604030504040204" pitchFamily="34" charset="0"/>
              </a:rPr>
              <a:t>2023</a:t>
            </a:r>
          </a:p>
        </p:txBody>
      </p:sp>
      <p:sp>
        <p:nvSpPr>
          <p:cNvPr id="16" name="TextBox 16"/>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HTTPS://EASC.NHS.WALES</a:t>
            </a:r>
          </a:p>
        </p:txBody>
      </p:sp>
      <p:sp>
        <p:nvSpPr>
          <p:cNvPr id="17" name="TextBox 17"/>
          <p:cNvSpPr txBox="1"/>
          <p:nvPr/>
        </p:nvSpPr>
        <p:spPr>
          <a:xfrm>
            <a:off x="3657600" y="6557385"/>
            <a:ext cx="2011406"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Efficient Care</a:t>
            </a:r>
          </a:p>
        </p:txBody>
      </p:sp>
      <p:grpSp>
        <p:nvGrpSpPr>
          <p:cNvPr id="3" name="Group 3"/>
          <p:cNvGrpSpPr/>
          <p:nvPr/>
        </p:nvGrpSpPr>
        <p:grpSpPr>
          <a:xfrm rot="5400000">
            <a:off x="5715282" y="400647"/>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Commissioning services to do deliver prudent, value based care</a:t>
            </a:r>
          </a:p>
        </p:txBody>
      </p:sp>
      <p:pic>
        <p:nvPicPr>
          <p:cNvPr id="39" name="Picture 38"/>
          <p:cNvPicPr>
            <a:picLocks noChangeAspect="1"/>
          </p:cNvPicPr>
          <p:nvPr/>
        </p:nvPicPr>
        <p:blipFill>
          <a:blip r:embed="rId7"/>
          <a:stretch>
            <a:fillRect/>
          </a:stretch>
        </p:blipFill>
        <p:spPr>
          <a:xfrm>
            <a:off x="6035034" y="1084885"/>
            <a:ext cx="121931" cy="4688230"/>
          </a:xfrm>
          <a:prstGeom prst="rect">
            <a:avLst/>
          </a:prstGeom>
        </p:spPr>
      </p:pic>
      <p:sp>
        <p:nvSpPr>
          <p:cNvPr id="20" name="TextBox 19"/>
          <p:cNvSpPr txBox="1"/>
          <p:nvPr/>
        </p:nvSpPr>
        <p:spPr>
          <a:xfrm>
            <a:off x="202029" y="1223174"/>
            <a:ext cx="4721022" cy="369332"/>
          </a:xfrm>
          <a:prstGeom prst="rect">
            <a:avLst/>
          </a:prstGeom>
          <a:noFill/>
        </p:spPr>
        <p:txBody>
          <a:bodyPr wrap="square" rtlCol="0">
            <a:spAutoFit/>
          </a:bodyPr>
          <a:lstStyle/>
          <a:p>
            <a:r>
              <a:rPr lang="en-GB" dirty="0">
                <a:solidFill>
                  <a:schemeClr val="tx2">
                    <a:lumMod val="75000"/>
                  </a:schemeClr>
                </a:solidFill>
              </a:rPr>
              <a:t>Acuity of patients arriving at ED</a:t>
            </a:r>
          </a:p>
        </p:txBody>
      </p:sp>
      <p:sp>
        <p:nvSpPr>
          <p:cNvPr id="25" name="Rectangle 24"/>
          <p:cNvSpPr/>
          <p:nvPr/>
        </p:nvSpPr>
        <p:spPr>
          <a:xfrm>
            <a:off x="121531" y="1611434"/>
            <a:ext cx="6096000" cy="923330"/>
          </a:xfrm>
          <a:prstGeom prst="rect">
            <a:avLst/>
          </a:prstGeom>
        </p:spPr>
        <p:txBody>
          <a:bodyPr>
            <a:spAutoFit/>
          </a:bodyPr>
          <a:lstStyle/>
          <a:p>
            <a:r>
              <a:rPr lang="en-GB" dirty="0">
                <a:solidFill>
                  <a:srgbClr val="0E316F"/>
                </a:solidFill>
              </a:rPr>
              <a:t>Manchester triage is a clinical risk assessment and management tool which is used to help identify the priority in which patients need to be seen. </a:t>
            </a:r>
            <a:endParaRPr lang="en-GB" dirty="0"/>
          </a:p>
        </p:txBody>
      </p:sp>
      <p:pic>
        <p:nvPicPr>
          <p:cNvPr id="27" name="Picture 26"/>
          <p:cNvPicPr>
            <a:picLocks noChangeAspect="1"/>
          </p:cNvPicPr>
          <p:nvPr/>
        </p:nvPicPr>
        <p:blipFill>
          <a:blip r:embed="rId8"/>
          <a:stretch>
            <a:fillRect/>
          </a:stretch>
        </p:blipFill>
        <p:spPr>
          <a:xfrm>
            <a:off x="202029" y="2571750"/>
            <a:ext cx="5314950" cy="1714500"/>
          </a:xfrm>
          <a:prstGeom prst="rect">
            <a:avLst/>
          </a:prstGeom>
        </p:spPr>
      </p:pic>
      <p:sp>
        <p:nvSpPr>
          <p:cNvPr id="29" name="Rectangle 28"/>
          <p:cNvSpPr/>
          <p:nvPr/>
        </p:nvSpPr>
        <p:spPr>
          <a:xfrm>
            <a:off x="6268331" y="892627"/>
            <a:ext cx="5599856" cy="5078313"/>
          </a:xfrm>
          <a:prstGeom prst="rect">
            <a:avLst/>
          </a:prstGeom>
        </p:spPr>
        <p:txBody>
          <a:bodyPr wrap="square">
            <a:spAutoFit/>
          </a:bodyPr>
          <a:lstStyle/>
          <a:p>
            <a:r>
              <a:rPr lang="en-GB" dirty="0">
                <a:solidFill>
                  <a:srgbClr val="0E316F"/>
                </a:solidFill>
              </a:rPr>
              <a:t>Patients who are triaged as Red (or category 1) are considered to be very unwell and are usually patients requiring resuscitation. </a:t>
            </a:r>
          </a:p>
          <a:p>
            <a:endParaRPr lang="en-GB" b="1" dirty="0">
              <a:solidFill>
                <a:srgbClr val="0E316F"/>
              </a:solidFill>
            </a:endParaRPr>
          </a:p>
          <a:p>
            <a:r>
              <a:rPr lang="en-GB" b="1" dirty="0">
                <a:solidFill>
                  <a:srgbClr val="0E316F"/>
                </a:solidFill>
              </a:rPr>
              <a:t>What makes a patient a Red / category 1?</a:t>
            </a:r>
            <a:endParaRPr lang="en-GB" dirty="0">
              <a:solidFill>
                <a:srgbClr val="0E316F"/>
              </a:solidFill>
            </a:endParaRPr>
          </a:p>
          <a:p>
            <a:r>
              <a:rPr lang="en-GB" dirty="0">
                <a:solidFill>
                  <a:srgbClr val="0E316F"/>
                </a:solidFill>
              </a:rPr>
              <a:t>Stridor</a:t>
            </a:r>
          </a:p>
          <a:p>
            <a:r>
              <a:rPr lang="en-GB" dirty="0">
                <a:solidFill>
                  <a:srgbClr val="0E316F"/>
                </a:solidFill>
              </a:rPr>
              <a:t>Airway Compromise</a:t>
            </a:r>
          </a:p>
          <a:p>
            <a:r>
              <a:rPr lang="en-GB" dirty="0">
                <a:solidFill>
                  <a:srgbClr val="0E316F"/>
                </a:solidFill>
              </a:rPr>
              <a:t>Shock</a:t>
            </a:r>
          </a:p>
          <a:p>
            <a:r>
              <a:rPr lang="en-GB" dirty="0">
                <a:solidFill>
                  <a:srgbClr val="0E316F"/>
                </a:solidFill>
              </a:rPr>
              <a:t>Inadequate breathing</a:t>
            </a:r>
          </a:p>
          <a:p>
            <a:r>
              <a:rPr lang="en-GB" dirty="0">
                <a:solidFill>
                  <a:srgbClr val="0E316F"/>
                </a:solidFill>
              </a:rPr>
              <a:t>Unresponsive</a:t>
            </a:r>
          </a:p>
          <a:p>
            <a:r>
              <a:rPr lang="en-GB" dirty="0">
                <a:solidFill>
                  <a:srgbClr val="0E316F"/>
                </a:solidFill>
              </a:rPr>
              <a:t>Drooling</a:t>
            </a:r>
          </a:p>
          <a:p>
            <a:r>
              <a:rPr lang="en-GB" dirty="0">
                <a:solidFill>
                  <a:srgbClr val="0E316F"/>
                </a:solidFill>
              </a:rPr>
              <a:t>Currently fitting</a:t>
            </a:r>
          </a:p>
          <a:p>
            <a:r>
              <a:rPr lang="en-GB" dirty="0">
                <a:solidFill>
                  <a:srgbClr val="0E316F"/>
                </a:solidFill>
              </a:rPr>
              <a:t>Exsanguinating haemorrhage</a:t>
            </a:r>
          </a:p>
          <a:p>
            <a:r>
              <a:rPr lang="en-GB" dirty="0">
                <a:solidFill>
                  <a:srgbClr val="0E316F"/>
                </a:solidFill>
              </a:rPr>
              <a:t>Chemical eye injury</a:t>
            </a:r>
          </a:p>
          <a:p>
            <a:r>
              <a:rPr lang="en-GB" dirty="0">
                <a:solidFill>
                  <a:srgbClr val="0E316F"/>
                </a:solidFill>
              </a:rPr>
              <a:t>Unresponsive child</a:t>
            </a:r>
          </a:p>
          <a:p>
            <a:r>
              <a:rPr lang="en-GB" dirty="0">
                <a:solidFill>
                  <a:srgbClr val="0E316F"/>
                </a:solidFill>
              </a:rPr>
              <a:t>Hypoglycaemia less than 3</a:t>
            </a:r>
          </a:p>
          <a:p>
            <a:r>
              <a:rPr lang="en-GB" dirty="0">
                <a:solidFill>
                  <a:srgbClr val="0E316F"/>
                </a:solidFill>
              </a:rPr>
              <a:t>Prolapsed umbilical cord</a:t>
            </a:r>
          </a:p>
          <a:p>
            <a:r>
              <a:rPr lang="en-GB" dirty="0">
                <a:solidFill>
                  <a:srgbClr val="0E316F"/>
                </a:solidFill>
              </a:rPr>
              <a:t>Presenting </a:t>
            </a:r>
            <a:r>
              <a:rPr lang="en-GB" dirty="0" err="1">
                <a:solidFill>
                  <a:srgbClr val="0E316F"/>
                </a:solidFill>
              </a:rPr>
              <a:t>fetal</a:t>
            </a:r>
            <a:r>
              <a:rPr lang="en-GB" dirty="0">
                <a:solidFill>
                  <a:srgbClr val="0E316F"/>
                </a:solidFill>
              </a:rPr>
              <a:t> parts</a:t>
            </a:r>
            <a:endParaRPr lang="en-GB" dirty="0">
              <a:solidFill>
                <a:srgbClr val="0E316F"/>
              </a:solidFill>
              <a:effectLst/>
            </a:endParaRPr>
          </a:p>
        </p:txBody>
      </p:sp>
      <p:sp>
        <p:nvSpPr>
          <p:cNvPr id="32" name="Rectangle 31"/>
          <p:cNvSpPr/>
          <p:nvPr/>
        </p:nvSpPr>
        <p:spPr>
          <a:xfrm>
            <a:off x="202029" y="4698887"/>
            <a:ext cx="5704558" cy="1200329"/>
          </a:xfrm>
          <a:prstGeom prst="rect">
            <a:avLst/>
          </a:prstGeom>
        </p:spPr>
        <p:txBody>
          <a:bodyPr wrap="square">
            <a:spAutoFit/>
          </a:bodyPr>
          <a:lstStyle/>
          <a:p>
            <a:pPr algn="just"/>
            <a:r>
              <a:rPr lang="en-GB" b="1" dirty="0">
                <a:solidFill>
                  <a:srgbClr val="0E316F"/>
                </a:solidFill>
              </a:rPr>
              <a:t>In September, </a:t>
            </a:r>
            <a:r>
              <a:rPr lang="en-GB" b="1" dirty="0" smtClean="0">
                <a:solidFill>
                  <a:srgbClr val="0E316F"/>
                </a:solidFill>
              </a:rPr>
              <a:t>314 </a:t>
            </a:r>
            <a:r>
              <a:rPr lang="en-GB" b="1" dirty="0">
                <a:solidFill>
                  <a:srgbClr val="0E316F"/>
                </a:solidFill>
              </a:rPr>
              <a:t>patients self presented to type 1 ED's that were triaged as a Red/ Category 1. These patients required immediate medical attention and may have benefitted from ambulance intervention. </a:t>
            </a:r>
            <a:endParaRPr lang="en-GB" dirty="0"/>
          </a:p>
        </p:txBody>
      </p:sp>
    </p:spTree>
    <p:extLst>
      <p:ext uri="{BB962C8B-B14F-4D97-AF65-F5344CB8AC3E}">
        <p14:creationId xmlns:p14="http://schemas.microsoft.com/office/powerpoint/2010/main" val="15412714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Patient Centered Care </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20518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5" name="Rectangle 14"/>
          <p:cNvSpPr/>
          <p:nvPr/>
        </p:nvSpPr>
        <p:spPr>
          <a:xfrm>
            <a:off x="384378" y="716591"/>
            <a:ext cx="11274220" cy="646331"/>
          </a:xfrm>
          <a:prstGeom prst="rect">
            <a:avLst/>
          </a:prstGeom>
        </p:spPr>
        <p:txBody>
          <a:bodyPr wrap="square">
            <a:spAutoFit/>
          </a:bodyPr>
          <a:lstStyle/>
          <a:p>
            <a:r>
              <a:rPr lang="en-GB" i="1" dirty="0">
                <a:solidFill>
                  <a:srgbClr val="002060"/>
                </a:solidFill>
              </a:rPr>
              <a:t>Commissioning services to do deliver care that is culturally embedded and supported by a common approach to assessing and managing peoples needs.  </a:t>
            </a:r>
          </a:p>
        </p:txBody>
      </p:sp>
      <p:pic>
        <p:nvPicPr>
          <p:cNvPr id="14" name="Picture 13"/>
          <p:cNvPicPr>
            <a:picLocks noChangeAspect="1"/>
          </p:cNvPicPr>
          <p:nvPr/>
        </p:nvPicPr>
        <p:blipFill>
          <a:blip r:embed="rId7"/>
          <a:stretch>
            <a:fillRect/>
          </a:stretch>
        </p:blipFill>
        <p:spPr>
          <a:xfrm>
            <a:off x="8609239" y="2828643"/>
            <a:ext cx="3448050" cy="3143250"/>
          </a:xfrm>
          <a:prstGeom prst="rect">
            <a:avLst/>
          </a:prstGeom>
        </p:spPr>
      </p:pic>
      <p:sp>
        <p:nvSpPr>
          <p:cNvPr id="17" name="TextBox 16"/>
          <p:cNvSpPr txBox="1"/>
          <p:nvPr/>
        </p:nvSpPr>
        <p:spPr>
          <a:xfrm>
            <a:off x="533400" y="1600200"/>
            <a:ext cx="8153400" cy="5078313"/>
          </a:xfrm>
          <a:prstGeom prst="rect">
            <a:avLst/>
          </a:prstGeom>
          <a:noFill/>
        </p:spPr>
        <p:txBody>
          <a:bodyPr wrap="square" rtlCol="0">
            <a:spAutoFit/>
          </a:bodyPr>
          <a:lstStyle/>
          <a:p>
            <a:r>
              <a:rPr lang="en-GB" b="1" dirty="0">
                <a:solidFill>
                  <a:schemeClr val="tx2">
                    <a:lumMod val="75000"/>
                  </a:schemeClr>
                </a:solidFill>
              </a:rPr>
              <a:t>Opportunities for learning</a:t>
            </a:r>
          </a:p>
          <a:p>
            <a:pPr marL="285750" indent="-285750">
              <a:buFont typeface="Arial" panose="020B0604020202020204" pitchFamily="34" charset="0"/>
              <a:buChar char="•"/>
            </a:pPr>
            <a:r>
              <a:rPr lang="en-GB" dirty="0">
                <a:solidFill>
                  <a:schemeClr val="tx2">
                    <a:lumMod val="75000"/>
                  </a:schemeClr>
                </a:solidFill>
              </a:rPr>
              <a:t>Monitoring response to complaint times</a:t>
            </a:r>
          </a:p>
          <a:p>
            <a:pPr marL="285750" indent="-285750">
              <a:buFont typeface="Arial" panose="020B0604020202020204" pitchFamily="34" charset="0"/>
              <a:buChar char="•"/>
            </a:pPr>
            <a:r>
              <a:rPr lang="en-GB" dirty="0">
                <a:solidFill>
                  <a:schemeClr val="tx2">
                    <a:lumMod val="75000"/>
                  </a:schemeClr>
                </a:solidFill>
              </a:rPr>
              <a:t>Delayed community response – have all opportunities been explored?</a:t>
            </a:r>
          </a:p>
          <a:p>
            <a:pPr marL="285750" indent="-285750">
              <a:buFont typeface="Arial" panose="020B0604020202020204" pitchFamily="34" charset="0"/>
              <a:buChar char="•"/>
            </a:pPr>
            <a:r>
              <a:rPr lang="en-GB" dirty="0">
                <a:solidFill>
                  <a:schemeClr val="tx2">
                    <a:lumMod val="75000"/>
                  </a:schemeClr>
                </a:solidFill>
              </a:rPr>
              <a:t>Call categorisation – How will this be monitored?</a:t>
            </a:r>
          </a:p>
          <a:p>
            <a:pPr marL="285750" indent="-285750">
              <a:buFont typeface="Arial" panose="020B0604020202020204" pitchFamily="34" charset="0"/>
              <a:buChar char="•"/>
            </a:pPr>
            <a:r>
              <a:rPr lang="en-GB" dirty="0">
                <a:solidFill>
                  <a:schemeClr val="tx2">
                    <a:lumMod val="75000"/>
                  </a:schemeClr>
                </a:solidFill>
              </a:rPr>
              <a:t>End of Life- How are these patients identified?</a:t>
            </a:r>
          </a:p>
          <a:p>
            <a:pPr marL="285750" indent="-285750">
              <a:buFont typeface="Arial" panose="020B0604020202020204" pitchFamily="34" charset="0"/>
              <a:buChar char="•"/>
            </a:pPr>
            <a:r>
              <a:rPr lang="en-GB" dirty="0">
                <a:solidFill>
                  <a:schemeClr val="tx2">
                    <a:lumMod val="75000"/>
                  </a:schemeClr>
                </a:solidFill>
              </a:rPr>
              <a:t>Await outcome of review of Red incidents</a:t>
            </a:r>
          </a:p>
          <a:p>
            <a:pPr marL="285750" indent="-285750">
              <a:buFont typeface="Arial" panose="020B0604020202020204" pitchFamily="34" charset="0"/>
              <a:buChar char="•"/>
            </a:pPr>
            <a:r>
              <a:rPr lang="en-GB" dirty="0">
                <a:solidFill>
                  <a:schemeClr val="tx2">
                    <a:lumMod val="75000"/>
                  </a:schemeClr>
                </a:solidFill>
              </a:rPr>
              <a:t>How do we improve care for older people?</a:t>
            </a:r>
          </a:p>
          <a:p>
            <a:pPr marL="285750" indent="-285750">
              <a:buFont typeface="Arial" panose="020B0604020202020204" pitchFamily="34" charset="0"/>
              <a:buChar char="•"/>
            </a:pPr>
            <a:r>
              <a:rPr lang="en-GB" dirty="0">
                <a:solidFill>
                  <a:schemeClr val="tx2">
                    <a:lumMod val="75000"/>
                  </a:schemeClr>
                </a:solidFill>
              </a:rPr>
              <a:t>Analysis of patients conveyed by ambulance presenting at ED</a:t>
            </a:r>
          </a:p>
          <a:p>
            <a:pPr marL="285750" indent="-285750">
              <a:buFont typeface="Arial" panose="020B0604020202020204" pitchFamily="34" charset="0"/>
              <a:buChar char="•"/>
            </a:pPr>
            <a:r>
              <a:rPr lang="en-GB" dirty="0">
                <a:solidFill>
                  <a:schemeClr val="tx2">
                    <a:lumMod val="75000"/>
                  </a:schemeClr>
                </a:solidFill>
              </a:rPr>
              <a:t>Capture patients that were advised to attend ED by another service</a:t>
            </a:r>
          </a:p>
          <a:p>
            <a:pPr marL="285750" indent="-285750">
              <a:buFont typeface="Arial" panose="020B0604020202020204" pitchFamily="34" charset="0"/>
              <a:buChar char="•"/>
            </a:pPr>
            <a:r>
              <a:rPr lang="en-GB" dirty="0">
                <a:solidFill>
                  <a:schemeClr val="tx2">
                    <a:lumMod val="75000"/>
                  </a:schemeClr>
                </a:solidFill>
              </a:rPr>
              <a:t>Benefits and outcomes for patients that received a specialist response from either an Advanced </a:t>
            </a:r>
            <a:r>
              <a:rPr lang="en-GB">
                <a:solidFill>
                  <a:schemeClr val="tx2">
                    <a:lumMod val="75000"/>
                  </a:schemeClr>
                </a:solidFill>
              </a:rPr>
              <a:t>Paramedic Practitioner </a:t>
            </a:r>
            <a:r>
              <a:rPr lang="en-GB" dirty="0">
                <a:solidFill>
                  <a:schemeClr val="tx2">
                    <a:lumMod val="75000"/>
                  </a:schemeClr>
                </a:solidFill>
              </a:rPr>
              <a:t>or a Falls vehicle. </a:t>
            </a:r>
          </a:p>
          <a:p>
            <a:pPr marL="285750" indent="-285750">
              <a:buFont typeface="Arial" panose="020B0604020202020204" pitchFamily="34" charset="0"/>
              <a:buChar char="•"/>
            </a:pPr>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664383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grpSp>
        <p:nvGrpSpPr>
          <p:cNvPr id="2" name="Group 2"/>
          <p:cNvGrpSpPr/>
          <p:nvPr/>
        </p:nvGrpSpPr>
        <p:grpSpPr>
          <a:xfrm>
            <a:off x="6977562" y="-953737"/>
            <a:ext cx="6355986" cy="6355986"/>
            <a:chOff x="0" y="0"/>
            <a:chExt cx="8474648" cy="8474648"/>
          </a:xfrm>
        </p:grpSpPr>
        <p:grpSp>
          <p:nvGrpSpPr>
            <p:cNvPr id="3" name="Group 3"/>
            <p:cNvGrpSpPr/>
            <p:nvPr/>
          </p:nvGrpSpPr>
          <p:grpSpPr>
            <a:xfrm>
              <a:off x="0" y="0"/>
              <a:ext cx="8474648" cy="8474648"/>
              <a:chOff x="0" y="0"/>
              <a:chExt cx="6350000" cy="6350000"/>
            </a:xfrm>
          </p:grpSpPr>
          <p:sp>
            <p:nvSpPr>
              <p:cNvPr id="4" name="Freeform 4"/>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143752"/>
              </a:solidFill>
            </p:spPr>
          </p:sp>
        </p:grpSp>
        <p:grpSp>
          <p:nvGrpSpPr>
            <p:cNvPr id="5" name="Group 5"/>
            <p:cNvGrpSpPr>
              <a:grpSpLocks noChangeAspect="1"/>
            </p:cNvGrpSpPr>
            <p:nvPr/>
          </p:nvGrpSpPr>
          <p:grpSpPr>
            <a:xfrm>
              <a:off x="178349" y="178161"/>
              <a:ext cx="8136389" cy="8136356"/>
              <a:chOff x="0" y="0"/>
              <a:chExt cx="6350000" cy="6349975"/>
            </a:xfrm>
          </p:grpSpPr>
          <p:sp>
            <p:nvSpPr>
              <p:cNvPr id="6" name="Freeform 6"/>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2"/>
                <a:stretch>
                  <a:fillRect r="-285850"/>
                </a:stretch>
              </a:blipFill>
            </p:spPr>
          </p:sp>
        </p:grpSp>
      </p:grpSp>
      <p:grpSp>
        <p:nvGrpSpPr>
          <p:cNvPr id="7" name="Group 7"/>
          <p:cNvGrpSpPr/>
          <p:nvPr/>
        </p:nvGrpSpPr>
        <p:grpSpPr>
          <a:xfrm rot="5400000">
            <a:off x="5718739" y="384739"/>
            <a:ext cx="754522" cy="12192000"/>
            <a:chOff x="0" y="0"/>
            <a:chExt cx="430706" cy="6959600"/>
          </a:xfrm>
        </p:grpSpPr>
        <p:sp>
          <p:nvSpPr>
            <p:cNvPr id="8" name="Freeform 8"/>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9" name="Picture 9"/>
          <p:cNvPicPr>
            <a:picLocks noChangeAspect="1"/>
          </p:cNvPicPr>
          <p:nvPr/>
        </p:nvPicPr>
        <p:blipFill>
          <a:blip r:embed="rId3"/>
          <a:srcRect/>
          <a:stretch>
            <a:fillRect/>
          </a:stretch>
        </p:blipFill>
        <p:spPr>
          <a:xfrm>
            <a:off x="81308" y="6143394"/>
            <a:ext cx="2481232" cy="665850"/>
          </a:xfrm>
          <a:prstGeom prst="rect">
            <a:avLst/>
          </a:prstGeom>
        </p:spPr>
      </p:pic>
      <p:pic>
        <p:nvPicPr>
          <p:cNvPr id="10" name="Picture 10"/>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a:stretch>
            <a:fillRect/>
          </a:stretch>
        </p:blipFill>
        <p:spPr>
          <a:xfrm>
            <a:off x="5735681" y="6290552"/>
            <a:ext cx="170906" cy="170906"/>
          </a:xfrm>
          <a:prstGeom prst="rect">
            <a:avLst/>
          </a:prstGeom>
        </p:spPr>
      </p:pic>
      <p:pic>
        <p:nvPicPr>
          <p:cNvPr id="11" name="Picture 11"/>
          <p:cNvPicPr>
            <a:picLocks noChangeAspect="1"/>
          </p:cNvPicPr>
          <p:nvPr/>
        </p:nvPicPr>
        <p:blipFill>
          <a:blip r:embed="rId6">
            <a:extLst>
              <a:ext uri="{28A0092B-C50C-407E-A947-70E740481C1C}">
                <a14:useLocalDpi xmlns:a14="http://schemas.microsoft.com/office/drawing/2010/main" val="0"/>
              </a:ext>
              <a:ext uri="{96DAC541-7B7A-43D3-8B79-37D633B846F1}">
                <asvg:svgBlip xmlns="" xmlns:asvg="http://schemas.microsoft.com/office/drawing/2016/SVG/main" r:embed="rId7"/>
              </a:ext>
            </a:extLst>
          </a:blip>
          <a:srcRect/>
          <a:stretch>
            <a:fillRect/>
          </a:stretch>
        </p:blipFill>
        <p:spPr>
          <a:xfrm>
            <a:off x="5735681" y="6537303"/>
            <a:ext cx="170906" cy="131442"/>
          </a:xfrm>
          <a:prstGeom prst="rect">
            <a:avLst/>
          </a:prstGeom>
        </p:spPr>
      </p:pic>
      <p:grpSp>
        <p:nvGrpSpPr>
          <p:cNvPr id="12" name="Group 12"/>
          <p:cNvGrpSpPr/>
          <p:nvPr/>
        </p:nvGrpSpPr>
        <p:grpSpPr>
          <a:xfrm rot="5400000">
            <a:off x="5784193" y="6337076"/>
            <a:ext cx="623614" cy="293862"/>
            <a:chOff x="0" y="0"/>
            <a:chExt cx="1212798" cy="571500"/>
          </a:xfrm>
        </p:grpSpPr>
        <p:sp>
          <p:nvSpPr>
            <p:cNvPr id="13" name="Freeform 13"/>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4" name="TextBox 14"/>
          <p:cNvSpPr txBox="1"/>
          <p:nvPr/>
        </p:nvSpPr>
        <p:spPr>
          <a:xfrm>
            <a:off x="94858" y="2687398"/>
            <a:ext cx="6839342" cy="795089"/>
          </a:xfrm>
          <a:prstGeom prst="rect">
            <a:avLst/>
          </a:prstGeom>
        </p:spPr>
        <p:txBody>
          <a:bodyPr wrap="square" lIns="0" tIns="0" rIns="0" bIns="0" rtlCol="0" anchor="t">
            <a:spAutoFit/>
          </a:bodyPr>
          <a:lstStyle/>
          <a:p>
            <a:pPr algn="ctr">
              <a:lnSpc>
                <a:spcPts val="3100"/>
              </a:lnSpc>
              <a:spcBef>
                <a:spcPct val="0"/>
              </a:spcBef>
            </a:pPr>
            <a:r>
              <a:rPr lang="en-US" sz="2214" b="1" dirty="0">
                <a:solidFill>
                  <a:srgbClr val="143752"/>
                </a:solidFill>
                <a:latin typeface="Verdana" panose="020B0604030504040204" pitchFamily="34" charset="0"/>
                <a:ea typeface="Verdana" panose="020B0604030504040204" pitchFamily="34" charset="0"/>
              </a:rPr>
              <a:t>Emergency Ambulance Services Committee</a:t>
            </a:r>
          </a:p>
          <a:p>
            <a:pPr algn="ctr">
              <a:lnSpc>
                <a:spcPts val="3100"/>
              </a:lnSpc>
              <a:spcBef>
                <a:spcPct val="0"/>
              </a:spcBef>
            </a:pPr>
            <a:endParaRPr lang="en-US" sz="2214" b="1" dirty="0">
              <a:solidFill>
                <a:srgbClr val="143752"/>
              </a:solidFill>
              <a:latin typeface="Verdana" panose="020B0604030504040204" pitchFamily="34" charset="0"/>
              <a:ea typeface="Verdana" panose="020B0604030504040204" pitchFamily="34" charset="0"/>
            </a:endParaRPr>
          </a:p>
        </p:txBody>
      </p:sp>
      <p:sp>
        <p:nvSpPr>
          <p:cNvPr id="16" name="TextBox 16"/>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HTTPS://EASC.NHS.WALES</a:t>
            </a:r>
          </a:p>
        </p:txBody>
      </p:sp>
      <p:sp>
        <p:nvSpPr>
          <p:cNvPr id="17" name="TextBox 17"/>
          <p:cNvSpPr txBox="1"/>
          <p:nvPr/>
        </p:nvSpPr>
        <p:spPr>
          <a:xfrm>
            <a:off x="3657600" y="6557385"/>
            <a:ext cx="2011406"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Tree>
    <p:extLst>
      <p:ext uri="{BB962C8B-B14F-4D97-AF65-F5344CB8AC3E}">
        <p14:creationId xmlns:p14="http://schemas.microsoft.com/office/powerpoint/2010/main" val="1403631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Purpose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533400" y="962381"/>
            <a:ext cx="8915400" cy="3477875"/>
          </a:xfrm>
          <a:prstGeom prst="rect">
            <a:avLst/>
          </a:prstGeom>
        </p:spPr>
        <p:txBody>
          <a:bodyPr wrap="square">
            <a:spAutoFit/>
          </a:bodyPr>
          <a:lstStyle/>
          <a:p>
            <a:r>
              <a:rPr lang="en-GB" sz="2000" b="1" dirty="0">
                <a:solidFill>
                  <a:schemeClr val="tx2">
                    <a:lumMod val="75000"/>
                  </a:schemeClr>
                </a:solidFill>
              </a:rPr>
              <a:t>The Duty of Quality</a:t>
            </a:r>
          </a:p>
          <a:p>
            <a:r>
              <a:rPr lang="en-GB" dirty="0">
                <a:solidFill>
                  <a:schemeClr val="tx2">
                    <a:lumMod val="75000"/>
                  </a:schemeClr>
                </a:solidFill>
              </a:rPr>
              <a:t>The Committee has a responsibility to support the delivery of Emergency Ambulance Services, and therefore must do so with a view to securing improvement in the quality of the services provided.</a:t>
            </a:r>
          </a:p>
          <a:p>
            <a:endParaRPr lang="en-GB" dirty="0">
              <a:solidFill>
                <a:schemeClr val="tx2">
                  <a:lumMod val="75000"/>
                </a:schemeClr>
              </a:solidFill>
            </a:endParaRPr>
          </a:p>
          <a:p>
            <a:r>
              <a:rPr lang="en-GB" sz="2000" b="1" dirty="0">
                <a:solidFill>
                  <a:schemeClr val="tx2">
                    <a:lumMod val="75000"/>
                  </a:schemeClr>
                </a:solidFill>
              </a:rPr>
              <a:t>The Duty of Candour</a:t>
            </a:r>
          </a:p>
          <a:p>
            <a:r>
              <a:rPr lang="en-GB" dirty="0">
                <a:solidFill>
                  <a:schemeClr val="tx2">
                    <a:lumMod val="75000"/>
                  </a:schemeClr>
                </a:solidFill>
              </a:rPr>
              <a:t>The Committee has a responsibility to ensure Emergency Ambulance Services are identifying and learning from incidents that have caused harm and supporting the development of initiatives to stop similar incidents from happening again. </a:t>
            </a:r>
          </a:p>
          <a:p>
            <a:endParaRPr lang="en-GB" dirty="0"/>
          </a:p>
          <a:p>
            <a:endParaRPr lang="en-GB" dirty="0">
              <a:solidFill>
                <a:schemeClr val="tx2">
                  <a:lumMod val="75000"/>
                </a:schemeClr>
              </a:solidFill>
            </a:endParaRPr>
          </a:p>
          <a:p>
            <a:endParaRPr lang="en-GB" dirty="0"/>
          </a:p>
        </p:txBody>
      </p:sp>
      <p:pic>
        <p:nvPicPr>
          <p:cNvPr id="20" name="Picture 19"/>
          <p:cNvPicPr>
            <a:picLocks noChangeAspect="1"/>
          </p:cNvPicPr>
          <p:nvPr/>
        </p:nvPicPr>
        <p:blipFill>
          <a:blip r:embed="rId7"/>
          <a:stretch>
            <a:fillRect/>
          </a:stretch>
        </p:blipFill>
        <p:spPr>
          <a:xfrm>
            <a:off x="9372600" y="190500"/>
            <a:ext cx="2543175" cy="2343150"/>
          </a:xfrm>
          <a:prstGeom prst="rect">
            <a:avLst/>
          </a:prstGeom>
        </p:spPr>
      </p:pic>
      <p:sp>
        <p:nvSpPr>
          <p:cNvPr id="21" name="Rectangle 20"/>
          <p:cNvSpPr/>
          <p:nvPr/>
        </p:nvSpPr>
        <p:spPr>
          <a:xfrm>
            <a:off x="533399" y="4076761"/>
            <a:ext cx="11539129" cy="646331"/>
          </a:xfrm>
          <a:prstGeom prst="rect">
            <a:avLst/>
          </a:prstGeom>
        </p:spPr>
        <p:txBody>
          <a:bodyPr wrap="square">
            <a:spAutoFit/>
          </a:bodyPr>
          <a:lstStyle/>
          <a:p>
            <a:r>
              <a:rPr lang="en-GB" dirty="0">
                <a:solidFill>
                  <a:schemeClr val="tx2">
                    <a:lumMod val="75000"/>
                  </a:schemeClr>
                </a:solidFill>
              </a:rPr>
              <a:t>The purpose of this report is to ensure both requirements are addressed and to inform the Committee of progress in improving quality of Emergency Ambulance Services.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30" name="Rounded Rectangle 29"/>
          <p:cNvSpPr/>
          <p:nvPr/>
        </p:nvSpPr>
        <p:spPr>
          <a:xfrm>
            <a:off x="7389285" y="4428406"/>
            <a:ext cx="4668004" cy="1281923"/>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b="1" dirty="0">
              <a:solidFill>
                <a:schemeClr val="tx2">
                  <a:lumMod val="75000"/>
                </a:schemeClr>
              </a:solidFill>
            </a:endParaRPr>
          </a:p>
          <a:p>
            <a:pPr algn="ctr"/>
            <a:r>
              <a:rPr lang="en-GB" b="1" dirty="0">
                <a:solidFill>
                  <a:schemeClr val="tx2">
                    <a:lumMod val="75000"/>
                  </a:schemeClr>
                </a:solidFill>
              </a:rPr>
              <a:t>Immediate improvement actions</a:t>
            </a:r>
          </a:p>
          <a:p>
            <a:pPr algn="ctr"/>
            <a:r>
              <a:rPr lang="en-GB" dirty="0">
                <a:solidFill>
                  <a:schemeClr val="tx2">
                    <a:lumMod val="75000"/>
                  </a:schemeClr>
                </a:solidFill>
              </a:rPr>
              <a:t>Education of individual staff,</a:t>
            </a:r>
          </a:p>
          <a:p>
            <a:pPr algn="ctr"/>
            <a:r>
              <a:rPr lang="en-GB" dirty="0">
                <a:solidFill>
                  <a:schemeClr val="tx2">
                    <a:lumMod val="75000"/>
                  </a:schemeClr>
                </a:solidFill>
              </a:rPr>
              <a:t>Updates to Standard Operating Procedures, </a:t>
            </a:r>
          </a:p>
          <a:p>
            <a:pPr algn="ctr"/>
            <a:r>
              <a:rPr lang="en-GB" dirty="0">
                <a:solidFill>
                  <a:schemeClr val="tx2">
                    <a:lumMod val="75000"/>
                  </a:schemeClr>
                </a:solidFill>
              </a:rPr>
              <a:t>Circulation of bulletins </a:t>
            </a:r>
          </a:p>
          <a:p>
            <a:pPr algn="ctr"/>
            <a:endParaRPr lang="en-GB" dirty="0">
              <a:solidFill>
                <a:schemeClr val="tx2">
                  <a:lumMod val="75000"/>
                </a:schemeClr>
              </a:solidFill>
            </a:endParaRPr>
          </a:p>
        </p:txBody>
      </p:sp>
      <p:pic>
        <p:nvPicPr>
          <p:cNvPr id="15" name="Picture 14"/>
          <p:cNvPicPr>
            <a:picLocks noChangeAspect="1"/>
          </p:cNvPicPr>
          <p:nvPr/>
        </p:nvPicPr>
        <p:blipFill>
          <a:blip r:embed="rId7"/>
          <a:stretch>
            <a:fillRect/>
          </a:stretch>
        </p:blipFill>
        <p:spPr>
          <a:xfrm>
            <a:off x="4083207" y="1127315"/>
            <a:ext cx="121931" cy="4688230"/>
          </a:xfrm>
          <a:prstGeom prst="rect">
            <a:avLst/>
          </a:prstGeom>
        </p:spPr>
      </p:pic>
      <p:sp>
        <p:nvSpPr>
          <p:cNvPr id="16" name="Rectangle 15"/>
          <p:cNvSpPr/>
          <p:nvPr/>
        </p:nvSpPr>
        <p:spPr>
          <a:xfrm>
            <a:off x="4409626" y="4243700"/>
            <a:ext cx="2600774" cy="923330"/>
          </a:xfrm>
          <a:prstGeom prst="rect">
            <a:avLst/>
          </a:prstGeom>
        </p:spPr>
        <p:txBody>
          <a:bodyPr wrap="square">
            <a:spAutoFit/>
          </a:bodyPr>
          <a:lstStyle/>
          <a:p>
            <a:pPr lvl="0"/>
            <a:r>
              <a:rPr lang="en-GB" b="1" dirty="0">
                <a:solidFill>
                  <a:srgbClr val="1F497D">
                    <a:lumMod val="75000"/>
                  </a:srgbClr>
                </a:solidFill>
              </a:rPr>
              <a:t>Themes</a:t>
            </a:r>
            <a:r>
              <a:rPr lang="en-GB" dirty="0">
                <a:solidFill>
                  <a:srgbClr val="1F497D">
                    <a:lumMod val="75000"/>
                  </a:srgbClr>
                </a:solidFill>
              </a:rPr>
              <a:t>: 'delayed community response' and 'call categorisation'. </a:t>
            </a:r>
          </a:p>
        </p:txBody>
      </p:sp>
      <p:sp>
        <p:nvSpPr>
          <p:cNvPr id="19" name="Right Arrow 18"/>
          <p:cNvSpPr/>
          <p:nvPr/>
        </p:nvSpPr>
        <p:spPr>
          <a:xfrm>
            <a:off x="6477000" y="4850930"/>
            <a:ext cx="912285"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a:extLst>
              <a:ext uri="{FF2B5EF4-FFF2-40B4-BE49-F238E27FC236}">
                <a16:creationId xmlns:a16="http://schemas.microsoft.com/office/drawing/2014/main" id="{5E755305-6A52-77E2-FA9F-AECBC186A40B}"/>
              </a:ext>
            </a:extLst>
          </p:cNvPr>
          <p:cNvPicPr>
            <a:picLocks noChangeAspect="1"/>
          </p:cNvPicPr>
          <p:nvPr/>
        </p:nvPicPr>
        <p:blipFill>
          <a:blip r:embed="rId8"/>
          <a:stretch>
            <a:fillRect/>
          </a:stretch>
        </p:blipFill>
        <p:spPr>
          <a:xfrm>
            <a:off x="182773" y="1287732"/>
            <a:ext cx="3847432" cy="3665268"/>
          </a:xfrm>
          <a:prstGeom prst="rect">
            <a:avLst/>
          </a:prstGeom>
        </p:spPr>
      </p:pic>
      <p:pic>
        <p:nvPicPr>
          <p:cNvPr id="23" name="Picture 22">
            <a:extLst>
              <a:ext uri="{FF2B5EF4-FFF2-40B4-BE49-F238E27FC236}">
                <a16:creationId xmlns:a16="http://schemas.microsoft.com/office/drawing/2014/main" id="{50365370-B28C-8459-0B62-5F165AC8DA00}"/>
              </a:ext>
            </a:extLst>
          </p:cNvPr>
          <p:cNvPicPr>
            <a:picLocks noChangeAspect="1"/>
          </p:cNvPicPr>
          <p:nvPr/>
        </p:nvPicPr>
        <p:blipFill>
          <a:blip r:embed="rId9"/>
          <a:stretch>
            <a:fillRect/>
          </a:stretch>
        </p:blipFill>
        <p:spPr>
          <a:xfrm>
            <a:off x="4232469" y="1154645"/>
            <a:ext cx="7807592" cy="2943448"/>
          </a:xfrm>
          <a:prstGeom prst="rect">
            <a:avLst/>
          </a:prstGeom>
        </p:spPr>
      </p:pic>
    </p:spTree>
    <p:extLst>
      <p:ext uri="{BB962C8B-B14F-4D97-AF65-F5344CB8AC3E}">
        <p14:creationId xmlns:p14="http://schemas.microsoft.com/office/powerpoint/2010/main" val="3018315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cxnSp>
        <p:nvCxnSpPr>
          <p:cNvPr id="33" name="Straight Connector 32"/>
          <p:cNvCxnSpPr/>
          <p:nvPr/>
        </p:nvCxnSpPr>
        <p:spPr>
          <a:xfrm>
            <a:off x="6319200" y="1217326"/>
            <a:ext cx="0" cy="4585564"/>
          </a:xfrm>
          <a:prstGeom prst="line">
            <a:avLst/>
          </a:prstGeom>
          <a:ln>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sp>
        <p:nvSpPr>
          <p:cNvPr id="35" name="Rectangle 34"/>
          <p:cNvSpPr/>
          <p:nvPr/>
        </p:nvSpPr>
        <p:spPr>
          <a:xfrm>
            <a:off x="1882218" y="1187936"/>
            <a:ext cx="2636363" cy="461665"/>
          </a:xfrm>
          <a:prstGeom prst="rect">
            <a:avLst/>
          </a:prstGeom>
        </p:spPr>
        <p:txBody>
          <a:bodyPr wrap="none">
            <a:spAutoFit/>
          </a:bodyPr>
          <a:lstStyle/>
          <a:p>
            <a:pPr lvl="0"/>
            <a:r>
              <a:rPr lang="en-GB" sz="2400" b="1" dirty="0">
                <a:solidFill>
                  <a:srgbClr val="1F497D">
                    <a:lumMod val="75000"/>
                  </a:srgbClr>
                </a:solidFill>
              </a:rPr>
              <a:t>Joint Investigations</a:t>
            </a:r>
          </a:p>
        </p:txBody>
      </p:sp>
      <p:sp>
        <p:nvSpPr>
          <p:cNvPr id="36" name="Rectangle 35"/>
          <p:cNvSpPr/>
          <p:nvPr/>
        </p:nvSpPr>
        <p:spPr>
          <a:xfrm>
            <a:off x="230288" y="1861052"/>
            <a:ext cx="6096000" cy="923330"/>
          </a:xfrm>
          <a:prstGeom prst="rect">
            <a:avLst/>
          </a:prstGeom>
        </p:spPr>
        <p:txBody>
          <a:bodyPr>
            <a:spAutoFit/>
          </a:bodyPr>
          <a:lstStyle/>
          <a:p>
            <a:r>
              <a:rPr lang="en-GB" dirty="0">
                <a:solidFill>
                  <a:schemeClr val="tx2">
                    <a:lumMod val="75000"/>
                  </a:schemeClr>
                </a:solidFill>
              </a:rPr>
              <a:t>In </a:t>
            </a:r>
            <a:r>
              <a:rPr lang="en-GB" dirty="0" smtClean="0">
                <a:solidFill>
                  <a:schemeClr val="tx2">
                    <a:lumMod val="75000"/>
                  </a:schemeClr>
                </a:solidFill>
              </a:rPr>
              <a:t>October, </a:t>
            </a:r>
            <a:r>
              <a:rPr lang="en-GB" dirty="0">
                <a:solidFill>
                  <a:schemeClr val="tx2">
                    <a:lumMod val="75000"/>
                  </a:schemeClr>
                </a:solidFill>
              </a:rPr>
              <a:t>WAST identified </a:t>
            </a:r>
            <a:r>
              <a:rPr lang="en-GB" dirty="0" smtClean="0">
                <a:solidFill>
                  <a:schemeClr val="tx2">
                    <a:lumMod val="75000"/>
                  </a:schemeClr>
                </a:solidFill>
              </a:rPr>
              <a:t>16 </a:t>
            </a:r>
            <a:r>
              <a:rPr lang="en-GB" dirty="0">
                <a:solidFill>
                  <a:schemeClr val="tx2">
                    <a:lumMod val="75000"/>
                  </a:schemeClr>
                </a:solidFill>
              </a:rPr>
              <a:t>Joint Investigations and there </a:t>
            </a:r>
            <a:r>
              <a:rPr lang="en-GB" dirty="0" smtClean="0">
                <a:solidFill>
                  <a:schemeClr val="tx2">
                    <a:lumMod val="75000"/>
                  </a:schemeClr>
                </a:solidFill>
              </a:rPr>
              <a:t>was one referral from a </a:t>
            </a:r>
            <a:r>
              <a:rPr lang="en-GB" dirty="0">
                <a:solidFill>
                  <a:schemeClr val="tx2">
                    <a:lumMod val="75000"/>
                  </a:schemeClr>
                </a:solidFill>
              </a:rPr>
              <a:t>health </a:t>
            </a:r>
            <a:r>
              <a:rPr lang="en-GB" dirty="0" smtClean="0">
                <a:solidFill>
                  <a:schemeClr val="tx2">
                    <a:lumMod val="75000"/>
                  </a:schemeClr>
                </a:solidFill>
              </a:rPr>
              <a:t>board </a:t>
            </a:r>
            <a:r>
              <a:rPr lang="en-GB" dirty="0">
                <a:solidFill>
                  <a:schemeClr val="tx2">
                    <a:lumMod val="75000"/>
                  </a:schemeClr>
                </a:solidFill>
              </a:rPr>
              <a:t>into WAST under the Joint Investigation Framework. </a:t>
            </a:r>
          </a:p>
        </p:txBody>
      </p:sp>
      <p:sp>
        <p:nvSpPr>
          <p:cNvPr id="37" name="Rectangle 36"/>
          <p:cNvSpPr/>
          <p:nvPr/>
        </p:nvSpPr>
        <p:spPr>
          <a:xfrm>
            <a:off x="223200" y="2988373"/>
            <a:ext cx="6096000" cy="923330"/>
          </a:xfrm>
          <a:prstGeom prst="rect">
            <a:avLst/>
          </a:prstGeom>
        </p:spPr>
        <p:txBody>
          <a:bodyPr>
            <a:spAutoFit/>
          </a:bodyPr>
          <a:lstStyle/>
          <a:p>
            <a:r>
              <a:rPr lang="en-GB" b="1" dirty="0">
                <a:solidFill>
                  <a:schemeClr val="tx2">
                    <a:lumMod val="75000"/>
                  </a:schemeClr>
                </a:solidFill>
              </a:rPr>
              <a:t>Themes</a:t>
            </a:r>
            <a:r>
              <a:rPr lang="en-GB" dirty="0">
                <a:solidFill>
                  <a:schemeClr val="tx2">
                    <a:lumMod val="75000"/>
                  </a:schemeClr>
                </a:solidFill>
              </a:rPr>
              <a:t> </a:t>
            </a:r>
          </a:p>
          <a:p>
            <a:pPr marL="285750" indent="-285750">
              <a:buFont typeface="Arial" panose="020B0604020202020204" pitchFamily="34" charset="0"/>
              <a:buChar char="•"/>
            </a:pPr>
            <a:r>
              <a:rPr lang="en-GB" dirty="0">
                <a:solidFill>
                  <a:schemeClr val="tx2">
                    <a:lumMod val="75000"/>
                  </a:schemeClr>
                </a:solidFill>
              </a:rPr>
              <a:t>Delay in raising concern</a:t>
            </a:r>
          </a:p>
          <a:p>
            <a:pPr marL="285750" indent="-285750">
              <a:buFont typeface="Arial" panose="020B0604020202020204" pitchFamily="34" charset="0"/>
              <a:buChar char="•"/>
            </a:pPr>
            <a:r>
              <a:rPr lang="en-GB" dirty="0">
                <a:solidFill>
                  <a:schemeClr val="tx2">
                    <a:lumMod val="75000"/>
                  </a:schemeClr>
                </a:solidFill>
              </a:rPr>
              <a:t>Lack of clinical input</a:t>
            </a:r>
          </a:p>
        </p:txBody>
      </p:sp>
      <p:pic>
        <p:nvPicPr>
          <p:cNvPr id="21" name="Picture 20">
            <a:extLst>
              <a:ext uri="{FF2B5EF4-FFF2-40B4-BE49-F238E27FC236}">
                <a16:creationId xmlns:a16="http://schemas.microsoft.com/office/drawing/2014/main" id="{0E5C714D-AC4F-3270-F933-1CD15AAA971C}"/>
              </a:ext>
            </a:extLst>
          </p:cNvPr>
          <p:cNvPicPr>
            <a:picLocks noChangeAspect="1"/>
          </p:cNvPicPr>
          <p:nvPr/>
        </p:nvPicPr>
        <p:blipFill>
          <a:blip r:embed="rId7"/>
          <a:stretch>
            <a:fillRect/>
          </a:stretch>
        </p:blipFill>
        <p:spPr>
          <a:xfrm>
            <a:off x="2971800" y="2610203"/>
            <a:ext cx="3181895" cy="3123943"/>
          </a:xfrm>
          <a:prstGeom prst="rect">
            <a:avLst/>
          </a:prstGeom>
        </p:spPr>
      </p:pic>
      <p:pic>
        <p:nvPicPr>
          <p:cNvPr id="24" name="Picture 23">
            <a:extLst>
              <a:ext uri="{FF2B5EF4-FFF2-40B4-BE49-F238E27FC236}">
                <a16:creationId xmlns:a16="http://schemas.microsoft.com/office/drawing/2014/main" id="{03AE4884-24D7-CFAD-8A0C-749279FEDE6A}"/>
              </a:ext>
            </a:extLst>
          </p:cNvPr>
          <p:cNvPicPr>
            <a:picLocks noChangeAspect="1"/>
          </p:cNvPicPr>
          <p:nvPr/>
        </p:nvPicPr>
        <p:blipFill>
          <a:blip r:embed="rId8"/>
          <a:stretch>
            <a:fillRect/>
          </a:stretch>
        </p:blipFill>
        <p:spPr>
          <a:xfrm>
            <a:off x="6735748" y="1189445"/>
            <a:ext cx="4678279" cy="4830072"/>
          </a:xfrm>
          <a:prstGeom prst="rect">
            <a:avLst/>
          </a:prstGeom>
        </p:spPr>
      </p:pic>
    </p:spTree>
    <p:extLst>
      <p:ext uri="{BB962C8B-B14F-4D97-AF65-F5344CB8AC3E}">
        <p14:creationId xmlns:p14="http://schemas.microsoft.com/office/powerpoint/2010/main" val="3952074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25" name="Rectangle 24"/>
          <p:cNvSpPr/>
          <p:nvPr/>
        </p:nvSpPr>
        <p:spPr>
          <a:xfrm>
            <a:off x="384378" y="716590"/>
            <a:ext cx="3730422" cy="1200329"/>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15" name="Rectangle 14"/>
          <p:cNvSpPr/>
          <p:nvPr/>
        </p:nvSpPr>
        <p:spPr>
          <a:xfrm>
            <a:off x="639062" y="3241705"/>
            <a:ext cx="3044622" cy="2585323"/>
          </a:xfrm>
          <a:prstGeom prst="rect">
            <a:avLst/>
          </a:prstGeom>
        </p:spPr>
        <p:txBody>
          <a:bodyPr wrap="square">
            <a:spAutoFit/>
          </a:bodyPr>
          <a:lstStyle/>
          <a:p>
            <a:endParaRPr lang="en-GB" dirty="0"/>
          </a:p>
          <a:p>
            <a:pPr algn="ctr"/>
            <a:r>
              <a:rPr lang="en-GB" dirty="0">
                <a:solidFill>
                  <a:schemeClr val="tx2">
                    <a:lumMod val="75000"/>
                  </a:schemeClr>
                </a:solidFill>
              </a:rPr>
              <a:t>All patient safety incidents graded moderate or above will continue to be reviewed by the Patient Safety Team, who will consider the requirement to enact the Duty of Candour (2023) and contact patients and families. </a:t>
            </a:r>
          </a:p>
        </p:txBody>
      </p:sp>
      <p:pic>
        <p:nvPicPr>
          <p:cNvPr id="18" name="Picture 17">
            <a:extLst>
              <a:ext uri="{FF2B5EF4-FFF2-40B4-BE49-F238E27FC236}">
                <a16:creationId xmlns:a16="http://schemas.microsoft.com/office/drawing/2014/main" id="{43691684-9340-D358-E52D-7A143A73FF87}"/>
              </a:ext>
            </a:extLst>
          </p:cNvPr>
          <p:cNvPicPr>
            <a:picLocks noChangeAspect="1"/>
          </p:cNvPicPr>
          <p:nvPr/>
        </p:nvPicPr>
        <p:blipFill>
          <a:blip r:embed="rId7"/>
          <a:stretch>
            <a:fillRect/>
          </a:stretch>
        </p:blipFill>
        <p:spPr>
          <a:xfrm>
            <a:off x="4111809" y="129131"/>
            <a:ext cx="7907197" cy="2949174"/>
          </a:xfrm>
          <a:prstGeom prst="rect">
            <a:avLst/>
          </a:prstGeom>
        </p:spPr>
      </p:pic>
      <p:pic>
        <p:nvPicPr>
          <p:cNvPr id="19" name="Picture 18">
            <a:extLst>
              <a:ext uri="{FF2B5EF4-FFF2-40B4-BE49-F238E27FC236}">
                <a16:creationId xmlns:a16="http://schemas.microsoft.com/office/drawing/2014/main" id="{A5D4D4E7-156D-E638-BDCE-C7EE13BE312A}"/>
              </a:ext>
            </a:extLst>
          </p:cNvPr>
          <p:cNvPicPr>
            <a:picLocks noChangeAspect="1"/>
          </p:cNvPicPr>
          <p:nvPr/>
        </p:nvPicPr>
        <p:blipFill>
          <a:blip r:embed="rId8"/>
          <a:stretch>
            <a:fillRect/>
          </a:stretch>
        </p:blipFill>
        <p:spPr>
          <a:xfrm>
            <a:off x="4111809" y="3201703"/>
            <a:ext cx="7896450" cy="2651990"/>
          </a:xfrm>
          <a:prstGeom prst="rect">
            <a:avLst/>
          </a:prstGeom>
        </p:spPr>
      </p:pic>
    </p:spTree>
    <p:extLst>
      <p:ext uri="{BB962C8B-B14F-4D97-AF65-F5344CB8AC3E}">
        <p14:creationId xmlns:p14="http://schemas.microsoft.com/office/powerpoint/2010/main" val="4122799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8" y="227546"/>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Safe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2" name="TextBox 12"/>
          <p:cNvSpPr txBox="1"/>
          <p:nvPr/>
        </p:nvSpPr>
        <p:spPr>
          <a:xfrm>
            <a:off x="384378" y="810819"/>
            <a:ext cx="11274221" cy="2154436"/>
          </a:xfrm>
          <a:prstGeom prst="rect">
            <a:avLst/>
          </a:prstGeom>
        </p:spPr>
        <p:txBody>
          <a:bodyPr wrap="square" lIns="0" tIns="0" rIns="0" bIns="0" rtlCol="0" anchor="t">
            <a:spAutoFit/>
          </a:bodyPr>
          <a:lstStyle/>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GB" sz="1680" b="1" dirty="0">
              <a:solidFill>
                <a:srgbClr val="143752"/>
              </a:solidFill>
              <a:latin typeface="Verdana" panose="020B0604030504040204" pitchFamily="34" charset="0"/>
              <a:ea typeface="Verdana" panose="020B0604030504040204" pitchFamily="34" charset="0"/>
            </a:endParaRPr>
          </a:p>
          <a:p>
            <a:pPr marL="181359" lvl="1">
              <a:lnSpc>
                <a:spcPts val="2352"/>
              </a:lnSpc>
            </a:pPr>
            <a:endParaRPr lang="en-US" sz="1680" b="1" dirty="0">
              <a:solidFill>
                <a:srgbClr val="143752"/>
              </a:solidFill>
              <a:latin typeface="Verdana" panose="020B0604030504040204" pitchFamily="34" charset="0"/>
              <a:ea typeface="Verdana" panose="020B0604030504040204" pitchFamily="34" charset="0"/>
            </a:endParaRP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25" name="Rectangle 24"/>
          <p:cNvSpPr/>
          <p:nvPr/>
        </p:nvSpPr>
        <p:spPr>
          <a:xfrm>
            <a:off x="384378" y="716590"/>
            <a:ext cx="3730422" cy="1200329"/>
          </a:xfrm>
          <a:prstGeom prst="rect">
            <a:avLst/>
          </a:prstGeom>
        </p:spPr>
        <p:txBody>
          <a:bodyPr wrap="square">
            <a:spAutoFit/>
          </a:bodyPr>
          <a:lstStyle/>
          <a:p>
            <a:r>
              <a:rPr lang="en-GB" i="1" dirty="0">
                <a:solidFill>
                  <a:srgbClr val="002060"/>
                </a:solidFill>
              </a:rPr>
              <a:t>A system level focus on commissioning and ensuring sufficient levels of resource availability to provide safe services. </a:t>
            </a:r>
          </a:p>
        </p:txBody>
      </p:sp>
      <p:sp>
        <p:nvSpPr>
          <p:cNvPr id="15" name="Rectangle 14"/>
          <p:cNvSpPr/>
          <p:nvPr/>
        </p:nvSpPr>
        <p:spPr>
          <a:xfrm>
            <a:off x="1066800" y="2143807"/>
            <a:ext cx="3413328" cy="3139321"/>
          </a:xfrm>
          <a:prstGeom prst="rect">
            <a:avLst/>
          </a:prstGeom>
        </p:spPr>
        <p:txBody>
          <a:bodyPr wrap="square">
            <a:spAutoFit/>
          </a:bodyPr>
          <a:lstStyle/>
          <a:p>
            <a:endParaRPr lang="en-GB" dirty="0"/>
          </a:p>
          <a:p>
            <a:pPr algn="ctr"/>
            <a:r>
              <a:rPr lang="en-GB" dirty="0">
                <a:solidFill>
                  <a:schemeClr val="tx2">
                    <a:lumMod val="75000"/>
                  </a:schemeClr>
                </a:solidFill>
              </a:rPr>
              <a:t>Coroners: The number of in month requests continues to be higher than pre-pandemic.  </a:t>
            </a:r>
          </a:p>
          <a:p>
            <a:pPr algn="ctr"/>
            <a:endParaRPr lang="en-GB" dirty="0">
              <a:solidFill>
                <a:schemeClr val="tx2">
                  <a:lumMod val="75000"/>
                </a:schemeClr>
              </a:solidFill>
            </a:endParaRPr>
          </a:p>
          <a:p>
            <a:pPr algn="ctr"/>
            <a:r>
              <a:rPr lang="en-GB" dirty="0">
                <a:solidFill>
                  <a:schemeClr val="tx2">
                    <a:lumMod val="75000"/>
                  </a:schemeClr>
                </a:solidFill>
              </a:rPr>
              <a:t>The pre-pandemic financial year saw 244 cases in 2019/2020. </a:t>
            </a:r>
          </a:p>
          <a:p>
            <a:pPr algn="ctr"/>
            <a:endParaRPr lang="en-GB" dirty="0">
              <a:solidFill>
                <a:schemeClr val="tx2">
                  <a:lumMod val="75000"/>
                </a:schemeClr>
              </a:solidFill>
            </a:endParaRPr>
          </a:p>
          <a:p>
            <a:pPr algn="ctr"/>
            <a:r>
              <a:rPr lang="en-GB" dirty="0">
                <a:solidFill>
                  <a:schemeClr val="tx2">
                    <a:lumMod val="75000"/>
                  </a:schemeClr>
                </a:solidFill>
              </a:rPr>
              <a:t>Last financial year  - 450 requests received.</a:t>
            </a:r>
          </a:p>
          <a:p>
            <a:pPr algn="ctr"/>
            <a:endParaRPr lang="en-GB" dirty="0">
              <a:solidFill>
                <a:schemeClr val="tx2">
                  <a:lumMod val="75000"/>
                </a:schemeClr>
              </a:solidFill>
            </a:endParaRPr>
          </a:p>
        </p:txBody>
      </p:sp>
      <p:graphicFrame>
        <p:nvGraphicFramePr>
          <p:cNvPr id="17" name="Chart 16">
            <a:extLst>
              <a:ext uri="{FF2B5EF4-FFF2-40B4-BE49-F238E27FC236}">
                <a16:creationId xmlns:a16="http://schemas.microsoft.com/office/drawing/2014/main" id="{EB92649A-EC02-195D-A6DA-9C651F90DE13}"/>
              </a:ext>
              <a:ext uri="{147F2762-F138-4A5C-976F-8EAC2B608ADB}">
                <a16:predDERef xmlns:a16="http://schemas.microsoft.com/office/drawing/2014/main" pred="{00000000-0008-0000-0000-000002000000}"/>
              </a:ext>
            </a:extLst>
          </p:cNvPr>
          <p:cNvGraphicFramePr>
            <a:graphicFrameLocks/>
          </p:cNvGraphicFramePr>
          <p:nvPr>
            <p:extLst>
              <p:ext uri="{D42A27DB-BD31-4B8C-83A1-F6EECF244321}">
                <p14:modId xmlns:p14="http://schemas.microsoft.com/office/powerpoint/2010/main" val="4212897662"/>
              </p:ext>
            </p:extLst>
          </p:nvPr>
        </p:nvGraphicFramePr>
        <p:xfrm>
          <a:off x="5852764" y="401606"/>
          <a:ext cx="5926520" cy="5291697"/>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96805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489045"/>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Timely Care</a:t>
            </a:r>
          </a:p>
        </p:txBody>
      </p:sp>
      <p:grpSp>
        <p:nvGrpSpPr>
          <p:cNvPr id="3" name="Group 3"/>
          <p:cNvGrpSpPr/>
          <p:nvPr/>
        </p:nvGrpSpPr>
        <p:grpSpPr>
          <a:xfrm rot="5400000">
            <a:off x="5718739" y="384739"/>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9" name="Rectangle 18"/>
          <p:cNvSpPr/>
          <p:nvPr/>
        </p:nvSpPr>
        <p:spPr>
          <a:xfrm>
            <a:off x="384378" y="716591"/>
            <a:ext cx="11274220" cy="646331"/>
          </a:xfrm>
          <a:prstGeom prst="rect">
            <a:avLst/>
          </a:prstGeom>
        </p:spPr>
        <p:txBody>
          <a:bodyPr wrap="square">
            <a:spAutoFit/>
          </a:bodyPr>
          <a:lstStyle/>
          <a:p>
            <a:r>
              <a:rPr lang="en-GB" i="1" dirty="0">
                <a:solidFill>
                  <a:srgbClr val="002060"/>
                </a:solidFill>
              </a:rPr>
              <a:t>Commissioning services to provide a response within timescales that contribute to improving clinical outcomes and patient satisfaction </a:t>
            </a:r>
          </a:p>
        </p:txBody>
      </p:sp>
      <p:pic>
        <p:nvPicPr>
          <p:cNvPr id="12" name="Picture 11"/>
          <p:cNvPicPr>
            <a:picLocks noChangeAspect="1"/>
          </p:cNvPicPr>
          <p:nvPr/>
        </p:nvPicPr>
        <p:blipFill>
          <a:blip r:embed="rId7"/>
          <a:stretch>
            <a:fillRect/>
          </a:stretch>
        </p:blipFill>
        <p:spPr>
          <a:xfrm>
            <a:off x="324087" y="1459216"/>
            <a:ext cx="573551" cy="1284031"/>
          </a:xfrm>
          <a:prstGeom prst="rect">
            <a:avLst/>
          </a:prstGeom>
        </p:spPr>
      </p:pic>
      <p:pic>
        <p:nvPicPr>
          <p:cNvPr id="20" name="Picture 19"/>
          <p:cNvPicPr>
            <a:picLocks noChangeAspect="1"/>
          </p:cNvPicPr>
          <p:nvPr/>
        </p:nvPicPr>
        <p:blipFill>
          <a:blip r:embed="rId8"/>
          <a:stretch>
            <a:fillRect/>
          </a:stretch>
        </p:blipFill>
        <p:spPr>
          <a:xfrm>
            <a:off x="291368" y="2966145"/>
            <a:ext cx="620005" cy="1355422"/>
          </a:xfrm>
          <a:prstGeom prst="rect">
            <a:avLst/>
          </a:prstGeom>
        </p:spPr>
      </p:pic>
      <p:pic>
        <p:nvPicPr>
          <p:cNvPr id="21" name="Picture 20"/>
          <p:cNvPicPr>
            <a:picLocks noChangeAspect="1"/>
          </p:cNvPicPr>
          <p:nvPr/>
        </p:nvPicPr>
        <p:blipFill>
          <a:blip r:embed="rId9"/>
          <a:stretch>
            <a:fillRect/>
          </a:stretch>
        </p:blipFill>
        <p:spPr>
          <a:xfrm>
            <a:off x="286229" y="4516323"/>
            <a:ext cx="630281" cy="1436586"/>
          </a:xfrm>
          <a:prstGeom prst="rect">
            <a:avLst/>
          </a:prstGeom>
        </p:spPr>
      </p:pic>
      <p:pic>
        <p:nvPicPr>
          <p:cNvPr id="22" name="Picture 21"/>
          <p:cNvPicPr>
            <a:picLocks noChangeAspect="1"/>
          </p:cNvPicPr>
          <p:nvPr/>
        </p:nvPicPr>
        <p:blipFill>
          <a:blip r:embed="rId10"/>
          <a:stretch>
            <a:fillRect/>
          </a:stretch>
        </p:blipFill>
        <p:spPr>
          <a:xfrm>
            <a:off x="6035034" y="1084885"/>
            <a:ext cx="121931" cy="4688230"/>
          </a:xfrm>
          <a:prstGeom prst="rect">
            <a:avLst/>
          </a:prstGeom>
        </p:spPr>
      </p:pic>
      <p:sp>
        <p:nvSpPr>
          <p:cNvPr id="24" name="Rectangle 23"/>
          <p:cNvSpPr/>
          <p:nvPr/>
        </p:nvSpPr>
        <p:spPr>
          <a:xfrm>
            <a:off x="6326134" y="1399968"/>
            <a:ext cx="5627104" cy="3139321"/>
          </a:xfrm>
          <a:prstGeom prst="rect">
            <a:avLst/>
          </a:prstGeom>
        </p:spPr>
        <p:txBody>
          <a:bodyPr wrap="square">
            <a:spAutoFit/>
          </a:bodyPr>
          <a:lstStyle/>
          <a:p>
            <a:endParaRPr lang="en-GB" dirty="0">
              <a:solidFill>
                <a:srgbClr val="0E316F"/>
              </a:solidFill>
            </a:endParaRPr>
          </a:p>
          <a:p>
            <a:r>
              <a:rPr lang="en-GB" b="1" dirty="0">
                <a:solidFill>
                  <a:srgbClr val="0E316F"/>
                </a:solidFill>
              </a:rPr>
              <a:t>NEPTS</a:t>
            </a:r>
            <a:endParaRPr lang="en-GB" dirty="0">
              <a:solidFill>
                <a:srgbClr val="0E316F"/>
              </a:solidFill>
            </a:endParaRPr>
          </a:p>
          <a:p>
            <a:endParaRPr lang="en-GB" dirty="0">
              <a:solidFill>
                <a:srgbClr val="0E316F"/>
              </a:solidFill>
            </a:endParaRPr>
          </a:p>
          <a:p>
            <a:pPr marL="285750" indent="-285750">
              <a:buFont typeface="Arial" panose="020B0604020202020204" pitchFamily="34" charset="0"/>
              <a:buChar char="•"/>
            </a:pPr>
            <a:r>
              <a:rPr lang="en-GB" dirty="0">
                <a:solidFill>
                  <a:srgbClr val="0E316F"/>
                </a:solidFill>
              </a:rPr>
              <a:t>80% of calls were answered within 60 seconds,</a:t>
            </a:r>
          </a:p>
          <a:p>
            <a:pPr marL="285750" indent="-285750">
              <a:buFont typeface="Arial" panose="020B0604020202020204" pitchFamily="34" charset="0"/>
              <a:buChar char="•"/>
            </a:pPr>
            <a:r>
              <a:rPr lang="en-GB" dirty="0">
                <a:solidFill>
                  <a:srgbClr val="0E316F"/>
                </a:solidFill>
              </a:rPr>
              <a:t>3.8% of calls were abandoned before answering. </a:t>
            </a:r>
          </a:p>
          <a:p>
            <a:pPr marL="285750" indent="-285750">
              <a:buFont typeface="Arial" panose="020B0604020202020204" pitchFamily="34" charset="0"/>
              <a:buChar char="•"/>
            </a:pPr>
            <a:r>
              <a:rPr lang="en-GB" dirty="0">
                <a:solidFill>
                  <a:srgbClr val="0E316F"/>
                </a:solidFill>
              </a:rPr>
              <a:t>74% of core journeys arrived within 30 minutes of their appointment time. </a:t>
            </a:r>
          </a:p>
          <a:p>
            <a:pPr marL="285750" indent="-285750">
              <a:buFont typeface="Arial" panose="020B0604020202020204" pitchFamily="34" charset="0"/>
              <a:buChar char="•"/>
            </a:pPr>
            <a:r>
              <a:rPr lang="en-GB" dirty="0">
                <a:solidFill>
                  <a:srgbClr val="0E316F"/>
                </a:solidFill>
              </a:rPr>
              <a:t>79% of discharge &amp; transfer patients were collected in less than 60 minutes after their booked ready time.</a:t>
            </a:r>
          </a:p>
          <a:p>
            <a:pPr marL="285750" indent="-285750">
              <a:buFont typeface="Arial" panose="020B0604020202020204" pitchFamily="34" charset="0"/>
              <a:buChar char="•"/>
            </a:pPr>
            <a:endParaRPr lang="en-GB" dirty="0">
              <a:solidFill>
                <a:srgbClr val="0E316F"/>
              </a:solidFill>
            </a:endParaRPr>
          </a:p>
          <a:p>
            <a:endParaRPr lang="en-GB" dirty="0"/>
          </a:p>
        </p:txBody>
      </p:sp>
      <p:sp>
        <p:nvSpPr>
          <p:cNvPr id="25" name="Rounded Rectangle 24"/>
          <p:cNvSpPr/>
          <p:nvPr/>
        </p:nvSpPr>
        <p:spPr>
          <a:xfrm>
            <a:off x="1092713" y="1339763"/>
            <a:ext cx="4668004" cy="1563984"/>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tx2">
                    <a:lumMod val="75000"/>
                  </a:schemeClr>
                </a:solidFill>
              </a:rPr>
              <a:t>Red</a:t>
            </a:r>
          </a:p>
          <a:p>
            <a:pPr algn="ctr"/>
            <a:r>
              <a:rPr lang="en-GB" dirty="0">
                <a:solidFill>
                  <a:schemeClr val="tx2">
                    <a:lumMod val="75000"/>
                  </a:schemeClr>
                </a:solidFill>
              </a:rPr>
              <a:t>There were </a:t>
            </a:r>
            <a:r>
              <a:rPr lang="en-GB" dirty="0" smtClean="0">
                <a:solidFill>
                  <a:schemeClr val="tx2">
                    <a:lumMod val="75000"/>
                  </a:schemeClr>
                </a:solidFill>
              </a:rPr>
              <a:t>4,828 </a:t>
            </a:r>
            <a:r>
              <a:rPr lang="en-GB" dirty="0">
                <a:solidFill>
                  <a:schemeClr val="tx2">
                    <a:lumMod val="75000"/>
                  </a:schemeClr>
                </a:solidFill>
              </a:rPr>
              <a:t>incidents categorised as Red, </a:t>
            </a:r>
            <a:r>
              <a:rPr lang="en-GB" dirty="0" smtClean="0">
                <a:solidFill>
                  <a:schemeClr val="tx2">
                    <a:lumMod val="75000"/>
                  </a:schemeClr>
                </a:solidFill>
              </a:rPr>
              <a:t>2,277 </a:t>
            </a:r>
            <a:r>
              <a:rPr lang="en-GB" dirty="0">
                <a:solidFill>
                  <a:schemeClr val="tx2">
                    <a:lumMod val="75000"/>
                  </a:schemeClr>
                </a:solidFill>
              </a:rPr>
              <a:t>arrived within 8 minutes</a:t>
            </a:r>
            <a:endParaRPr lang="en-GB" dirty="0">
              <a:solidFill>
                <a:srgbClr val="FF0000"/>
              </a:solidFill>
            </a:endParaRPr>
          </a:p>
        </p:txBody>
      </p:sp>
      <p:sp>
        <p:nvSpPr>
          <p:cNvPr id="26" name="Rounded Rectangle 25"/>
          <p:cNvSpPr/>
          <p:nvPr/>
        </p:nvSpPr>
        <p:spPr>
          <a:xfrm>
            <a:off x="988712" y="2989743"/>
            <a:ext cx="4668004" cy="1413136"/>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tx2">
                    <a:lumMod val="75000"/>
                  </a:schemeClr>
                </a:solidFill>
              </a:rPr>
              <a:t>Amber (1&amp;2)</a:t>
            </a:r>
          </a:p>
          <a:p>
            <a:pPr algn="ctr"/>
            <a:r>
              <a:rPr lang="en-GB" dirty="0">
                <a:solidFill>
                  <a:schemeClr val="tx2">
                    <a:lumMod val="75000"/>
                  </a:schemeClr>
                </a:solidFill>
              </a:rPr>
              <a:t>There were </a:t>
            </a:r>
            <a:r>
              <a:rPr lang="en-GB" dirty="0" smtClean="0">
                <a:solidFill>
                  <a:schemeClr val="tx2">
                    <a:lumMod val="75000"/>
                  </a:schemeClr>
                </a:solidFill>
              </a:rPr>
              <a:t>15,618 </a:t>
            </a:r>
            <a:r>
              <a:rPr lang="en-GB" dirty="0">
                <a:solidFill>
                  <a:schemeClr val="tx2">
                    <a:lumMod val="75000"/>
                  </a:schemeClr>
                </a:solidFill>
              </a:rPr>
              <a:t>incidents categorised and responded as Amber.</a:t>
            </a:r>
          </a:p>
        </p:txBody>
      </p:sp>
      <p:sp>
        <p:nvSpPr>
          <p:cNvPr id="27" name="Rounded Rectangle 26"/>
          <p:cNvSpPr/>
          <p:nvPr/>
        </p:nvSpPr>
        <p:spPr>
          <a:xfrm>
            <a:off x="1101573" y="4516323"/>
            <a:ext cx="4668004" cy="1281923"/>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en-GB" b="1" dirty="0">
                <a:solidFill>
                  <a:srgbClr val="1F497D">
                    <a:lumMod val="75000"/>
                  </a:srgbClr>
                </a:solidFill>
              </a:rPr>
              <a:t>Green (2&amp;3)</a:t>
            </a:r>
          </a:p>
          <a:p>
            <a:pPr lvl="0" algn="ctr"/>
            <a:r>
              <a:rPr lang="en-GB" dirty="0">
                <a:solidFill>
                  <a:schemeClr val="tx2">
                    <a:lumMod val="75000"/>
                  </a:schemeClr>
                </a:solidFill>
              </a:rPr>
              <a:t>There </a:t>
            </a:r>
            <a:r>
              <a:rPr lang="en-GB" dirty="0">
                <a:solidFill>
                  <a:srgbClr val="1F497D">
                    <a:lumMod val="75000"/>
                  </a:srgbClr>
                </a:solidFill>
              </a:rPr>
              <a:t>were </a:t>
            </a:r>
            <a:r>
              <a:rPr lang="en-GB" dirty="0" smtClean="0">
                <a:solidFill>
                  <a:schemeClr val="tx2">
                    <a:lumMod val="75000"/>
                  </a:schemeClr>
                </a:solidFill>
              </a:rPr>
              <a:t>1,364 </a:t>
            </a:r>
            <a:r>
              <a:rPr lang="en-GB" dirty="0">
                <a:solidFill>
                  <a:schemeClr val="tx2">
                    <a:lumMod val="75000"/>
                  </a:schemeClr>
                </a:solidFill>
              </a:rPr>
              <a:t>incidents categorised and responded as Green.</a:t>
            </a:r>
          </a:p>
        </p:txBody>
      </p:sp>
    </p:spTree>
    <p:extLst>
      <p:ext uri="{BB962C8B-B14F-4D97-AF65-F5344CB8AC3E}">
        <p14:creationId xmlns:p14="http://schemas.microsoft.com/office/powerpoint/2010/main" val="1006388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sp>
        <p:nvSpPr>
          <p:cNvPr id="2" name="TextBox 2"/>
          <p:cNvSpPr txBox="1"/>
          <p:nvPr/>
        </p:nvSpPr>
        <p:spPr>
          <a:xfrm>
            <a:off x="384379" y="190500"/>
            <a:ext cx="10156690" cy="538609"/>
          </a:xfrm>
          <a:prstGeom prst="rect">
            <a:avLst/>
          </a:prstGeom>
        </p:spPr>
        <p:txBody>
          <a:bodyPr lIns="0" tIns="0" rIns="0" bIns="0" rtlCol="0" anchor="t">
            <a:spAutoFit/>
          </a:bodyPr>
          <a:lstStyle/>
          <a:p>
            <a:pPr>
              <a:lnSpc>
                <a:spcPts val="4160"/>
              </a:lnSpc>
            </a:pPr>
            <a:r>
              <a:rPr lang="en-US" sz="3200" b="1" dirty="0">
                <a:solidFill>
                  <a:schemeClr val="tx2">
                    <a:lumMod val="50000"/>
                  </a:schemeClr>
                </a:solidFill>
                <a:latin typeface="Verdana" panose="020B0604030504040204" pitchFamily="34" charset="0"/>
                <a:ea typeface="Verdana" panose="020B0604030504040204" pitchFamily="34" charset="0"/>
              </a:rPr>
              <a:t>Timely Care</a:t>
            </a:r>
          </a:p>
        </p:txBody>
      </p:sp>
      <p:grpSp>
        <p:nvGrpSpPr>
          <p:cNvPr id="3" name="Group 3"/>
          <p:cNvGrpSpPr/>
          <p:nvPr/>
        </p:nvGrpSpPr>
        <p:grpSpPr>
          <a:xfrm rot="5400000">
            <a:off x="5715282" y="400647"/>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2"/>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24" name="TextBox 23"/>
          <p:cNvSpPr txBox="1"/>
          <p:nvPr/>
        </p:nvSpPr>
        <p:spPr>
          <a:xfrm>
            <a:off x="1750960" y="3992242"/>
            <a:ext cx="1345409" cy="584775"/>
          </a:xfrm>
          <a:prstGeom prst="rect">
            <a:avLst/>
          </a:prstGeom>
          <a:noFill/>
        </p:spPr>
        <p:txBody>
          <a:bodyPr wrap="square" rtlCol="0">
            <a:spAutoFit/>
          </a:bodyPr>
          <a:lstStyle/>
          <a:p>
            <a:pPr algn="ctr"/>
            <a:r>
              <a:rPr lang="en-GB" sz="1600" dirty="0">
                <a:solidFill>
                  <a:schemeClr val="bg1"/>
                </a:solidFill>
              </a:rPr>
              <a:t>3,850</a:t>
            </a:r>
          </a:p>
          <a:p>
            <a:pPr algn="ctr"/>
            <a:r>
              <a:rPr lang="en-GB" sz="1600" dirty="0">
                <a:solidFill>
                  <a:schemeClr val="bg1"/>
                </a:solidFill>
              </a:rPr>
              <a:t> Ambulance</a:t>
            </a:r>
          </a:p>
        </p:txBody>
      </p:sp>
      <p:sp>
        <p:nvSpPr>
          <p:cNvPr id="38" name="Rectangle 37"/>
          <p:cNvSpPr/>
          <p:nvPr/>
        </p:nvSpPr>
        <p:spPr>
          <a:xfrm>
            <a:off x="438646" y="729109"/>
            <a:ext cx="11274220" cy="646331"/>
          </a:xfrm>
          <a:prstGeom prst="rect">
            <a:avLst/>
          </a:prstGeom>
        </p:spPr>
        <p:txBody>
          <a:bodyPr wrap="square">
            <a:spAutoFit/>
          </a:bodyPr>
          <a:lstStyle/>
          <a:p>
            <a:r>
              <a:rPr lang="en-GB" i="1" dirty="0">
                <a:solidFill>
                  <a:srgbClr val="002060"/>
                </a:solidFill>
              </a:rPr>
              <a:t>Commissioning services to provide a response within timescales that contribute to improving clinical outcomes and patient satisfaction </a:t>
            </a:r>
          </a:p>
        </p:txBody>
      </p:sp>
      <p:pic>
        <p:nvPicPr>
          <p:cNvPr id="39" name="Picture 38">
            <a:extLst>
              <a:ext uri="{FF2B5EF4-FFF2-40B4-BE49-F238E27FC236}">
                <a16:creationId xmlns:a16="http://schemas.microsoft.com/office/drawing/2014/main" id="{3A1A364B-3F55-3EA3-F9C6-65149F39045E}"/>
              </a:ext>
            </a:extLst>
          </p:cNvPr>
          <p:cNvPicPr>
            <a:picLocks noChangeAspect="1"/>
          </p:cNvPicPr>
          <p:nvPr/>
        </p:nvPicPr>
        <p:blipFill>
          <a:blip r:embed="rId7"/>
          <a:stretch>
            <a:fillRect/>
          </a:stretch>
        </p:blipFill>
        <p:spPr>
          <a:xfrm>
            <a:off x="3900881" y="1415812"/>
            <a:ext cx="7674231" cy="3689588"/>
          </a:xfrm>
          <a:prstGeom prst="rect">
            <a:avLst/>
          </a:prstGeom>
        </p:spPr>
      </p:pic>
      <p:sp>
        <p:nvSpPr>
          <p:cNvPr id="20" name="Rectangle 19"/>
          <p:cNvSpPr/>
          <p:nvPr/>
        </p:nvSpPr>
        <p:spPr>
          <a:xfrm>
            <a:off x="369630" y="1743774"/>
            <a:ext cx="3514045" cy="4103688"/>
          </a:xfrm>
          <a:prstGeom prst="rect">
            <a:avLst/>
          </a:prstGeom>
        </p:spPr>
        <p:txBody>
          <a:bodyPr wrap="square">
            <a:spAutoFit/>
          </a:bodyPr>
          <a:lstStyle/>
          <a:p>
            <a:pPr marL="400050" lvl="0" indent="-400050">
              <a:spcAft>
                <a:spcPts val="840"/>
              </a:spcAft>
              <a:buFont typeface="Arial" panose="020B0604020202020204" pitchFamily="34" charset="0"/>
              <a:buChar char="•"/>
            </a:pPr>
            <a:r>
              <a:rPr lang="en-GB" dirty="0">
                <a:solidFill>
                  <a:srgbClr val="002060"/>
                </a:solidFill>
                <a:cs typeface="Segoe UI" panose="020B0502040204020203" pitchFamily="34" charset="0"/>
              </a:rPr>
              <a:t>Extended waits in an ambulance outside hospital. AACE audit found 9% of patients waiting over 1 hour came to severe harm</a:t>
            </a:r>
            <a:endParaRPr lang="en-GB" sz="1100" dirty="0">
              <a:solidFill>
                <a:srgbClr val="002060"/>
              </a:solidFill>
              <a:cs typeface="Segoe UI" panose="020B0502040204020203" pitchFamily="34" charset="0"/>
            </a:endParaRPr>
          </a:p>
          <a:p>
            <a:pPr marL="400050" lvl="0" indent="-400050">
              <a:spcAft>
                <a:spcPts val="840"/>
              </a:spcAft>
              <a:buFont typeface="Arial" panose="020B0604020202020204" pitchFamily="34" charset="0"/>
              <a:buChar char="•"/>
            </a:pPr>
            <a:r>
              <a:rPr lang="en-GB" dirty="0">
                <a:solidFill>
                  <a:srgbClr val="002060"/>
                </a:solidFill>
                <a:cs typeface="Segoe UI" panose="020B0502040204020203" pitchFamily="34" charset="0"/>
              </a:rPr>
              <a:t>Patients cancelling their ambulance or WAST unable to send at times of high escalation</a:t>
            </a:r>
          </a:p>
          <a:p>
            <a:pPr marL="400050" lvl="0" indent="-400050">
              <a:spcAft>
                <a:spcPts val="840"/>
              </a:spcAft>
              <a:buFont typeface="Arial" panose="020B0604020202020204" pitchFamily="34" charset="0"/>
              <a:buChar char="•"/>
            </a:pPr>
            <a:r>
              <a:rPr lang="en-GB" dirty="0">
                <a:solidFill>
                  <a:srgbClr val="002060"/>
                </a:solidFill>
                <a:cs typeface="Segoe UI" panose="020B0502040204020203" pitchFamily="34" charset="0"/>
              </a:rPr>
              <a:t>Long response times in the community</a:t>
            </a:r>
          </a:p>
          <a:p>
            <a:pPr marL="400050" lvl="0" indent="-400050">
              <a:spcAft>
                <a:spcPts val="840"/>
              </a:spcAft>
              <a:buFont typeface="Arial" panose="020B0604020202020204" pitchFamily="34" charset="0"/>
              <a:buChar char="•"/>
            </a:pPr>
            <a:endParaRPr lang="en-GB" dirty="0">
              <a:solidFill>
                <a:schemeClr val="tx2">
                  <a:lumMod val="75000"/>
                </a:schemeClr>
              </a:solidFill>
              <a:latin typeface="Segoe UI" panose="020B0502040204020203" pitchFamily="34" charset="0"/>
              <a:cs typeface="Segoe UI" panose="020B0502040204020203" pitchFamily="34" charset="0"/>
            </a:endParaRPr>
          </a:p>
          <a:p>
            <a:pPr lvl="0">
              <a:spcAft>
                <a:spcPts val="840"/>
              </a:spcAft>
            </a:pPr>
            <a:r>
              <a:rPr lang="en-GB" sz="1400" dirty="0">
                <a:solidFill>
                  <a:schemeClr val="tx2">
                    <a:lumMod val="75000"/>
                  </a:schemeClr>
                </a:solidFill>
                <a:latin typeface="Segoe UI" panose="020B0502040204020203" pitchFamily="34" charset="0"/>
                <a:cs typeface="Segoe UI" panose="020B0502040204020203" pitchFamily="34" charset="0"/>
              </a:rPr>
              <a:t>Data period Apr-Jun 23</a:t>
            </a:r>
          </a:p>
        </p:txBody>
      </p:sp>
    </p:spTree>
    <p:extLst>
      <p:ext uri="{BB962C8B-B14F-4D97-AF65-F5344CB8AC3E}">
        <p14:creationId xmlns:p14="http://schemas.microsoft.com/office/powerpoint/2010/main" val="2475702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EFFFF"/>
        </a:solidFill>
        <a:effectLst/>
      </p:bgPr>
    </p:bg>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10439399" y="4364199"/>
            <a:ext cx="1617889" cy="1607693"/>
          </a:xfrm>
          <a:prstGeom prst="rect">
            <a:avLst/>
          </a:prstGeom>
        </p:spPr>
      </p:pic>
      <p:sp>
        <p:nvSpPr>
          <p:cNvPr id="2" name="TextBox 2"/>
          <p:cNvSpPr txBox="1"/>
          <p:nvPr/>
        </p:nvSpPr>
        <p:spPr>
          <a:xfrm>
            <a:off x="384379" y="190500"/>
            <a:ext cx="10156690" cy="538609"/>
          </a:xfrm>
          <a:prstGeom prst="rect">
            <a:avLst/>
          </a:prstGeom>
        </p:spPr>
        <p:txBody>
          <a:bodyPr lIns="0" tIns="0" rIns="0" bIns="0" rtlCol="0" anchor="t">
            <a:spAutoFit/>
          </a:bodyPr>
          <a:lstStyle/>
          <a:p>
            <a:pPr>
              <a:lnSpc>
                <a:spcPts val="4160"/>
              </a:lnSpc>
            </a:pPr>
            <a:r>
              <a:rPr lang="en-US" sz="3200" b="1" dirty="0">
                <a:solidFill>
                  <a:schemeClr val="tx2">
                    <a:lumMod val="75000"/>
                  </a:schemeClr>
                </a:solidFill>
                <a:latin typeface="Verdana" panose="020B0604030504040204" pitchFamily="34" charset="0"/>
                <a:ea typeface="Verdana" panose="020B0604030504040204" pitchFamily="34" charset="0"/>
              </a:rPr>
              <a:t>Effective Care  </a:t>
            </a:r>
          </a:p>
        </p:txBody>
      </p:sp>
      <p:grpSp>
        <p:nvGrpSpPr>
          <p:cNvPr id="3" name="Group 3"/>
          <p:cNvGrpSpPr/>
          <p:nvPr/>
        </p:nvGrpSpPr>
        <p:grpSpPr>
          <a:xfrm rot="5400000">
            <a:off x="5734411" y="484718"/>
            <a:ext cx="754522" cy="12192000"/>
            <a:chOff x="0" y="0"/>
            <a:chExt cx="430706" cy="6959600"/>
          </a:xfrm>
        </p:grpSpPr>
        <p:sp>
          <p:nvSpPr>
            <p:cNvPr id="4" name="Freeform 4"/>
            <p:cNvSpPr/>
            <p:nvPr/>
          </p:nvSpPr>
          <p:spPr>
            <a:xfrm>
              <a:off x="0" y="0"/>
              <a:ext cx="430706" cy="6959600"/>
            </a:xfrm>
            <a:custGeom>
              <a:avLst/>
              <a:gdLst/>
              <a:ahLst/>
              <a:cxnLst/>
              <a:rect l="l" t="t" r="r" b="b"/>
              <a:pathLst>
                <a:path w="430706" h="6959600">
                  <a:moveTo>
                    <a:pt x="0" y="0"/>
                  </a:moveTo>
                  <a:lnTo>
                    <a:pt x="430706" y="0"/>
                  </a:lnTo>
                  <a:lnTo>
                    <a:pt x="430706" y="6959600"/>
                  </a:lnTo>
                  <a:lnTo>
                    <a:pt x="0" y="6959600"/>
                  </a:lnTo>
                  <a:close/>
                </a:path>
              </a:pathLst>
            </a:custGeom>
            <a:solidFill>
              <a:srgbClr val="143752"/>
            </a:solidFill>
          </p:spPr>
        </p:sp>
      </p:grpSp>
      <p:pic>
        <p:nvPicPr>
          <p:cNvPr id="5" name="Picture 5"/>
          <p:cNvPicPr>
            <a:picLocks noChangeAspect="1"/>
          </p:cNvPicPr>
          <p:nvPr/>
        </p:nvPicPr>
        <p:blipFill>
          <a:blip r:embed="rId3"/>
          <a:srcRect/>
          <a:stretch>
            <a:fillRect/>
          </a:stretch>
        </p:blipFill>
        <p:spPr>
          <a:xfrm>
            <a:off x="81308" y="6143394"/>
            <a:ext cx="2481232" cy="665850"/>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rcRect/>
          <a:stretch>
            <a:fillRect/>
          </a:stretch>
        </p:blipFill>
        <p:spPr>
          <a:xfrm>
            <a:off x="5735681" y="6290552"/>
            <a:ext cx="170906" cy="170906"/>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 xmlns:asvg="http://schemas.microsoft.com/office/drawing/2016/SVG/main" r:embed="rId7"/>
              </a:ext>
            </a:extLst>
          </a:blip>
          <a:srcRect/>
          <a:stretch>
            <a:fillRect/>
          </a:stretch>
        </p:blipFill>
        <p:spPr>
          <a:xfrm>
            <a:off x="5735681" y="6537303"/>
            <a:ext cx="170906" cy="131442"/>
          </a:xfrm>
          <a:prstGeom prst="rect">
            <a:avLst/>
          </a:prstGeom>
        </p:spPr>
      </p:pic>
      <p:grpSp>
        <p:nvGrpSpPr>
          <p:cNvPr id="8" name="Group 8"/>
          <p:cNvGrpSpPr/>
          <p:nvPr/>
        </p:nvGrpSpPr>
        <p:grpSpPr>
          <a:xfrm rot="5400000">
            <a:off x="5784193" y="6337076"/>
            <a:ext cx="623614" cy="293862"/>
            <a:chOff x="0" y="0"/>
            <a:chExt cx="1212798" cy="571500"/>
          </a:xfrm>
        </p:grpSpPr>
        <p:sp>
          <p:nvSpPr>
            <p:cNvPr id="9" name="Freeform 9"/>
            <p:cNvSpPr/>
            <p:nvPr/>
          </p:nvSpPr>
          <p:spPr>
            <a:xfrm>
              <a:off x="0" y="255270"/>
              <a:ext cx="1212798" cy="69850"/>
            </a:xfrm>
            <a:custGeom>
              <a:avLst/>
              <a:gdLst/>
              <a:ahLst/>
              <a:cxnLst/>
              <a:rect l="l" t="t" r="r" b="b"/>
              <a:pathLst>
                <a:path w="1212798" h="69850">
                  <a:moveTo>
                    <a:pt x="921968" y="0"/>
                  </a:moveTo>
                  <a:lnTo>
                    <a:pt x="0" y="0"/>
                  </a:lnTo>
                  <a:lnTo>
                    <a:pt x="0" y="69850"/>
                  </a:lnTo>
                  <a:lnTo>
                    <a:pt x="1212798" y="69850"/>
                  </a:lnTo>
                  <a:lnTo>
                    <a:pt x="1212798" y="0"/>
                  </a:lnTo>
                  <a:close/>
                </a:path>
              </a:pathLst>
            </a:custGeom>
            <a:solidFill>
              <a:srgbClr val="FFFFFF"/>
            </a:solidFill>
          </p:spPr>
        </p:sp>
      </p:grpSp>
      <p:sp>
        <p:nvSpPr>
          <p:cNvPr id="10" name="TextBox 10"/>
          <p:cNvSpPr txBox="1"/>
          <p:nvPr/>
        </p:nvSpPr>
        <p:spPr>
          <a:xfrm>
            <a:off x="3839430" y="6330366"/>
            <a:ext cx="1829576" cy="89768"/>
          </a:xfrm>
          <a:prstGeom prst="rect">
            <a:avLst/>
          </a:prstGeom>
        </p:spPr>
        <p:txBody>
          <a:bodyPr lIns="0" tIns="0" rIns="0" bIns="0" rtlCol="0" anchor="t">
            <a:spAutoFit/>
          </a:bodyPr>
          <a:lstStyle/>
          <a:p>
            <a:pPr marL="0" lvl="0" indent="0" algn="r">
              <a:lnSpc>
                <a:spcPts val="715"/>
              </a:lnSpc>
              <a:spcBef>
                <a:spcPct val="0"/>
              </a:spcBef>
            </a:pPr>
            <a:r>
              <a:rPr lang="en-US" sz="745" spc="72">
                <a:solidFill>
                  <a:srgbClr val="FEFFFF"/>
                </a:solidFill>
                <a:latin typeface="Verdana" panose="020B0604030504040204" pitchFamily="34" charset="0"/>
                <a:ea typeface="Verdana" panose="020B0604030504040204" pitchFamily="34" charset="0"/>
              </a:rPr>
              <a:t>HTTPS://EASC.NHS.WALES</a:t>
            </a:r>
          </a:p>
        </p:txBody>
      </p:sp>
      <p:sp>
        <p:nvSpPr>
          <p:cNvPr id="11" name="TextBox 11"/>
          <p:cNvSpPr txBox="1"/>
          <p:nvPr/>
        </p:nvSpPr>
        <p:spPr>
          <a:xfrm>
            <a:off x="3693516" y="6557385"/>
            <a:ext cx="1975490" cy="89768"/>
          </a:xfrm>
          <a:prstGeom prst="rect">
            <a:avLst/>
          </a:prstGeom>
        </p:spPr>
        <p:txBody>
          <a:bodyPr wrap="square" lIns="0" tIns="0" rIns="0" bIns="0" rtlCol="0" anchor="t">
            <a:spAutoFit/>
          </a:bodyPr>
          <a:lstStyle/>
          <a:p>
            <a:pPr marL="0" lvl="0" indent="0" algn="r">
              <a:lnSpc>
                <a:spcPts val="715"/>
              </a:lnSpc>
              <a:spcBef>
                <a:spcPct val="0"/>
              </a:spcBef>
            </a:pPr>
            <a:r>
              <a:rPr lang="en-US" sz="745" spc="72" dirty="0">
                <a:solidFill>
                  <a:srgbClr val="FEFFFF"/>
                </a:solidFill>
                <a:latin typeface="Verdana" panose="020B0604030504040204" pitchFamily="34" charset="0"/>
                <a:ea typeface="Verdana" panose="020B0604030504040204" pitchFamily="34" charset="0"/>
              </a:rPr>
              <a:t>CTM_CASC_EASC@WALES.NHS.UK</a:t>
            </a:r>
          </a:p>
        </p:txBody>
      </p:sp>
      <p:sp>
        <p:nvSpPr>
          <p:cNvPr id="13" name="TextBox 13"/>
          <p:cNvSpPr txBox="1"/>
          <p:nvPr/>
        </p:nvSpPr>
        <p:spPr>
          <a:xfrm>
            <a:off x="6242931" y="6366649"/>
            <a:ext cx="5814358" cy="190764"/>
          </a:xfrm>
          <a:prstGeom prst="rect">
            <a:avLst/>
          </a:prstGeom>
        </p:spPr>
        <p:txBody>
          <a:bodyPr lIns="0" tIns="0" rIns="0" bIns="0" rtlCol="0" anchor="t">
            <a:spAutoFit/>
          </a:bodyPr>
          <a:lstStyle/>
          <a:p>
            <a:pPr algn="ctr">
              <a:lnSpc>
                <a:spcPts val="1560"/>
              </a:lnSpc>
              <a:spcBef>
                <a:spcPct val="0"/>
              </a:spcBef>
            </a:pPr>
            <a:r>
              <a:rPr lang="en-US" sz="1114" dirty="0">
                <a:solidFill>
                  <a:srgbClr val="FFFFFF"/>
                </a:solidFill>
                <a:latin typeface="Verdana" panose="020B0604030504040204" pitchFamily="34" charset="0"/>
                <a:ea typeface="Verdana" panose="020B0604030504040204" pitchFamily="34" charset="0"/>
              </a:rPr>
              <a:t>Quality Report</a:t>
            </a:r>
          </a:p>
        </p:txBody>
      </p:sp>
      <p:sp>
        <p:nvSpPr>
          <p:cNvPr id="14" name="Rectangle 13"/>
          <p:cNvSpPr/>
          <p:nvPr/>
        </p:nvSpPr>
        <p:spPr>
          <a:xfrm>
            <a:off x="384378" y="716591"/>
            <a:ext cx="11274220" cy="369332"/>
          </a:xfrm>
          <a:prstGeom prst="rect">
            <a:avLst/>
          </a:prstGeom>
        </p:spPr>
        <p:txBody>
          <a:bodyPr wrap="square">
            <a:spAutoFit/>
          </a:bodyPr>
          <a:lstStyle/>
          <a:p>
            <a:r>
              <a:rPr lang="en-GB" i="1" dirty="0">
                <a:solidFill>
                  <a:srgbClr val="002060"/>
                </a:solidFill>
              </a:rPr>
              <a:t>Commissioning services to do deliver care to  the right call, at the right time, with the right response. </a:t>
            </a:r>
          </a:p>
        </p:txBody>
      </p:sp>
      <p:sp>
        <p:nvSpPr>
          <p:cNvPr id="15" name="Rectangle 14"/>
          <p:cNvSpPr/>
          <p:nvPr/>
        </p:nvSpPr>
        <p:spPr>
          <a:xfrm>
            <a:off x="455868" y="3175502"/>
            <a:ext cx="4759890" cy="2585323"/>
          </a:xfrm>
          <a:prstGeom prst="rect">
            <a:avLst/>
          </a:prstGeom>
        </p:spPr>
        <p:txBody>
          <a:bodyPr wrap="square">
            <a:spAutoFit/>
          </a:bodyPr>
          <a:lstStyle/>
          <a:p>
            <a:r>
              <a:rPr lang="en-GB" b="1" dirty="0">
                <a:solidFill>
                  <a:srgbClr val="0E316F"/>
                </a:solidFill>
              </a:rPr>
              <a:t>Return of Spontaneous Circulation (ROSC) </a:t>
            </a:r>
          </a:p>
          <a:p>
            <a:r>
              <a:rPr lang="en-GB" b="1" dirty="0">
                <a:solidFill>
                  <a:srgbClr val="0E316F"/>
                </a:solidFill>
              </a:rPr>
              <a:t>In August</a:t>
            </a:r>
          </a:p>
          <a:p>
            <a:pPr marL="285750" indent="-285750">
              <a:buFont typeface="Arial" panose="020B0604020202020204" pitchFamily="34" charset="0"/>
              <a:buChar char="•"/>
            </a:pPr>
            <a:r>
              <a:rPr lang="en-GB" dirty="0">
                <a:solidFill>
                  <a:srgbClr val="0E316F"/>
                </a:solidFill>
              </a:rPr>
              <a:t>There were </a:t>
            </a:r>
            <a:r>
              <a:rPr lang="en-GB" dirty="0" smtClean="0">
                <a:solidFill>
                  <a:srgbClr val="0E316F"/>
                </a:solidFill>
              </a:rPr>
              <a:t>4,828 </a:t>
            </a:r>
            <a:r>
              <a:rPr lang="en-GB" dirty="0">
                <a:solidFill>
                  <a:srgbClr val="0E316F"/>
                </a:solidFill>
              </a:rPr>
              <a:t>incidents categorised as 'Red'. </a:t>
            </a:r>
          </a:p>
          <a:p>
            <a:pPr marL="285750" indent="-285750">
              <a:buFont typeface="Arial" panose="020B0604020202020204" pitchFamily="34" charset="0"/>
              <a:buChar char="•"/>
            </a:pPr>
            <a:r>
              <a:rPr lang="en-GB" dirty="0">
                <a:solidFill>
                  <a:srgbClr val="0E316F"/>
                </a:solidFill>
              </a:rPr>
              <a:t>Of these, </a:t>
            </a:r>
            <a:r>
              <a:rPr lang="en-GB" dirty="0" smtClean="0">
                <a:solidFill>
                  <a:srgbClr val="0E316F"/>
                </a:solidFill>
              </a:rPr>
              <a:t>293 </a:t>
            </a:r>
            <a:r>
              <a:rPr lang="en-GB" dirty="0">
                <a:solidFill>
                  <a:srgbClr val="0E316F"/>
                </a:solidFill>
              </a:rPr>
              <a:t>people had resuscitation attempts started on them</a:t>
            </a:r>
          </a:p>
          <a:p>
            <a:pPr marL="285750" indent="-285750">
              <a:buFont typeface="Arial" panose="020B0604020202020204" pitchFamily="34" charset="0"/>
              <a:buChar char="•"/>
            </a:pPr>
            <a:r>
              <a:rPr lang="en-GB" dirty="0">
                <a:solidFill>
                  <a:srgbClr val="0E316F"/>
                </a:solidFill>
              </a:rPr>
              <a:t>Of that </a:t>
            </a:r>
            <a:r>
              <a:rPr lang="en-GB" dirty="0" smtClean="0">
                <a:solidFill>
                  <a:srgbClr val="0E316F"/>
                </a:solidFill>
              </a:rPr>
              <a:t>50 </a:t>
            </a:r>
            <a:r>
              <a:rPr lang="en-GB" dirty="0">
                <a:solidFill>
                  <a:srgbClr val="0E316F"/>
                </a:solidFill>
              </a:rPr>
              <a:t>people arrived at hospital with a return of spontaneous circulation (</a:t>
            </a:r>
            <a:r>
              <a:rPr lang="en-GB" dirty="0" smtClean="0">
                <a:solidFill>
                  <a:srgbClr val="0E316F"/>
                </a:solidFill>
              </a:rPr>
              <a:t>50/293 </a:t>
            </a:r>
            <a:r>
              <a:rPr lang="en-GB" dirty="0">
                <a:solidFill>
                  <a:srgbClr val="0E316F"/>
                </a:solidFill>
              </a:rPr>
              <a:t>= </a:t>
            </a:r>
            <a:r>
              <a:rPr lang="en-GB" dirty="0" smtClean="0">
                <a:solidFill>
                  <a:srgbClr val="0E316F"/>
                </a:solidFill>
              </a:rPr>
              <a:t>17.1</a:t>
            </a:r>
            <a:r>
              <a:rPr lang="en-GB" dirty="0">
                <a:solidFill>
                  <a:srgbClr val="0E316F"/>
                </a:solidFill>
              </a:rPr>
              <a:t>% ROSC).</a:t>
            </a:r>
            <a:endParaRPr lang="en-GB" dirty="0"/>
          </a:p>
        </p:txBody>
      </p:sp>
      <p:pic>
        <p:nvPicPr>
          <p:cNvPr id="16" name="Picture 15"/>
          <p:cNvPicPr>
            <a:picLocks noChangeAspect="1"/>
          </p:cNvPicPr>
          <p:nvPr/>
        </p:nvPicPr>
        <p:blipFill>
          <a:blip r:embed="rId8"/>
          <a:stretch>
            <a:fillRect/>
          </a:stretch>
        </p:blipFill>
        <p:spPr>
          <a:xfrm>
            <a:off x="6035034" y="1084885"/>
            <a:ext cx="121931" cy="4688230"/>
          </a:xfrm>
          <a:prstGeom prst="rect">
            <a:avLst/>
          </a:prstGeom>
        </p:spPr>
      </p:pic>
      <p:sp>
        <p:nvSpPr>
          <p:cNvPr id="18" name="Rectangle 17"/>
          <p:cNvSpPr/>
          <p:nvPr/>
        </p:nvSpPr>
        <p:spPr>
          <a:xfrm>
            <a:off x="418299" y="1279280"/>
            <a:ext cx="4933658" cy="369332"/>
          </a:xfrm>
          <a:prstGeom prst="rect">
            <a:avLst/>
          </a:prstGeom>
        </p:spPr>
        <p:txBody>
          <a:bodyPr wrap="none">
            <a:spAutoFit/>
          </a:bodyPr>
          <a:lstStyle/>
          <a:p>
            <a:r>
              <a:rPr lang="en-GB" b="1" dirty="0">
                <a:solidFill>
                  <a:srgbClr val="2B4168"/>
                </a:solidFill>
              </a:rPr>
              <a:t>CVA (Stroke) and TIA (transient ischaemic attacks)</a:t>
            </a:r>
            <a:endParaRPr lang="en-GB" dirty="0"/>
          </a:p>
        </p:txBody>
      </p:sp>
      <p:sp>
        <p:nvSpPr>
          <p:cNvPr id="20" name="TextBox 19"/>
          <p:cNvSpPr txBox="1"/>
          <p:nvPr/>
        </p:nvSpPr>
        <p:spPr>
          <a:xfrm>
            <a:off x="384378" y="1636094"/>
            <a:ext cx="4836090" cy="923330"/>
          </a:xfrm>
          <a:prstGeom prst="rect">
            <a:avLst/>
          </a:prstGeom>
          <a:noFill/>
        </p:spPr>
        <p:txBody>
          <a:bodyPr wrap="square" rtlCol="0">
            <a:spAutoFit/>
          </a:bodyPr>
          <a:lstStyle/>
          <a:p>
            <a:r>
              <a:rPr lang="en-GB" dirty="0">
                <a:solidFill>
                  <a:schemeClr val="tx2">
                    <a:lumMod val="75000"/>
                  </a:schemeClr>
                </a:solidFill>
              </a:rPr>
              <a:t>There were </a:t>
            </a:r>
            <a:r>
              <a:rPr lang="en-GB" dirty="0" smtClean="0">
                <a:solidFill>
                  <a:schemeClr val="tx2">
                    <a:lumMod val="75000"/>
                  </a:schemeClr>
                </a:solidFill>
              </a:rPr>
              <a:t>415 </a:t>
            </a:r>
            <a:r>
              <a:rPr lang="en-GB" dirty="0">
                <a:solidFill>
                  <a:schemeClr val="tx2">
                    <a:lumMod val="75000"/>
                  </a:schemeClr>
                </a:solidFill>
              </a:rPr>
              <a:t>patients identified as a potential CVA or TIA and </a:t>
            </a:r>
            <a:r>
              <a:rPr lang="en-GB" dirty="0" smtClean="0">
                <a:solidFill>
                  <a:schemeClr val="tx2">
                    <a:lumMod val="75000"/>
                  </a:schemeClr>
                </a:solidFill>
              </a:rPr>
              <a:t>317 </a:t>
            </a:r>
            <a:r>
              <a:rPr lang="en-GB" dirty="0">
                <a:solidFill>
                  <a:schemeClr val="tx2">
                    <a:lumMod val="75000"/>
                  </a:schemeClr>
                </a:solidFill>
              </a:rPr>
              <a:t>received the appropriate care bundle (</a:t>
            </a:r>
            <a:r>
              <a:rPr lang="en-GB" dirty="0" smtClean="0">
                <a:solidFill>
                  <a:schemeClr val="tx2">
                    <a:lumMod val="75000"/>
                  </a:schemeClr>
                </a:solidFill>
              </a:rPr>
              <a:t>76.4%)</a:t>
            </a:r>
            <a:endParaRPr lang="en-GB" dirty="0">
              <a:solidFill>
                <a:schemeClr val="tx2">
                  <a:lumMod val="75000"/>
                </a:schemeClr>
              </a:solidFill>
            </a:endParaRPr>
          </a:p>
        </p:txBody>
      </p:sp>
      <p:sp>
        <p:nvSpPr>
          <p:cNvPr id="21" name="Rectangle 20"/>
          <p:cNvSpPr/>
          <p:nvPr/>
        </p:nvSpPr>
        <p:spPr>
          <a:xfrm>
            <a:off x="6305241" y="1122969"/>
            <a:ext cx="5460816" cy="1200329"/>
          </a:xfrm>
          <a:prstGeom prst="rect">
            <a:avLst/>
          </a:prstGeom>
        </p:spPr>
        <p:txBody>
          <a:bodyPr wrap="square">
            <a:spAutoFit/>
          </a:bodyPr>
          <a:lstStyle/>
          <a:p>
            <a:r>
              <a:rPr lang="en-GB" b="1" dirty="0">
                <a:solidFill>
                  <a:srgbClr val="0E316F"/>
                </a:solidFill>
              </a:rPr>
              <a:t>Falls - The biggest reason for a 999 call in </a:t>
            </a:r>
            <a:r>
              <a:rPr lang="en-GB" b="1" dirty="0" smtClean="0">
                <a:solidFill>
                  <a:srgbClr val="0E316F"/>
                </a:solidFill>
              </a:rPr>
              <a:t>October</a:t>
            </a:r>
            <a:endParaRPr lang="en-GB" b="1" dirty="0">
              <a:solidFill>
                <a:srgbClr val="0E316F"/>
              </a:solidFill>
            </a:endParaRPr>
          </a:p>
          <a:p>
            <a:pPr marL="285750" indent="-285750">
              <a:buFont typeface="Arial" panose="020B0604020202020204" pitchFamily="34" charset="0"/>
              <a:buChar char="•"/>
            </a:pPr>
            <a:r>
              <a:rPr lang="en-GB" dirty="0" smtClean="0">
                <a:solidFill>
                  <a:srgbClr val="0E316F"/>
                </a:solidFill>
              </a:rPr>
              <a:t>287 </a:t>
            </a:r>
            <a:r>
              <a:rPr lang="en-GB" dirty="0">
                <a:solidFill>
                  <a:srgbClr val="0E316F"/>
                </a:solidFill>
                <a:effectLst/>
              </a:rPr>
              <a:t>patients were treated for a fractured hip. </a:t>
            </a:r>
          </a:p>
          <a:p>
            <a:pPr marL="285750" indent="-285750">
              <a:buFont typeface="Arial" panose="020B0604020202020204" pitchFamily="34" charset="0"/>
              <a:buChar char="•"/>
            </a:pPr>
            <a:r>
              <a:rPr lang="en-GB" dirty="0" smtClean="0">
                <a:solidFill>
                  <a:srgbClr val="0E316F"/>
                </a:solidFill>
              </a:rPr>
              <a:t>204 </a:t>
            </a:r>
            <a:r>
              <a:rPr lang="en-GB" dirty="0">
                <a:solidFill>
                  <a:srgbClr val="0E316F"/>
                </a:solidFill>
              </a:rPr>
              <a:t>patients received the appropriate care bundle </a:t>
            </a:r>
          </a:p>
          <a:p>
            <a:pPr marL="285750" indent="-285750">
              <a:buFont typeface="Arial" panose="020B0604020202020204" pitchFamily="34" charset="0"/>
              <a:buChar char="•"/>
            </a:pPr>
            <a:r>
              <a:rPr lang="en-GB" dirty="0" smtClean="0">
                <a:solidFill>
                  <a:srgbClr val="0E316F"/>
                </a:solidFill>
              </a:rPr>
              <a:t>71.1% </a:t>
            </a:r>
            <a:r>
              <a:rPr lang="en-GB" dirty="0">
                <a:solidFill>
                  <a:srgbClr val="0E316F"/>
                </a:solidFill>
              </a:rPr>
              <a:t>compliant</a:t>
            </a:r>
            <a:endParaRPr lang="en-GB" dirty="0">
              <a:solidFill>
                <a:srgbClr val="0E316F"/>
              </a:solidFill>
              <a:effectLst/>
            </a:endParaRPr>
          </a:p>
        </p:txBody>
      </p:sp>
      <p:sp>
        <p:nvSpPr>
          <p:cNvPr id="24" name="Rounded Rectangle 23"/>
          <p:cNvSpPr/>
          <p:nvPr/>
        </p:nvSpPr>
        <p:spPr>
          <a:xfrm>
            <a:off x="6713482" y="2924788"/>
            <a:ext cx="3664460" cy="1410496"/>
          </a:xfrm>
          <a:prstGeom prst="roundRect">
            <a:avLst/>
          </a:prstGeom>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en-GB" dirty="0">
                <a:solidFill>
                  <a:srgbClr val="0E316F"/>
                </a:solidFill>
              </a:rPr>
              <a:t>Whilst this report details patients who have been treated for a fractured hip and stroke patients, future reports will explore other clinical outcomes. </a:t>
            </a:r>
            <a:endParaRPr lang="en-GB" b="1" dirty="0">
              <a:solidFill>
                <a:srgbClr val="1F497D">
                  <a:lumMod val="75000"/>
                </a:srgbClr>
              </a:solidFill>
            </a:endParaRPr>
          </a:p>
        </p:txBody>
      </p:sp>
    </p:spTree>
    <p:extLst>
      <p:ext uri="{BB962C8B-B14F-4D97-AF65-F5344CB8AC3E}">
        <p14:creationId xmlns:p14="http://schemas.microsoft.com/office/powerpoint/2010/main" val="1448991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20065</TotalTime>
  <Words>1013</Words>
  <Application>Microsoft Office PowerPoint</Application>
  <PresentationFormat>Widescreen</PresentationFormat>
  <Paragraphs>171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Arial</vt:lpstr>
      <vt:lpstr>Verdana</vt:lpstr>
      <vt:lpstr>Segoe UI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EASC PowerPoint Template</dc:title>
  <dc:creator>Sian Ashford (CTM UHB - National Collaborative Commissioning Unit)</dc:creator>
  <cp:lastModifiedBy>Matthew Edwards (CTM UHB - NCCU - Emergency Ambulance Services Team)</cp:lastModifiedBy>
  <cp:revision>116</cp:revision>
  <dcterms:created xsi:type="dcterms:W3CDTF">2006-08-16T00:00:00Z</dcterms:created>
  <dcterms:modified xsi:type="dcterms:W3CDTF">2023-12-14T13:22:36Z</dcterms:modified>
  <dc:identifier>DAFS9h7uplc</dc:identifier>
</cp:coreProperties>
</file>