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76" r:id="rId2"/>
    <p:sldMasterId id="2147483681" r:id="rId3"/>
    <p:sldMasterId id="2147483684" r:id="rId4"/>
    <p:sldMasterId id="2147483686" r:id="rId5"/>
    <p:sldMasterId id="2147483688" r:id="rId6"/>
  </p:sldMasterIdLst>
  <p:notesMasterIdLst>
    <p:notesMasterId r:id="rId24"/>
  </p:notesMasterIdLst>
  <p:handoutMasterIdLst>
    <p:handoutMasterId r:id="rId25"/>
  </p:handoutMasterIdLst>
  <p:sldIdLst>
    <p:sldId id="257" r:id="rId7"/>
    <p:sldId id="341" r:id="rId8"/>
    <p:sldId id="377" r:id="rId9"/>
    <p:sldId id="378" r:id="rId10"/>
    <p:sldId id="407" r:id="rId11"/>
    <p:sldId id="408" r:id="rId12"/>
    <p:sldId id="349" r:id="rId13"/>
    <p:sldId id="393" r:id="rId14"/>
    <p:sldId id="410" r:id="rId15"/>
    <p:sldId id="401" r:id="rId16"/>
    <p:sldId id="383" r:id="rId17"/>
    <p:sldId id="385" r:id="rId18"/>
    <p:sldId id="389" r:id="rId19"/>
    <p:sldId id="394" r:id="rId20"/>
    <p:sldId id="399" r:id="rId21"/>
    <p:sldId id="370" r:id="rId22"/>
    <p:sldId id="409" r:id="rId23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09A63B5E-20FE-4359-9475-448654523A12}">
          <p14:sldIdLst>
            <p14:sldId id="257"/>
            <p14:sldId id="341"/>
          </p14:sldIdLst>
        </p14:section>
        <p14:section name="Context" id="{B9866EEA-DF20-4DEA-A4F6-EEE87AB70675}">
          <p14:sldIdLst>
            <p14:sldId id="377"/>
            <p14:sldId id="378"/>
            <p14:sldId id="407"/>
            <p14:sldId id="408"/>
            <p14:sldId id="349"/>
            <p14:sldId id="393"/>
            <p14:sldId id="410"/>
            <p14:sldId id="401"/>
            <p14:sldId id="383"/>
            <p14:sldId id="385"/>
            <p14:sldId id="389"/>
            <p14:sldId id="394"/>
            <p14:sldId id="399"/>
          </p14:sldIdLst>
        </p14:section>
        <p14:section name="Summary" id="{F8F94013-0CEA-4EC4-9CED-6EB9AEF438D2}">
          <p14:sldIdLst>
            <p14:sldId id="370"/>
            <p14:sldId id="40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n Mobbs" initials="JM" lastIdx="2" clrIdx="0">
    <p:extLst>
      <p:ext uri="{19B8F6BF-5375-455C-9EA6-DF929625EA0E}">
        <p15:presenceInfo xmlns:p15="http://schemas.microsoft.com/office/powerpoint/2012/main" userId="S-1-5-21-4082308220-3389412374-201728799-114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8220"/>
    <a:srgbClr val="FFFFFF"/>
    <a:srgbClr val="73C6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77" autoAdjust="0"/>
    <p:restoredTop sz="84235" autoAdjust="0"/>
  </p:normalViewPr>
  <p:slideViewPr>
    <p:cSldViewPr>
      <p:cViewPr varScale="1">
        <p:scale>
          <a:sx n="59" d="100"/>
          <a:sy n="59" d="100"/>
        </p:scale>
        <p:origin x="1576" y="52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 varScale="1">
      <p:scale>
        <a:sx n="1" d="1"/>
        <a:sy n="1" d="1"/>
      </p:scale>
      <p:origin x="0" y="-60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orhdc1\data$\orh\Proposals%20-%20Current\NIA5\Writing%20The%20Response\Graphics\Tornado%20Chart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file:///\\172.25.44.10\data$\orh\Welsh%20Ambulance\WAST1\Proposal\Response\Technical%20Response\Fig4-8-Waterfall%20efficienci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l">
              <a:defRPr sz="120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r>
              <a:rPr lang="en-US" sz="12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Modelling </a:t>
            </a:r>
            <a:r>
              <a:rPr lang="en-US" sz="12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Changes to Operational Parameters</a:t>
            </a:r>
          </a:p>
        </c:rich>
      </c:tx>
      <c:layout>
        <c:manualLayout>
          <c:xMode val="edge"/>
          <c:yMode val="edge"/>
          <c:x val="6.0866598430569501E-3"/>
          <c:y val="6.269592476489028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4983417859620735"/>
          <c:y val="6.4799940759756133E-2"/>
          <c:w val="0.71817078035574122"/>
          <c:h val="0.75926180073885752"/>
        </c:manualLayout>
      </c:layout>
      <c:barChart>
        <c:barDir val="bar"/>
        <c:grouping val="clustered"/>
        <c:varyColors val="0"/>
        <c:ser>
          <c:idx val="0"/>
          <c:order val="0"/>
          <c:tx>
            <c:v>Dummy</c:v>
          </c:tx>
          <c:spPr>
            <a:noFill/>
          </c:spPr>
          <c:invertIfNegative val="0"/>
          <c:cat>
            <c:strRef>
              <c:f>'TornadoChartData&amp;Summary'!$S$5:$S$10</c:f>
              <c:strCache>
                <c:ptCount val="6"/>
                <c:pt idx="0">
                  <c:v>Activation Time +/- 60s</c:v>
                </c:pt>
                <c:pt idx="1">
                  <c:v>Activation Time +/- 30s</c:v>
                </c:pt>
                <c:pt idx="2">
                  <c:v>UHP +/- 3 percentage points</c:v>
                </c:pt>
                <c:pt idx="3">
                  <c:v>Time at Scene +/- 5mins</c:v>
                </c:pt>
                <c:pt idx="4">
                  <c:v>Time at Hospital +/- 5mins</c:v>
                </c:pt>
                <c:pt idx="5">
                  <c:v>Conveyance Rate +/- 5 percentage points</c:v>
                </c:pt>
              </c:strCache>
            </c:strRef>
          </c:cat>
          <c:val>
            <c:numRef>
              <c:f>'TornadoChartData&amp;Summary'!$U$5:$U$10</c:f>
              <c:numCache>
                <c:formatCode>0.0%</c:formatCode>
                <c:ptCount val="6"/>
                <c:pt idx="0">
                  <c:v>0.11818735898887001</c:v>
                </c:pt>
                <c:pt idx="1">
                  <c:v>7.4862986229013384E-2</c:v>
                </c:pt>
                <c:pt idx="2">
                  <c:v>1.3750398038106015E-2</c:v>
                </c:pt>
                <c:pt idx="3">
                  <c:v>1.4671473306923191E-2</c:v>
                </c:pt>
                <c:pt idx="4">
                  <c:v>1.057192227881525E-2</c:v>
                </c:pt>
                <c:pt idx="5">
                  <c:v>4.0238634219958158E-3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62F-419F-A069-398E9829FA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9951912"/>
        <c:axId val="329052424"/>
      </c:barChart>
      <c:scatterChart>
        <c:scatterStyle val="lineMarker"/>
        <c:varyColors val="0"/>
        <c:ser>
          <c:idx val="4"/>
          <c:order val="1"/>
          <c:tx>
            <c:v>8-Minute Negative Change</c:v>
          </c:tx>
          <c:spPr>
            <a:ln w="22225">
              <a:solidFill>
                <a:srgbClr val="FF0000"/>
              </a:solidFill>
            </a:ln>
          </c:spPr>
          <c:marker>
            <c:symbol val="circle"/>
            <c:size val="1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'TornadoChartData&amp;Summary'!$T$5:$T$10</c:f>
              <c:numCache>
                <c:formatCode>0.0%</c:formatCode>
                <c:ptCount val="6"/>
                <c:pt idx="0">
                  <c:v>-9.3712003395585802E-2</c:v>
                </c:pt>
                <c:pt idx="1">
                  <c:v>-4.3498219203923764E-2</c:v>
                </c:pt>
                <c:pt idx="2">
                  <c:v>-1.4818183361629881E-2</c:v>
                </c:pt>
                <c:pt idx="3">
                  <c:v>-1.4060211280890397E-2</c:v>
                </c:pt>
                <c:pt idx="4">
                  <c:v>-1.0848747406149785E-2</c:v>
                </c:pt>
                <c:pt idx="5">
                  <c:v>-5.4162422184493575E-3</c:v>
                </c:pt>
              </c:numCache>
            </c:numRef>
          </c:xVal>
          <c:yVal>
            <c:numRef>
              <c:f>'TornadoChartData&amp;Summary'!$Z$5:$Z$10</c:f>
              <c:numCache>
                <c:formatCode>General</c:formatCode>
                <c:ptCount val="6"/>
                <c:pt idx="0">
                  <c:v>5.5</c:v>
                </c:pt>
                <c:pt idx="1">
                  <c:v>4.5</c:v>
                </c:pt>
                <c:pt idx="2">
                  <c:v>3.5</c:v>
                </c:pt>
                <c:pt idx="3">
                  <c:v>2.5</c:v>
                </c:pt>
                <c:pt idx="4">
                  <c:v>1.5</c:v>
                </c:pt>
                <c:pt idx="5">
                  <c:v>0.5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F62F-419F-A069-398E9829FA40}"/>
            </c:ext>
          </c:extLst>
        </c:ser>
        <c:ser>
          <c:idx val="3"/>
          <c:order val="2"/>
          <c:tx>
            <c:v>8-Minute Positive Change</c:v>
          </c:tx>
          <c:spPr>
            <a:ln w="22225">
              <a:solidFill>
                <a:schemeClr val="accent3"/>
              </a:solidFill>
            </a:ln>
          </c:spPr>
          <c:marker>
            <c:symbol val="circle"/>
            <c:size val="10"/>
            <c:spPr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accent3"/>
                </a:solidFill>
              </a:ln>
            </c:spPr>
          </c:marker>
          <c:xVal>
            <c:numRef>
              <c:f>'TornadoChartData&amp;Summary'!$U$5:$U$10</c:f>
              <c:numCache>
                <c:formatCode>0.0%</c:formatCode>
                <c:ptCount val="6"/>
                <c:pt idx="0">
                  <c:v>0.11818735898887001</c:v>
                </c:pt>
                <c:pt idx="1">
                  <c:v>7.4862986229013384E-2</c:v>
                </c:pt>
                <c:pt idx="2">
                  <c:v>1.3750398038106015E-2</c:v>
                </c:pt>
                <c:pt idx="3">
                  <c:v>1.4671473306923191E-2</c:v>
                </c:pt>
                <c:pt idx="4">
                  <c:v>1.057192227881525E-2</c:v>
                </c:pt>
                <c:pt idx="5">
                  <c:v>4.0238634219958158E-3</c:v>
                </c:pt>
              </c:numCache>
            </c:numRef>
          </c:xVal>
          <c:yVal>
            <c:numRef>
              <c:f>'TornadoChartData&amp;Summary'!$Z$5:$Z$10</c:f>
              <c:numCache>
                <c:formatCode>General</c:formatCode>
                <c:ptCount val="6"/>
                <c:pt idx="0">
                  <c:v>5.5</c:v>
                </c:pt>
                <c:pt idx="1">
                  <c:v>4.5</c:v>
                </c:pt>
                <c:pt idx="2">
                  <c:v>3.5</c:v>
                </c:pt>
                <c:pt idx="3">
                  <c:v>2.5</c:v>
                </c:pt>
                <c:pt idx="4">
                  <c:v>1.5</c:v>
                </c:pt>
                <c:pt idx="5">
                  <c:v>0.5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F62F-419F-A069-398E9829FA40}"/>
            </c:ext>
          </c:extLst>
        </c:ser>
        <c:ser>
          <c:idx val="2"/>
          <c:order val="3"/>
          <c:tx>
            <c:v>12.5 Minute NegativeChange</c:v>
          </c:tx>
          <c:spPr>
            <a:ln w="22225">
              <a:solidFill>
                <a:srgbClr val="FF0000"/>
              </a:solidFill>
              <a:prstDash val="sysDot"/>
            </a:ln>
          </c:spPr>
          <c:marker>
            <c:symbol val="diamond"/>
            <c:size val="1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'TornadoChartData&amp;Summary'!$V$5:$V$10</c:f>
              <c:numCache>
                <c:formatCode>0.0%</c:formatCode>
                <c:ptCount val="6"/>
                <c:pt idx="0">
                  <c:v>-6.513448028673853E-2</c:v>
                </c:pt>
                <c:pt idx="1">
                  <c:v>-2.3771092246746003E-2</c:v>
                </c:pt>
                <c:pt idx="2">
                  <c:v>-3.8259451046972356E-2</c:v>
                </c:pt>
                <c:pt idx="3">
                  <c:v>-3.450639501980772E-2</c:v>
                </c:pt>
                <c:pt idx="4">
                  <c:v>-2.6700307489153034E-2</c:v>
                </c:pt>
                <c:pt idx="5">
                  <c:v>-1.2690341445010467E-2</c:v>
                </c:pt>
              </c:numCache>
            </c:numRef>
          </c:xVal>
          <c:yVal>
            <c:numRef>
              <c:f>'TornadoChartData&amp;Summary'!$Z$5:$Z$10</c:f>
              <c:numCache>
                <c:formatCode>General</c:formatCode>
                <c:ptCount val="6"/>
                <c:pt idx="0">
                  <c:v>5.5</c:v>
                </c:pt>
                <c:pt idx="1">
                  <c:v>4.5</c:v>
                </c:pt>
                <c:pt idx="2">
                  <c:v>3.5</c:v>
                </c:pt>
                <c:pt idx="3">
                  <c:v>2.5</c:v>
                </c:pt>
                <c:pt idx="4">
                  <c:v>1.5</c:v>
                </c:pt>
                <c:pt idx="5">
                  <c:v>0.5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F62F-419F-A069-398E9829FA40}"/>
            </c:ext>
          </c:extLst>
        </c:ser>
        <c:ser>
          <c:idx val="1"/>
          <c:order val="4"/>
          <c:tx>
            <c:v>12.5-Minute Positive Change</c:v>
          </c:tx>
          <c:spPr>
            <a:ln w="22225">
              <a:solidFill>
                <a:srgbClr val="00B050"/>
              </a:solidFill>
              <a:prstDash val="sysDot"/>
            </a:ln>
          </c:spPr>
          <c:marker>
            <c:symbol val="diamond"/>
            <c:size val="10"/>
            <c:spPr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accent3"/>
                </a:solidFill>
              </a:ln>
            </c:spPr>
          </c:marker>
          <c:xVal>
            <c:numRef>
              <c:f>'TornadoChartData&amp;Summary'!$W$5:$W$10</c:f>
              <c:numCache>
                <c:formatCode>0.0%</c:formatCode>
                <c:ptCount val="6"/>
                <c:pt idx="0">
                  <c:v>4.6173199396340216E-2</c:v>
                </c:pt>
                <c:pt idx="1">
                  <c:v>2.5888581399735783E-2</c:v>
                </c:pt>
                <c:pt idx="2">
                  <c:v>3.019172986228999E-2</c:v>
                </c:pt>
                <c:pt idx="3">
                  <c:v>3.1268536125259087E-2</c:v>
                </c:pt>
                <c:pt idx="4">
                  <c:v>2.383439351065824E-2</c:v>
                </c:pt>
                <c:pt idx="5">
                  <c:v>1.0600830032069353E-2</c:v>
                </c:pt>
              </c:numCache>
            </c:numRef>
          </c:xVal>
          <c:yVal>
            <c:numRef>
              <c:f>'TornadoChartData&amp;Summary'!$Z$5:$Z$10</c:f>
              <c:numCache>
                <c:formatCode>General</c:formatCode>
                <c:ptCount val="6"/>
                <c:pt idx="0">
                  <c:v>5.5</c:v>
                </c:pt>
                <c:pt idx="1">
                  <c:v>4.5</c:v>
                </c:pt>
                <c:pt idx="2">
                  <c:v>3.5</c:v>
                </c:pt>
                <c:pt idx="3">
                  <c:v>2.5</c:v>
                </c:pt>
                <c:pt idx="4">
                  <c:v>1.5</c:v>
                </c:pt>
                <c:pt idx="5">
                  <c:v>0.5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F62F-419F-A069-398E9829FA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2861424"/>
        <c:axId val="330059648"/>
      </c:scatterChart>
      <c:catAx>
        <c:axId val="329951912"/>
        <c:scaling>
          <c:orientation val="maxMin"/>
        </c:scaling>
        <c:delete val="0"/>
        <c:axPos val="l"/>
        <c:majorGridlines/>
        <c:numFmt formatCode="General" sourceLinked="1"/>
        <c:majorTickMark val="cross"/>
        <c:minorTickMark val="none"/>
        <c:tickLblPos val="low"/>
        <c:spPr>
          <a:ln w="25400">
            <a:solidFill>
              <a:schemeClr val="tx1"/>
            </a:solidFill>
          </a:ln>
        </c:spPr>
        <c:crossAx val="329052424"/>
        <c:crosses val="autoZero"/>
        <c:auto val="1"/>
        <c:lblAlgn val="ctr"/>
        <c:lblOffset val="100"/>
        <c:noMultiLvlLbl val="0"/>
      </c:catAx>
      <c:valAx>
        <c:axId val="329052424"/>
        <c:scaling>
          <c:orientation val="minMax"/>
          <c:max val="0.15000000000000024"/>
          <c:min val="-0.15000000000000024"/>
        </c:scaling>
        <c:delete val="0"/>
        <c:axPos val="t"/>
        <c:majorGridlines/>
        <c:numFmt formatCode="[Blue]0.0%;[Red]\-0.0%;[Black]0%" sourceLinked="0"/>
        <c:majorTickMark val="none"/>
        <c:minorTickMark val="none"/>
        <c:tickLblPos val="high"/>
        <c:crossAx val="329951912"/>
        <c:crosses val="autoZero"/>
        <c:crossBetween val="between"/>
      </c:valAx>
      <c:valAx>
        <c:axId val="330059648"/>
        <c:scaling>
          <c:orientation val="minMax"/>
          <c:max val="6"/>
        </c:scaling>
        <c:delete val="0"/>
        <c:axPos val="r"/>
        <c:numFmt formatCode="General" sourceLinked="1"/>
        <c:majorTickMark val="none"/>
        <c:minorTickMark val="none"/>
        <c:tickLblPos val="none"/>
        <c:crossAx val="332861424"/>
        <c:crosses val="max"/>
        <c:crossBetween val="midCat"/>
      </c:valAx>
      <c:valAx>
        <c:axId val="332861424"/>
        <c:scaling>
          <c:orientation val="minMax"/>
        </c:scaling>
        <c:delete val="1"/>
        <c:axPos val="b"/>
        <c:numFmt formatCode="0.0%" sourceLinked="1"/>
        <c:majorTickMark val="out"/>
        <c:minorTickMark val="none"/>
        <c:tickLblPos val="none"/>
        <c:crossAx val="330059648"/>
        <c:crosses val="autoZero"/>
        <c:crossBetween val="midCat"/>
      </c:valAx>
      <c:spPr>
        <a:ln>
          <a:solidFill>
            <a:schemeClr val="bg1">
              <a:lumMod val="50000"/>
            </a:schemeClr>
          </a:solidFill>
        </a:ln>
      </c:spPr>
    </c:plotArea>
    <c:legend>
      <c:legendPos val="b"/>
      <c:legendEntry>
        <c:idx val="0"/>
        <c:delete val="1"/>
      </c:legendEntry>
      <c:layout>
        <c:manualLayout>
          <c:xMode val="edge"/>
          <c:yMode val="edge"/>
          <c:x val="0.22911140421565218"/>
          <c:y val="0.87204901051889316"/>
          <c:w val="0.7279181331005764"/>
          <c:h val="0.10907258474099672"/>
        </c:manualLayout>
      </c:layout>
      <c:overlay val="0"/>
    </c:legend>
    <c:plotVisOnly val="1"/>
    <c:dispBlanksAs val="gap"/>
    <c:showDLblsOverMax val="0"/>
  </c:chart>
  <c:spPr>
    <a:ln>
      <a:solidFill>
        <a:srgbClr val="6D6C70"/>
      </a:solidFill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8674222724770054"/>
          <c:y val="0.1190537867549165"/>
          <c:w val="0.69573222325719564"/>
          <c:h val="0.79912225645707335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Sheet1!$B$4</c:f>
              <c:strCache>
                <c:ptCount val="1"/>
                <c:pt idx="0">
                  <c:v>Base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dPt>
            <c:idx val="11"/>
            <c:invertIfNegative val="0"/>
            <c:bubble3D val="0"/>
            <c:spPr>
              <a:solidFill>
                <a:schemeClr val="accent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6BC-4BAC-8E0E-B15A6355C6FC}"/>
              </c:ext>
            </c:extLst>
          </c:dPt>
          <c:dLbls>
            <c:dLbl>
              <c:idx val="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76BC-4BAC-8E0E-B15A6355C6FC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76BC-4BAC-8E0E-B15A6355C6FC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76BC-4BAC-8E0E-B15A6355C6FC}"/>
                </c:ex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76BC-4BAC-8E0E-B15A6355C6FC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Sheet1!$A$5:$A$16</c:f>
              <c:strCache>
                <c:ptCount val="12"/>
                <c:pt idx="0">
                  <c:v>Additional staff required to meet standards in 19/20</c:v>
                </c:pt>
                <c:pt idx="1">
                  <c:v>Additional staff to meet standards in 24/25</c:v>
                </c:pt>
                <c:pt idx="2">
                  <c:v>Additional control staff (call taking, triage, dispatch)</c:v>
                </c:pt>
                <c:pt idx="3">
                  <c:v>Total additional staff Required (no efficiencies)</c:v>
                </c:pt>
                <c:pt idx="4">
                  <c:v>Increase Hear and Treat rate</c:v>
                </c:pt>
                <c:pt idx="5">
                  <c:v>Reduction in abstraction rate</c:v>
                </c:pt>
                <c:pt idx="6">
                  <c:v>Staff saved through Trust efficiencies</c:v>
                </c:pt>
                <c:pt idx="7">
                  <c:v>Staff required (Trust efficiencies)</c:v>
                </c:pt>
                <c:pt idx="8">
                  <c:v>Unscheduled care system efficiencies</c:v>
                </c:pt>
                <c:pt idx="9">
                  <c:v>Reduction in handover delays</c:v>
                </c:pt>
                <c:pt idx="10">
                  <c:v>Changes to hospital flows</c:v>
                </c:pt>
                <c:pt idx="11">
                  <c:v>Total staff required with potential efficiencies</c:v>
                </c:pt>
              </c:strCache>
            </c:strRef>
          </c:cat>
          <c:val>
            <c:numRef>
              <c:f>Sheet1!$B$5:$B$16</c:f>
              <c:numCache>
                <c:formatCode>General</c:formatCode>
                <c:ptCount val="12"/>
                <c:pt idx="0">
                  <c:v>0</c:v>
                </c:pt>
                <c:pt idx="1">
                  <c:v>250</c:v>
                </c:pt>
                <c:pt idx="2">
                  <c:v>330</c:v>
                </c:pt>
                <c:pt idx="3">
                  <c:v>0</c:v>
                </c:pt>
                <c:pt idx="4">
                  <c:v>305</c:v>
                </c:pt>
                <c:pt idx="5">
                  <c:v>255</c:v>
                </c:pt>
                <c:pt idx="6">
                  <c:v>210</c:v>
                </c:pt>
                <c:pt idx="8">
                  <c:v>175</c:v>
                </c:pt>
                <c:pt idx="9">
                  <c:v>150</c:v>
                </c:pt>
                <c:pt idx="10">
                  <c:v>150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76BC-4BAC-8E0E-B15A6355C6FC}"/>
            </c:ext>
          </c:extLst>
        </c:ser>
        <c:ser>
          <c:idx val="1"/>
          <c:order val="1"/>
          <c:tx>
            <c:strRef>
              <c:f>Sheet1!$C$4</c:f>
              <c:strCache>
                <c:ptCount val="1"/>
                <c:pt idx="0">
                  <c:v>Fall</c:v>
                </c:pt>
              </c:strCache>
            </c:strRef>
          </c:tx>
          <c:spPr>
            <a:solidFill>
              <a:schemeClr val="accent3"/>
            </a:solidFill>
            <a:ln w="12700"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76BC-4BAC-8E0E-B15A6355C6FC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76BC-4BAC-8E0E-B15A6355C6FC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76BC-4BAC-8E0E-B15A6355C6FC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76BC-4BAC-8E0E-B15A6355C6FC}"/>
                </c:ext>
                <c:ext xmlns:c15="http://schemas.microsoft.com/office/drawing/2012/chart" uri="{CE6537A1-D6FC-4f65-9D91-7224C49458BB}"/>
              </c:extLst>
            </c:dLbl>
            <c:dLbl>
              <c:idx val="1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76BC-4BAC-8E0E-B15A6355C6FC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Sheet1!$A$5:$A$16</c:f>
              <c:strCache>
                <c:ptCount val="12"/>
                <c:pt idx="0">
                  <c:v>Additional staff required to meet standards in 19/20</c:v>
                </c:pt>
                <c:pt idx="1">
                  <c:v>Additional staff to meet standards in 24/25</c:v>
                </c:pt>
                <c:pt idx="2">
                  <c:v>Additional control staff (call taking, triage, dispatch)</c:v>
                </c:pt>
                <c:pt idx="3">
                  <c:v>Total additional staff Required (no efficiencies)</c:v>
                </c:pt>
                <c:pt idx="4">
                  <c:v>Increase Hear and Treat rate</c:v>
                </c:pt>
                <c:pt idx="5">
                  <c:v>Reduction in abstraction rate</c:v>
                </c:pt>
                <c:pt idx="6">
                  <c:v>Staff saved through Trust efficiencies</c:v>
                </c:pt>
                <c:pt idx="7">
                  <c:v>Staff required (Trust efficiencies)</c:v>
                </c:pt>
                <c:pt idx="8">
                  <c:v>Unscheduled care system efficiencies</c:v>
                </c:pt>
                <c:pt idx="9">
                  <c:v>Reduction in handover delays</c:v>
                </c:pt>
                <c:pt idx="10">
                  <c:v>Changes to hospital flows</c:v>
                </c:pt>
                <c:pt idx="11">
                  <c:v>Total staff required with potential efficiencies</c:v>
                </c:pt>
              </c:strCache>
            </c:strRef>
          </c:cat>
          <c:val>
            <c:numRef>
              <c:f>Sheet1!$C$5:$C$16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60</c:v>
                </c:pt>
                <c:pt idx="5">
                  <c:v>50</c:v>
                </c:pt>
                <c:pt idx="6">
                  <c:v>45</c:v>
                </c:pt>
                <c:pt idx="8">
                  <c:v>35</c:v>
                </c:pt>
                <c:pt idx="9">
                  <c:v>25</c:v>
                </c:pt>
                <c:pt idx="10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76BC-4BAC-8E0E-B15A6355C6FC}"/>
            </c:ext>
          </c:extLst>
        </c:ser>
        <c:ser>
          <c:idx val="2"/>
          <c:order val="2"/>
          <c:tx>
            <c:strRef>
              <c:f>Sheet1!$D$4</c:f>
              <c:strCache>
                <c:ptCount val="1"/>
                <c:pt idx="0">
                  <c:v>Rise</c:v>
                </c:pt>
              </c:strCache>
            </c:strRef>
          </c:tx>
          <c:spPr>
            <a:solidFill>
              <a:srgbClr val="F58220"/>
            </a:solidFill>
            <a:ln w="12700">
              <a:solidFill>
                <a:schemeClr val="tx1"/>
              </a:solidFill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chemeClr val="accent5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E-76BC-4BAC-8E0E-B15A6355C6FC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5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0-76BC-4BAC-8E0E-B15A6355C6FC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1"/>
              </a:solidFill>
              <a:ln w="127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2-76BC-4BAC-8E0E-B15A6355C6FC}"/>
              </c:ext>
            </c:extLst>
          </c:dPt>
          <c:dLbls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1" i="0" u="none" strike="noStrike" kern="1200" baseline="0">
                      <a:solidFill>
                        <a:schemeClr val="bg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3-76BC-4BAC-8E0E-B15A6355C6FC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4-76BC-4BAC-8E0E-B15A6355C6FC}"/>
                </c:ex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5-76BC-4BAC-8E0E-B15A6355C6FC}"/>
                </c:ext>
                <c:ext xmlns:c15="http://schemas.microsoft.com/office/drawing/2012/chart" uri="{CE6537A1-D6FC-4f65-9D91-7224C49458BB}"/>
              </c:extLst>
            </c:dLbl>
            <c:dLbl>
              <c:idx val="7"/>
              <c:tx>
                <c:rich>
                  <a:bodyPr/>
                  <a:lstStyle/>
                  <a:p>
                    <a:fld id="{4710FCE0-C4FF-4FB7-B3BE-B6C0951FC572}" type="VALUE">
                      <a:rPr lang="en-US" b="1"/>
                      <a:pPr/>
                      <a:t>[VALUE]</a:t>
                    </a:fld>
                    <a:endParaRPr lang="en-GB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0-76BC-4BAC-8E0E-B15A6355C6FC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8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6-76BC-4BAC-8E0E-B15A6355C6FC}"/>
                </c:ext>
                <c:ext xmlns:c15="http://schemas.microsoft.com/office/drawing/2012/chart" uri="{CE6537A1-D6FC-4f65-9D91-7224C49458BB}"/>
              </c:extLst>
            </c:dLbl>
            <c:dLbl>
              <c:idx val="9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7-76BC-4BAC-8E0E-B15A6355C6FC}"/>
                </c:ext>
                <c:ext xmlns:c15="http://schemas.microsoft.com/office/drawing/2012/chart" uri="{CE6537A1-D6FC-4f65-9D91-7224C49458BB}"/>
              </c:extLst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1" i="0" u="none" strike="noStrike" kern="1200" baseline="0">
                      <a:solidFill>
                        <a:schemeClr val="bg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Sheet1!$A$5:$A$16</c:f>
              <c:strCache>
                <c:ptCount val="12"/>
                <c:pt idx="0">
                  <c:v>Additional staff required to meet standards in 19/20</c:v>
                </c:pt>
                <c:pt idx="1">
                  <c:v>Additional staff to meet standards in 24/25</c:v>
                </c:pt>
                <c:pt idx="2">
                  <c:v>Additional control staff (call taking, triage, dispatch)</c:v>
                </c:pt>
                <c:pt idx="3">
                  <c:v>Total additional staff Required (no efficiencies)</c:v>
                </c:pt>
                <c:pt idx="4">
                  <c:v>Increase Hear and Treat rate</c:v>
                </c:pt>
                <c:pt idx="5">
                  <c:v>Reduction in abstraction rate</c:v>
                </c:pt>
                <c:pt idx="6">
                  <c:v>Staff saved through Trust efficiencies</c:v>
                </c:pt>
                <c:pt idx="7">
                  <c:v>Staff required (Trust efficiencies)</c:v>
                </c:pt>
                <c:pt idx="8">
                  <c:v>Unscheduled care system efficiencies</c:v>
                </c:pt>
                <c:pt idx="9">
                  <c:v>Reduction in handover delays</c:v>
                </c:pt>
                <c:pt idx="10">
                  <c:v>Changes to hospital flows</c:v>
                </c:pt>
                <c:pt idx="11">
                  <c:v>Total staff required with potential efficiencies</c:v>
                </c:pt>
              </c:strCache>
            </c:strRef>
          </c:cat>
          <c:val>
            <c:numRef>
              <c:f>Sheet1!$D$5:$D$16</c:f>
              <c:numCache>
                <c:formatCode>General</c:formatCode>
                <c:ptCount val="12"/>
                <c:pt idx="0">
                  <c:v>250</c:v>
                </c:pt>
                <c:pt idx="1">
                  <c:v>80</c:v>
                </c:pt>
                <c:pt idx="2">
                  <c:v>35</c:v>
                </c:pt>
                <c:pt idx="3">
                  <c:v>365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210</c:v>
                </c:pt>
                <c:pt idx="8">
                  <c:v>0</c:v>
                </c:pt>
                <c:pt idx="9">
                  <c:v>0</c:v>
                </c:pt>
                <c:pt idx="10">
                  <c:v>10</c:v>
                </c:pt>
                <c:pt idx="11">
                  <c:v>160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8-76BC-4BAC-8E0E-B15A6355C6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329053848"/>
        <c:axId val="330261704"/>
      </c:barChart>
      <c:scatterChart>
        <c:scatterStyle val="lineMarker"/>
        <c:varyColors val="0"/>
        <c:ser>
          <c:idx val="3"/>
          <c:order val="3"/>
          <c:spPr>
            <a:ln w="25400" cap="rnd">
              <a:noFill/>
              <a:round/>
            </a:ln>
            <a:effectLst/>
          </c:spPr>
          <c:marker>
            <c:symbol val="none"/>
          </c:marker>
          <c:errBars>
            <c:errDir val="y"/>
            <c:errBarType val="minus"/>
            <c:errValType val="fixedVal"/>
            <c:noEndCap val="1"/>
            <c:val val="1"/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xVal>
            <c:numRef>
              <c:f>Sheet1!$G$5:$G$15</c:f>
              <c:numCache>
                <c:formatCode>General</c:formatCode>
                <c:ptCount val="11"/>
                <c:pt idx="0">
                  <c:v>250</c:v>
                </c:pt>
                <c:pt idx="1">
                  <c:v>330</c:v>
                </c:pt>
                <c:pt idx="2">
                  <c:v>365</c:v>
                </c:pt>
                <c:pt idx="3">
                  <c:v>365</c:v>
                </c:pt>
                <c:pt idx="4">
                  <c:v>305</c:v>
                </c:pt>
                <c:pt idx="5">
                  <c:v>255</c:v>
                </c:pt>
                <c:pt idx="6">
                  <c:v>210</c:v>
                </c:pt>
                <c:pt idx="7">
                  <c:v>210</c:v>
                </c:pt>
                <c:pt idx="8">
                  <c:v>175</c:v>
                </c:pt>
                <c:pt idx="9">
                  <c:v>150</c:v>
                </c:pt>
                <c:pt idx="10">
                  <c:v>160</c:v>
                </c:pt>
              </c:numCache>
            </c:numRef>
          </c:xVal>
          <c:yVal>
            <c:numRef>
              <c:f>Sheet1!$H$5:$H$15</c:f>
              <c:numCache>
                <c:formatCode>General</c:formatCode>
                <c:ptCount val="11"/>
                <c:pt idx="0">
                  <c:v>11.5</c:v>
                </c:pt>
                <c:pt idx="1">
                  <c:v>10.5</c:v>
                </c:pt>
                <c:pt idx="2">
                  <c:v>9.5</c:v>
                </c:pt>
                <c:pt idx="3">
                  <c:v>8.5</c:v>
                </c:pt>
                <c:pt idx="4">
                  <c:v>7.5</c:v>
                </c:pt>
                <c:pt idx="5">
                  <c:v>6.5</c:v>
                </c:pt>
                <c:pt idx="6">
                  <c:v>5.5</c:v>
                </c:pt>
                <c:pt idx="7">
                  <c:v>4.5</c:v>
                </c:pt>
                <c:pt idx="8">
                  <c:v>3.5</c:v>
                </c:pt>
                <c:pt idx="9">
                  <c:v>2.5</c:v>
                </c:pt>
                <c:pt idx="10">
                  <c:v>1.5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9-76BC-4BAC-8E0E-B15A6355C6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0259744"/>
        <c:axId val="330262096"/>
      </c:scatterChart>
      <c:catAx>
        <c:axId val="32905384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en-US"/>
          </a:p>
        </c:txPr>
        <c:crossAx val="330261704"/>
        <c:crosses val="autoZero"/>
        <c:auto val="1"/>
        <c:lblAlgn val="ctr"/>
        <c:lblOffset val="100"/>
        <c:noMultiLvlLbl val="0"/>
      </c:catAx>
      <c:valAx>
        <c:axId val="330261704"/>
        <c:scaling>
          <c:orientation val="minMax"/>
          <c:max val="500"/>
          <c:min val="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r>
                  <a:rPr lang="en-GB" sz="90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FTE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en-US"/>
          </a:p>
        </c:txPr>
        <c:crossAx val="329053848"/>
        <c:crosses val="autoZero"/>
        <c:crossBetween val="between"/>
      </c:valAx>
      <c:valAx>
        <c:axId val="330262096"/>
        <c:scaling>
          <c:orientation val="minMax"/>
          <c:max val="12"/>
          <c:min val="0"/>
        </c:scaling>
        <c:delete val="0"/>
        <c:axPos val="r"/>
        <c:numFmt formatCode="General" sourceLinked="1"/>
        <c:majorTickMark val="out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259744"/>
        <c:crosses val="max"/>
        <c:crossBetween val="midCat"/>
      </c:valAx>
      <c:valAx>
        <c:axId val="3302597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3026209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6D6C70"/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0.81583</cdr:x>
      <cdr:y>0.12385</cdr:y>
    </cdr:from>
    <cdr:to>
      <cdr:x>0.98537</cdr:x>
      <cdr:y>0.37154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7587983" y="752395"/>
          <a:ext cx="1576828" cy="150479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28575">
          <a:solidFill>
            <a:schemeClr val="tx2"/>
          </a:solidFill>
          <a:prstDash val="dash"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anchor="ctr"/>
        <a:lstStyle xmlns:a="http://schemas.openxmlformats.org/drawingml/2006/main"/>
        <a:p xmlns:a="http://schemas.openxmlformats.org/drawingml/2006/main">
          <a:pPr algn="ctr"/>
          <a:r>
            <a:rPr lang="en-US" b="1" i="1">
              <a:solidFill>
                <a:schemeClr val="bg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Staffing</a:t>
          </a:r>
          <a:r>
            <a:rPr lang="en-US" b="1" i="1" baseline="0">
              <a:solidFill>
                <a:schemeClr val="bg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requirements, no efficiencies</a:t>
          </a:r>
          <a:endParaRPr lang="en-US" b="1" i="1">
            <a:solidFill>
              <a:schemeClr val="bg2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cdr:txBody>
    </cdr:sp>
  </cdr:relSizeAnchor>
  <cdr:relSizeAnchor xmlns:cdr="http://schemas.openxmlformats.org/drawingml/2006/chartDrawing">
    <cdr:from>
      <cdr:x>0.81613</cdr:x>
      <cdr:y>0.39176</cdr:y>
    </cdr:from>
    <cdr:to>
      <cdr:x>0.98567</cdr:x>
      <cdr:y>0.63946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7590758" y="2380023"/>
          <a:ext cx="1576828" cy="150479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28575">
          <a:solidFill>
            <a:schemeClr val="tx2"/>
          </a:solidFill>
          <a:prstDash val="dash"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b="1" i="1">
              <a:solidFill>
                <a:schemeClr val="bg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Trust efficiencies</a:t>
          </a:r>
        </a:p>
      </cdr:txBody>
    </cdr:sp>
  </cdr:relSizeAnchor>
  <cdr:relSizeAnchor xmlns:cdr="http://schemas.openxmlformats.org/drawingml/2006/chartDrawing">
    <cdr:from>
      <cdr:x>0.81699</cdr:x>
      <cdr:y>0.6579</cdr:y>
    </cdr:from>
    <cdr:to>
      <cdr:x>0.98653</cdr:x>
      <cdr:y>0.9056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7598763" y="3996871"/>
          <a:ext cx="1576828" cy="150479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28575">
          <a:solidFill>
            <a:schemeClr val="tx2"/>
          </a:solidFill>
          <a:prstDash val="dash"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b="1" i="1">
              <a:solidFill>
                <a:schemeClr val="bg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System changes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151FB3-7EB1-48DA-9AC5-C5D6A79EA164}" type="datetimeFigureOut">
              <a:rPr lang="en-GB" smtClean="0"/>
              <a:t>19/07/2019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7678D8-13E9-463A-9649-A585C92509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9695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7399A4-B2CA-44A8-8B6F-AC5452BE5A6E}" type="datetimeFigureOut">
              <a:rPr lang="en-GB" smtClean="0"/>
              <a:pPr/>
              <a:t>19/07/2019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0E4AD-DA34-41CA-B1C4-40F2A20097B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5695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0E4AD-DA34-41CA-B1C4-40F2A20097BD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17890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20E4AD-DA34-41CA-B1C4-40F2A20097B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64542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20E4AD-DA34-41CA-B1C4-40F2A20097B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5188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0E4AD-DA34-41CA-B1C4-40F2A20097BD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0897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57188" indent="-357188">
              <a:lnSpc>
                <a:spcPct val="130000"/>
              </a:lnSpc>
            </a:pPr>
            <a:r>
              <a:rPr lang="en-GB" sz="1200" dirty="0" smtClean="0"/>
              <a:t>The aim of the COM is to move the focus of WAST from a service delivery model based on fast response to a large proportion of patients to a model that delivers the most appropriate response to each patient while still maintaining a quick response to life threatening conditions.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0E4AD-DA34-41CA-B1C4-40F2A20097BD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4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0E4AD-DA34-41CA-B1C4-40F2A20097BD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103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Four</a:t>
            </a:r>
            <a:r>
              <a:rPr lang="en-GB" baseline="0" dirty="0"/>
              <a:t> step process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0E4AD-DA34-41CA-B1C4-40F2A20097BD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8795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Four</a:t>
            </a:r>
            <a:r>
              <a:rPr lang="en-GB" baseline="0" dirty="0"/>
              <a:t> step process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0E4AD-DA34-41CA-B1C4-40F2A20097BD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8214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0E4AD-DA34-41CA-B1C4-40F2A20097BD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01841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What</a:t>
            </a:r>
            <a:r>
              <a:rPr lang="en-GB" baseline="0" dirty="0" smtClean="0"/>
              <a:t> do we mean by a model…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0E4AD-DA34-41CA-B1C4-40F2A20097BD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62373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0E4AD-DA34-41CA-B1C4-40F2A20097BD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4529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59" y="1484784"/>
            <a:ext cx="7899557" cy="460851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886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306000"/>
            <a:ext cx="8452800" cy="6462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962" y="1052736"/>
            <a:ext cx="7896454" cy="2160240"/>
          </a:xfrm>
        </p:spPr>
        <p:txBody>
          <a:bodyPr anchor="t">
            <a:normAutofit/>
          </a:bodyPr>
          <a:lstStyle>
            <a:lvl1pPr algn="r">
              <a:defRPr sz="39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CB6EDA2-E443-4D51-A80B-0E0091897D6C}" type="slidenum">
              <a:rPr lang="en-GB" smtClean="0"/>
              <a:pPr algn="ctr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1083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59" y="1484784"/>
            <a:ext cx="7899557" cy="46085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CB6EDA2-E443-4D51-A80B-0E0091897D6C}" type="slidenum">
              <a:rPr lang="en-GB" smtClean="0"/>
              <a:pPr algn="ctr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283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59" y="1484784"/>
            <a:ext cx="7899557" cy="46085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3303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59" y="1484784"/>
            <a:ext cx="7899557" cy="46085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9414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59" y="1484784"/>
            <a:ext cx="7899557" cy="46085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CB6EDA2-E443-4D51-A80B-0E0091897D6C}" type="slidenum">
              <a:rPr lang="en-GB" smtClean="0"/>
              <a:pPr algn="ctr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8658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Cover with Imag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4077072"/>
            <a:ext cx="6336704" cy="1037977"/>
          </a:xfrm>
        </p:spPr>
        <p:txBody>
          <a:bodyPr anchor="b">
            <a:normAutofit/>
          </a:bodyPr>
          <a:lstStyle>
            <a:lvl1pPr algn="r"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5229200"/>
            <a:ext cx="6336704" cy="864096"/>
          </a:xfrm>
        </p:spPr>
        <p:txBody>
          <a:bodyPr>
            <a:normAutofit/>
          </a:bodyPr>
          <a:lstStyle>
            <a:lvl1pPr marL="0" indent="0" algn="r">
              <a:buNone/>
              <a:defRPr sz="17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14946" y="6093097"/>
            <a:ext cx="6337374" cy="576263"/>
          </a:xfrm>
        </p:spPr>
        <p:txBody>
          <a:bodyPr>
            <a:normAutofit/>
          </a:bodyPr>
          <a:lstStyle>
            <a:lvl1pPr algn="r">
              <a:buFontTx/>
              <a:buNone/>
              <a:defRPr sz="1500">
                <a:solidFill>
                  <a:schemeClr val="tx1"/>
                </a:solidFill>
              </a:defRPr>
            </a:lvl1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0" y="476250"/>
            <a:ext cx="7380288" cy="3600450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987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 Tex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EB0AB-E536-4902-A2FB-09CB372B4D83}" type="datetime1">
              <a:rPr lang="en-GB" smtClean="0"/>
              <a:t>19/07/2019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3CB6EDA2-E443-4D51-A80B-0E0091897D6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7378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1094879"/>
            <a:ext cx="6336704" cy="1470025"/>
          </a:xfrm>
        </p:spPr>
        <p:txBody>
          <a:bodyPr anchor="b">
            <a:normAutofit/>
          </a:bodyPr>
          <a:lstStyle>
            <a:lvl1pPr algn="r"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2708920"/>
            <a:ext cx="6336704" cy="1152128"/>
          </a:xfrm>
        </p:spPr>
        <p:txBody>
          <a:bodyPr>
            <a:normAutofit/>
          </a:bodyPr>
          <a:lstStyle>
            <a:lvl1pPr marL="0" indent="0" algn="r">
              <a:buNone/>
              <a:defRPr sz="19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55576" y="4508500"/>
            <a:ext cx="6337374" cy="576263"/>
          </a:xfrm>
        </p:spPr>
        <p:txBody>
          <a:bodyPr>
            <a:normAutofit/>
          </a:bodyPr>
          <a:lstStyle>
            <a:lvl1pPr algn="r">
              <a:buFontTx/>
              <a:buNone/>
              <a:defRPr sz="1900">
                <a:solidFill>
                  <a:schemeClr val="tx1"/>
                </a:solidFill>
              </a:defRPr>
            </a:lvl1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with Imag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4077072"/>
            <a:ext cx="6336704" cy="1037977"/>
          </a:xfrm>
        </p:spPr>
        <p:txBody>
          <a:bodyPr anchor="b">
            <a:normAutofit/>
          </a:bodyPr>
          <a:lstStyle>
            <a:lvl1pPr algn="r"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5229200"/>
            <a:ext cx="6336704" cy="864096"/>
          </a:xfrm>
        </p:spPr>
        <p:txBody>
          <a:bodyPr>
            <a:normAutofit/>
          </a:bodyPr>
          <a:lstStyle>
            <a:lvl1pPr marL="0" indent="0" algn="r">
              <a:buNone/>
              <a:defRPr sz="17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14946" y="6093097"/>
            <a:ext cx="6337374" cy="576263"/>
          </a:xfrm>
        </p:spPr>
        <p:txBody>
          <a:bodyPr>
            <a:normAutofit/>
          </a:bodyPr>
          <a:lstStyle>
            <a:lvl1pPr algn="r">
              <a:buFontTx/>
              <a:buNone/>
              <a:defRPr sz="1500">
                <a:solidFill>
                  <a:schemeClr val="tx1"/>
                </a:solidFill>
              </a:defRPr>
            </a:lvl1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0" y="476250"/>
            <a:ext cx="7380288" cy="3600450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Divi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73130"/>
            <a:ext cx="8316913" cy="6516000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962" y="1052736"/>
            <a:ext cx="7896454" cy="2160240"/>
          </a:xfrm>
        </p:spPr>
        <p:txBody>
          <a:bodyPr anchor="t">
            <a:normAutofit/>
          </a:bodyPr>
          <a:lstStyle>
            <a:lvl1pPr algn="r">
              <a:defRPr sz="39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08983" y="6356351"/>
            <a:ext cx="1210689" cy="365125"/>
          </a:xfrm>
          <a:prstGeom prst="rect">
            <a:avLst/>
          </a:prstGeom>
        </p:spPr>
        <p:txBody>
          <a:bodyPr/>
          <a:lstStyle/>
          <a:p>
            <a:fld id="{6B9990FC-1FBB-4C38-A9AC-9ADFBF29FE0D}" type="datetime1">
              <a:rPr lang="en-GB" smtClean="0"/>
              <a:t>19/07/2019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91680" y="6356351"/>
            <a:ext cx="6624736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CB6EDA2-E443-4D51-A80B-0E0091897D6C}" type="slidenum">
              <a:rPr lang="en-GB" smtClean="0"/>
              <a:pPr algn="ctr"/>
              <a:t>‹#›</a:t>
            </a:fld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59" y="1481878"/>
            <a:ext cx="7899557" cy="389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08983" y="6356351"/>
            <a:ext cx="1210689" cy="365125"/>
          </a:xfrm>
          <a:prstGeom prst="rect">
            <a:avLst/>
          </a:prstGeom>
        </p:spPr>
        <p:txBody>
          <a:bodyPr/>
          <a:lstStyle/>
          <a:p>
            <a:fld id="{95F2882F-A6FB-426B-B65D-685A65AC5EA9}" type="datetime1">
              <a:rPr lang="en-GB" smtClean="0"/>
              <a:t>19/07/2019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91680" y="6356351"/>
            <a:ext cx="6624736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CB6EDA2-E443-4D51-A80B-0E0091897D6C}" type="slidenum">
              <a:rPr lang="en-GB" smtClean="0"/>
              <a:pPr algn="ctr"/>
              <a:t>‹#›</a:t>
            </a:fld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08983" y="5408299"/>
            <a:ext cx="7921377" cy="816698"/>
          </a:xfrm>
          <a:solidFill>
            <a:schemeClr val="tx1"/>
          </a:solidFill>
        </p:spPr>
        <p:txBody>
          <a:bodyPr wrap="square" lIns="180000" tIns="216000" rIns="180000" bIns="288000" anchor="b">
            <a:spAutoFit/>
          </a:bodyPr>
          <a:lstStyle>
            <a:lvl1pPr marL="0" indent="0">
              <a:buClr>
                <a:srgbClr val="FFFFFF"/>
              </a:buClr>
              <a:buFontTx/>
              <a:buNone/>
              <a:defRPr b="1"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FontTx/>
              <a:buNone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FontTx/>
              <a:buNone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FontTx/>
              <a:buNone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with Imag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4077072"/>
            <a:ext cx="6336704" cy="1080120"/>
          </a:xfrm>
        </p:spPr>
        <p:txBody>
          <a:bodyPr anchor="b">
            <a:noAutofit/>
          </a:bodyPr>
          <a:lstStyle>
            <a:lvl1pPr algn="r">
              <a:defRPr sz="26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5229200"/>
            <a:ext cx="6336704" cy="864096"/>
          </a:xfrm>
        </p:spPr>
        <p:txBody>
          <a:bodyPr>
            <a:noAutofit/>
          </a:bodyPr>
          <a:lstStyle>
            <a:lvl1pPr marL="0" indent="0" algn="r">
              <a:buNone/>
              <a:defRPr sz="1700"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14946" y="6093097"/>
            <a:ext cx="6337374" cy="576263"/>
          </a:xfrm>
        </p:spPr>
        <p:txBody>
          <a:bodyPr>
            <a:noAutofit/>
          </a:bodyPr>
          <a:lstStyle>
            <a:lvl1pPr algn="r">
              <a:buFontTx/>
              <a:buNone/>
              <a:defRPr sz="1500">
                <a:solidFill>
                  <a:schemeClr val="bg2"/>
                </a:solidFill>
              </a:defRPr>
            </a:lvl1pPr>
            <a:lvl5pPr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0" y="476250"/>
            <a:ext cx="7452320" cy="360045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114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1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20" y="332655"/>
            <a:ext cx="8064896" cy="10081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859" y="1484784"/>
            <a:ext cx="7899557" cy="4608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094" y="6381328"/>
            <a:ext cx="755576" cy="354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531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914400" rtl="0" eaLnBrk="1" latinLnBrk="0" hangingPunct="1">
        <a:spcBef>
          <a:spcPct val="0"/>
        </a:spcBef>
        <a:buNone/>
        <a:defRPr sz="3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68288" indent="-268288" algn="l" defTabSz="914400" rtl="0" eaLnBrk="1" latinLnBrk="0" hangingPunct="1">
        <a:lnSpc>
          <a:spcPct val="120000"/>
        </a:lnSpc>
        <a:spcBef>
          <a:spcPts val="600"/>
        </a:spcBef>
        <a:spcAft>
          <a:spcPts val="600"/>
        </a:spcAft>
        <a:buClr>
          <a:schemeClr val="bg1"/>
        </a:buClr>
        <a:buSzPct val="150000"/>
        <a:buFont typeface="Arial" pitchFamily="34" charset="0"/>
        <a:buChar char="•"/>
        <a:defRPr sz="2000" kern="1200">
          <a:solidFill>
            <a:schemeClr val="tx1">
              <a:lumMod val="10000"/>
              <a:lumOff val="9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bg1"/>
        </a:buClr>
        <a:buFont typeface="Arial" pitchFamily="34" charset="0"/>
        <a:buChar char="–"/>
        <a:defRPr sz="2000" kern="1200">
          <a:solidFill>
            <a:schemeClr val="tx1">
              <a:lumMod val="10000"/>
              <a:lumOff val="9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bg1"/>
        </a:buClr>
        <a:buSzPct val="150000"/>
        <a:buFont typeface="Arial" pitchFamily="34" charset="0"/>
        <a:buChar char="•"/>
        <a:defRPr sz="2000" kern="1200">
          <a:solidFill>
            <a:schemeClr val="tx1">
              <a:lumMod val="10000"/>
              <a:lumOff val="9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bg1"/>
        </a:buClr>
        <a:buFont typeface="Arial" pitchFamily="34" charset="0"/>
        <a:buChar char="–"/>
        <a:defRPr sz="2000" kern="1200">
          <a:solidFill>
            <a:schemeClr val="tx1">
              <a:lumMod val="10000"/>
              <a:lumOff val="9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bg1"/>
        </a:buClr>
        <a:buFont typeface="Arial" pitchFamily="34" charset="0"/>
        <a:buChar char="»"/>
        <a:defRPr sz="2000" kern="1200">
          <a:solidFill>
            <a:schemeClr val="tx1">
              <a:lumMod val="10000"/>
              <a:lumOff val="9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20" y="332655"/>
            <a:ext cx="8064896" cy="10081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859" y="1484784"/>
            <a:ext cx="7899557" cy="4608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60432" y="1"/>
            <a:ext cx="683568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pPr algn="ctr"/>
            <a:fld id="{3B57A09F-BEA8-4BC0-AD25-C69005C8770E}" type="slidenum">
              <a:rPr lang="en-GB" smtClean="0"/>
              <a:pPr algn="ctr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4041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  <p:sldLayoutId id="2147483649" r:id="rId4"/>
    <p:sldLayoutId id="2147483660" r:id="rId5"/>
    <p:sldLayoutId id="2147483661" r:id="rId6"/>
    <p:sldLayoutId id="2147483663" r:id="rId7"/>
  </p:sldLayoutIdLst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68288" indent="-268288" algn="l" defTabSz="914400" rtl="0" eaLnBrk="1" latinLnBrk="0" hangingPunct="1">
        <a:lnSpc>
          <a:spcPct val="120000"/>
        </a:lnSpc>
        <a:spcBef>
          <a:spcPts val="600"/>
        </a:spcBef>
        <a:spcAft>
          <a:spcPts val="600"/>
        </a:spcAft>
        <a:buClr>
          <a:schemeClr val="tx2"/>
        </a:buClr>
        <a:buSzPct val="150000"/>
        <a:buFont typeface="Arial" pitchFamily="34" charset="0"/>
        <a:buChar char="•"/>
        <a:defRPr sz="2000" kern="1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tx2"/>
        </a:buClr>
        <a:buFont typeface="Arial" pitchFamily="34" charset="0"/>
        <a:buChar char="–"/>
        <a:defRPr sz="2000" kern="1200">
          <a:solidFill>
            <a:schemeClr val="bg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tx2"/>
        </a:buClr>
        <a:buSzPct val="150000"/>
        <a:buFont typeface="Arial" pitchFamily="34" charset="0"/>
        <a:buChar char="•"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tx2"/>
        </a:buClr>
        <a:buFont typeface="Arial" pitchFamily="34" charset="0"/>
        <a:buChar char="–"/>
        <a:defRPr sz="20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tx2"/>
        </a:buClr>
        <a:buFont typeface="Arial" pitchFamily="34" charset="0"/>
        <a:buChar char="»"/>
        <a:defRPr sz="20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20" y="332655"/>
            <a:ext cx="8064896" cy="10081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859" y="1484784"/>
            <a:ext cx="7899557" cy="4608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60432" y="1"/>
            <a:ext cx="683568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pPr algn="ctr"/>
            <a:fld id="{3B57A09F-BEA8-4BC0-AD25-C69005C8770E}" type="slidenum">
              <a:rPr lang="en-GB" smtClean="0"/>
              <a:pPr algn="ctr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1739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</p:sldLayoutIdLst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68288" indent="-268288" algn="l" defTabSz="914400" rtl="0" eaLnBrk="1" latinLnBrk="0" hangingPunct="1">
        <a:lnSpc>
          <a:spcPct val="120000"/>
        </a:lnSpc>
        <a:spcBef>
          <a:spcPts val="600"/>
        </a:spcBef>
        <a:spcAft>
          <a:spcPts val="600"/>
        </a:spcAft>
        <a:buClr>
          <a:schemeClr val="tx2"/>
        </a:buClr>
        <a:buSzPct val="150000"/>
        <a:buFont typeface="Arial" pitchFamily="34" charset="0"/>
        <a:buChar char="•"/>
        <a:defRPr sz="2000" kern="1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tx2"/>
        </a:buClr>
        <a:buFont typeface="Arial" pitchFamily="34" charset="0"/>
        <a:buChar char="–"/>
        <a:defRPr sz="2000" kern="1200">
          <a:solidFill>
            <a:schemeClr val="bg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tx2"/>
        </a:buClr>
        <a:buSzPct val="150000"/>
        <a:buFont typeface="Arial" pitchFamily="34" charset="0"/>
        <a:buChar char="•"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tx2"/>
        </a:buClr>
        <a:buFont typeface="Arial" pitchFamily="34" charset="0"/>
        <a:buChar char="–"/>
        <a:defRPr sz="20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tx2"/>
        </a:buClr>
        <a:buFont typeface="Arial" pitchFamily="34" charset="0"/>
        <a:buChar char="»"/>
        <a:defRPr sz="20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20" y="332655"/>
            <a:ext cx="8064896" cy="10081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859" y="1484784"/>
            <a:ext cx="7899557" cy="4608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60432" y="1"/>
            <a:ext cx="683568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pPr algn="ctr"/>
            <a:fld id="{3B57A09F-BEA8-4BC0-AD25-C69005C8770E}" type="slidenum">
              <a:rPr lang="en-GB" smtClean="0"/>
              <a:pPr algn="ctr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1113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68288" indent="-268288" algn="l" defTabSz="914400" rtl="0" eaLnBrk="1" latinLnBrk="0" hangingPunct="1">
        <a:lnSpc>
          <a:spcPct val="120000"/>
        </a:lnSpc>
        <a:spcBef>
          <a:spcPts val="600"/>
        </a:spcBef>
        <a:spcAft>
          <a:spcPts val="600"/>
        </a:spcAft>
        <a:buClr>
          <a:schemeClr val="tx2"/>
        </a:buClr>
        <a:buSzPct val="150000"/>
        <a:buFont typeface="Arial" pitchFamily="34" charset="0"/>
        <a:buChar char="•"/>
        <a:defRPr sz="2000" kern="1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tx2"/>
        </a:buClr>
        <a:buFont typeface="Arial" pitchFamily="34" charset="0"/>
        <a:buChar char="–"/>
        <a:defRPr sz="2000" kern="1200">
          <a:solidFill>
            <a:schemeClr val="bg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tx2"/>
        </a:buClr>
        <a:buSzPct val="150000"/>
        <a:buFont typeface="Arial" pitchFamily="34" charset="0"/>
        <a:buChar char="•"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tx2"/>
        </a:buClr>
        <a:buFont typeface="Arial" pitchFamily="34" charset="0"/>
        <a:buChar char="–"/>
        <a:defRPr sz="20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tx2"/>
        </a:buClr>
        <a:buFont typeface="Arial" pitchFamily="34" charset="0"/>
        <a:buChar char="»"/>
        <a:defRPr sz="20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20" y="332655"/>
            <a:ext cx="8064896" cy="10081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859" y="1484784"/>
            <a:ext cx="7899557" cy="4608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5794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68288" indent="-268288" algn="l" defTabSz="914400" rtl="0" eaLnBrk="1" latinLnBrk="0" hangingPunct="1">
        <a:lnSpc>
          <a:spcPct val="120000"/>
        </a:lnSpc>
        <a:spcBef>
          <a:spcPts val="600"/>
        </a:spcBef>
        <a:spcAft>
          <a:spcPts val="600"/>
        </a:spcAft>
        <a:buClr>
          <a:schemeClr val="tx2"/>
        </a:buClr>
        <a:buSzPct val="150000"/>
        <a:buFont typeface="Arial" pitchFamily="34" charset="0"/>
        <a:buChar char="•"/>
        <a:defRPr sz="2000" kern="1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tx2"/>
        </a:buClr>
        <a:buFont typeface="Arial" pitchFamily="34" charset="0"/>
        <a:buChar char="–"/>
        <a:defRPr sz="2000" kern="1200">
          <a:solidFill>
            <a:schemeClr val="bg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tx2"/>
        </a:buClr>
        <a:buSzPct val="150000"/>
        <a:buFont typeface="Arial" pitchFamily="34" charset="0"/>
        <a:buChar char="•"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tx2"/>
        </a:buClr>
        <a:buFont typeface="Arial" pitchFamily="34" charset="0"/>
        <a:buChar char="–"/>
        <a:defRPr sz="20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tx2"/>
        </a:buClr>
        <a:buFont typeface="Arial" pitchFamily="34" charset="0"/>
        <a:buChar char="»"/>
        <a:defRPr sz="20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20" y="332655"/>
            <a:ext cx="8064896" cy="10081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859" y="1484784"/>
            <a:ext cx="7899557" cy="4608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094" y="6381328"/>
            <a:ext cx="755576" cy="354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859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68288" indent="-268288" algn="l" defTabSz="914400" rtl="0" eaLnBrk="1" latinLnBrk="0" hangingPunct="1">
        <a:lnSpc>
          <a:spcPct val="120000"/>
        </a:lnSpc>
        <a:spcBef>
          <a:spcPts val="600"/>
        </a:spcBef>
        <a:spcAft>
          <a:spcPts val="600"/>
        </a:spcAft>
        <a:buClr>
          <a:schemeClr val="bg1"/>
        </a:buClr>
        <a:buSzPct val="150000"/>
        <a:buFont typeface="Arial" pitchFamily="34" charset="0"/>
        <a:buChar char="•"/>
        <a:defRPr sz="2000" kern="1200">
          <a:solidFill>
            <a:schemeClr val="tx1">
              <a:lumMod val="10000"/>
              <a:lumOff val="9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bg1"/>
        </a:buClr>
        <a:buFont typeface="Arial" pitchFamily="34" charset="0"/>
        <a:buChar char="–"/>
        <a:defRPr sz="2000" kern="1200">
          <a:solidFill>
            <a:schemeClr val="tx1">
              <a:lumMod val="10000"/>
              <a:lumOff val="9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bg1"/>
        </a:buClr>
        <a:buSzPct val="150000"/>
        <a:buFont typeface="Arial" pitchFamily="34" charset="0"/>
        <a:buChar char="•"/>
        <a:defRPr sz="2000" kern="1200">
          <a:solidFill>
            <a:schemeClr val="tx1">
              <a:lumMod val="10000"/>
              <a:lumOff val="9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bg1"/>
        </a:buClr>
        <a:buFont typeface="Arial" pitchFamily="34" charset="0"/>
        <a:buChar char="–"/>
        <a:defRPr sz="2000" kern="1200">
          <a:solidFill>
            <a:schemeClr val="tx1">
              <a:lumMod val="10000"/>
              <a:lumOff val="9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bg1"/>
        </a:buClr>
        <a:buFont typeface="Arial" pitchFamily="34" charset="0"/>
        <a:buChar char="»"/>
        <a:defRPr sz="2000" kern="1200">
          <a:solidFill>
            <a:schemeClr val="tx1">
              <a:lumMod val="10000"/>
              <a:lumOff val="9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5.gif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12" Type="http://schemas.openxmlformats.org/officeDocument/2006/relationships/hyperlink" Target="//upload.wikimedia.org/wikipedia/en/0/05/Nias.png" TargetMode="External"/><Relationship Id="rId17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11" Type="http://schemas.openxmlformats.org/officeDocument/2006/relationships/image" Target="../media/image14.jpeg"/><Relationship Id="rId5" Type="http://schemas.openxmlformats.org/officeDocument/2006/relationships/image" Target="../media/image9.png"/><Relationship Id="rId15" Type="http://schemas.openxmlformats.org/officeDocument/2006/relationships/image" Target="../media/image16.png"/><Relationship Id="rId10" Type="http://schemas.openxmlformats.org/officeDocument/2006/relationships/hyperlink" Target="//upload.wikimedia.org/wikipedia/en/4/45/LASLogo.jpg" TargetMode="External"/><Relationship Id="rId4" Type="http://schemas.openxmlformats.org/officeDocument/2006/relationships/image" Target="../media/image8.png"/><Relationship Id="rId9" Type="http://schemas.openxmlformats.org/officeDocument/2006/relationships/image" Target="../media/image13.gif"/><Relationship Id="rId14" Type="http://schemas.openxmlformats.org/officeDocument/2006/relationships/hyperlink" Target="http://en.wikipedia.org/wiki/File:St_John_New_Zealand_logo.sv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4077073"/>
            <a:ext cx="7200800" cy="864096"/>
          </a:xfrm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Welsh Ambulance Services NHS Trust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5157192"/>
            <a:ext cx="6336704" cy="79208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000" b="1" dirty="0"/>
              <a:t>Demand and Capacity </a:t>
            </a:r>
            <a:r>
              <a:rPr lang="en-GB" sz="2000" b="1" dirty="0" smtClean="0"/>
              <a:t>Review</a:t>
            </a:r>
            <a:endParaRPr lang="en-GB" sz="20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07504" y="5949280"/>
            <a:ext cx="7344816" cy="792088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en-GB" sz="1600" dirty="0" smtClean="0">
                <a:solidFill>
                  <a:schemeClr val="tx2"/>
                </a:solidFill>
              </a:rPr>
              <a:t>Chris Polden</a:t>
            </a:r>
            <a:endParaRPr lang="en-GB" sz="1600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en-GB" sz="1600" smtClean="0">
                <a:solidFill>
                  <a:schemeClr val="tx2"/>
                </a:solidFill>
              </a:rPr>
              <a:t>23 </a:t>
            </a:r>
            <a:r>
              <a:rPr lang="en-GB" sz="1600" dirty="0" smtClean="0">
                <a:solidFill>
                  <a:schemeClr val="tx2"/>
                </a:solidFill>
              </a:rPr>
              <a:t>July </a:t>
            </a:r>
            <a:r>
              <a:rPr lang="en-GB" sz="1600" dirty="0">
                <a:solidFill>
                  <a:schemeClr val="tx2"/>
                </a:solidFill>
              </a:rPr>
              <a:t>2019</a:t>
            </a: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" r="17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Strategic Configurations</a:t>
            </a:r>
            <a:br>
              <a:rPr lang="en-GB" dirty="0" smtClean="0"/>
            </a:br>
            <a:r>
              <a:rPr lang="en-GB" sz="2000" b="0" dirty="0" smtClean="0">
                <a:solidFill>
                  <a:schemeClr val="bg2"/>
                </a:solidFill>
              </a:rPr>
              <a:t>Planned Service Changes Affecting Patient Flows</a:t>
            </a:r>
            <a:endParaRPr lang="en-GB" b="0" dirty="0">
              <a:solidFill>
                <a:schemeClr val="bg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CB6EDA2-E443-4D51-A80B-0E0091897D6C}" type="slidenum">
              <a:rPr lang="en-GB" smtClean="0"/>
              <a:pPr algn="ctr"/>
              <a:t>10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532" y="1274069"/>
            <a:ext cx="7848872" cy="50352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532" y="6296555"/>
            <a:ext cx="7848872" cy="37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459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064896" cy="1008113"/>
          </a:xfrm>
        </p:spPr>
        <p:txBody>
          <a:bodyPr/>
          <a:lstStyle/>
          <a:p>
            <a:r>
              <a:rPr lang="en-GB" dirty="0" smtClean="0"/>
              <a:t>Performance Options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496943" cy="4608512"/>
          </a:xfrm>
        </p:spPr>
        <p:txBody>
          <a:bodyPr/>
          <a:lstStyle/>
          <a:p>
            <a:pPr marL="452438" indent="-452438">
              <a:lnSpc>
                <a:spcPct val="110000"/>
              </a:lnSpc>
              <a:spcAft>
                <a:spcPts val="1800"/>
              </a:spcAft>
            </a:pPr>
            <a:r>
              <a:rPr lang="en-GB" dirty="0" smtClean="0"/>
              <a:t>ORH to put forward options for difference response standards based on experience in the UK and overseas.</a:t>
            </a:r>
          </a:p>
          <a:p>
            <a:pPr marL="452438" indent="-452438">
              <a:lnSpc>
                <a:spcPct val="110000"/>
              </a:lnSpc>
              <a:spcAft>
                <a:spcPts val="1800"/>
              </a:spcAft>
            </a:pPr>
            <a:r>
              <a:rPr lang="en-GB" dirty="0" smtClean="0"/>
              <a:t>Where possible, to supply clinical evidence or context for these standards.</a:t>
            </a:r>
          </a:p>
          <a:p>
            <a:pPr marL="452438" indent="-452438">
              <a:lnSpc>
                <a:spcPct val="110000"/>
              </a:lnSpc>
              <a:spcAft>
                <a:spcPts val="1800"/>
              </a:spcAft>
            </a:pPr>
            <a:r>
              <a:rPr lang="en-GB" dirty="0" smtClean="0"/>
              <a:t>WAST to put forward options based on internal clinical input.</a:t>
            </a:r>
          </a:p>
          <a:p>
            <a:pPr marL="452438" indent="-452438">
              <a:lnSpc>
                <a:spcPct val="110000"/>
              </a:lnSpc>
              <a:spcAft>
                <a:spcPts val="1800"/>
              </a:spcAft>
            </a:pPr>
            <a:r>
              <a:rPr lang="en-GB" dirty="0" smtClean="0"/>
              <a:t>ORH to model high level resourcing requirements for each of the agreed options to compare the costs against patients benefits.</a:t>
            </a:r>
          </a:p>
          <a:p>
            <a:pPr>
              <a:lnSpc>
                <a:spcPct val="110000"/>
              </a:lnSpc>
              <a:spcAft>
                <a:spcPts val="18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CB6EDA2-E443-4D51-A80B-0E0091897D6C}" type="slidenum">
              <a:rPr lang="en-GB" smtClean="0"/>
              <a:pPr algn="ctr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8218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016" y="130079"/>
            <a:ext cx="8460432" cy="1143000"/>
          </a:xfrm>
        </p:spPr>
        <p:txBody>
          <a:bodyPr/>
          <a:lstStyle/>
          <a:p>
            <a:r>
              <a:rPr lang="en-GB" dirty="0" smtClean="0"/>
              <a:t>Efficiency Testing and Optimal Position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CB6EDA2-E443-4D51-A80B-0E0091897D6C}" type="slidenum">
              <a:rPr lang="en-GB" smtClean="0"/>
              <a:pPr algn="ctr"/>
              <a:t>12</a:t>
            </a:fld>
            <a:endParaRPr lang="en-GB" dirty="0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678019"/>
              </p:ext>
            </p:extLst>
          </p:nvPr>
        </p:nvGraphicFramePr>
        <p:xfrm>
          <a:off x="251521" y="2339751"/>
          <a:ext cx="8064896" cy="4257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6"/>
          <p:cNvSpPr/>
          <p:nvPr/>
        </p:nvSpPr>
        <p:spPr>
          <a:xfrm>
            <a:off x="251520" y="1190735"/>
            <a:ext cx="2520280" cy="1008112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50" dirty="0" smtClean="0">
                <a:solidFill>
                  <a:schemeClr val="accent1"/>
                </a:solidFill>
              </a:rPr>
              <a:t>Identify potential efficiencies through benchmarking and consultation with Steering Group </a:t>
            </a:r>
            <a:endParaRPr lang="en-GB" sz="1250" dirty="0">
              <a:solidFill>
                <a:schemeClr val="accent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23828" y="1190735"/>
            <a:ext cx="2520280" cy="1008112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50" dirty="0">
                <a:solidFill>
                  <a:schemeClr val="accent1"/>
                </a:solidFill>
              </a:rPr>
              <a:t>Model efficiencies independently and report impacts to Steering Group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96136" y="1196752"/>
            <a:ext cx="2520280" cy="1008112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50" dirty="0">
                <a:solidFill>
                  <a:schemeClr val="accent1"/>
                </a:solidFill>
              </a:rPr>
              <a:t>Agree efficiencies to be combined and incorporated</a:t>
            </a:r>
          </a:p>
        </p:txBody>
      </p:sp>
      <p:cxnSp>
        <p:nvCxnSpPr>
          <p:cNvPr id="10" name="Straight Arrow Connector 9"/>
          <p:cNvCxnSpPr>
            <a:stCxn id="7" idx="3"/>
            <a:endCxn id="8" idx="1"/>
          </p:cNvCxnSpPr>
          <p:nvPr/>
        </p:nvCxnSpPr>
        <p:spPr>
          <a:xfrm>
            <a:off x="2771800" y="1694791"/>
            <a:ext cx="252028" cy="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8" idx="3"/>
            <a:endCxn id="9" idx="1"/>
          </p:cNvCxnSpPr>
          <p:nvPr/>
        </p:nvCxnSpPr>
        <p:spPr>
          <a:xfrm>
            <a:off x="5544108" y="1694791"/>
            <a:ext cx="252028" cy="6017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4709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9776"/>
            <a:ext cx="7896454" cy="1143000"/>
          </a:xfrm>
        </p:spPr>
        <p:txBody>
          <a:bodyPr/>
          <a:lstStyle/>
          <a:p>
            <a:r>
              <a:rPr lang="en-GB" dirty="0" smtClean="0"/>
              <a:t>Bridging the Shortfall (example)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CB6EDA2-E443-4D51-A80B-0E0091897D6C}" type="slidenum">
              <a:rPr lang="en-GB" smtClean="0"/>
              <a:pPr algn="ctr"/>
              <a:t>13</a:t>
            </a:fld>
            <a:endParaRPr lang="en-GB" dirty="0"/>
          </a:p>
        </p:txBody>
      </p:sp>
      <p:graphicFrame>
        <p:nvGraphicFramePr>
          <p:cNvPr id="5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579315"/>
              </p:ext>
            </p:extLst>
          </p:nvPr>
        </p:nvGraphicFramePr>
        <p:xfrm>
          <a:off x="179512" y="1340768"/>
          <a:ext cx="8136904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85619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807" y="89386"/>
            <a:ext cx="7896454" cy="1143000"/>
          </a:xfrm>
        </p:spPr>
        <p:txBody>
          <a:bodyPr/>
          <a:lstStyle/>
          <a:p>
            <a:r>
              <a:rPr lang="en-GB" dirty="0" smtClean="0"/>
              <a:t>Project Team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CB6EDA2-E443-4D51-A80B-0E0091897D6C}" type="slidenum">
              <a:rPr lang="en-GB" smtClean="0"/>
              <a:pPr algn="ctr"/>
              <a:t>14</a:t>
            </a:fld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3327521" y="1327067"/>
            <a:ext cx="1895863" cy="760528"/>
          </a:xfrm>
          <a:prstGeom prst="roundRect">
            <a:avLst/>
          </a:prstGeom>
          <a:solidFill>
            <a:srgbClr val="50B848"/>
          </a:solidFill>
          <a:ln w="25400" cap="flat" cmpd="sng" algn="ctr">
            <a:solidFill>
              <a:schemeClr val="bg2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Chris Polden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Project Manager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247770" y="2325979"/>
            <a:ext cx="1895863" cy="760528"/>
          </a:xfrm>
          <a:prstGeom prst="roundRect">
            <a:avLst/>
          </a:prstGeom>
          <a:solidFill>
            <a:srgbClr val="50B848"/>
          </a:solidFill>
          <a:ln w="25400" cap="flat" cmpd="sng" algn="ctr">
            <a:solidFill>
              <a:schemeClr val="bg2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Jon Mobbs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Quality Assurance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429630" y="5451317"/>
            <a:ext cx="1895863" cy="760528"/>
          </a:xfrm>
          <a:prstGeom prst="roundRect">
            <a:avLst/>
          </a:prstGeom>
          <a:solidFill>
            <a:schemeClr val="accent5"/>
          </a:solidFill>
          <a:ln w="25400" cap="flat" cmpd="sng" algn="ctr">
            <a:solidFill>
              <a:schemeClr val="bg2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David Lundqvist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Analytical Consultant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027701" y="5451317"/>
            <a:ext cx="1895863" cy="760528"/>
          </a:xfrm>
          <a:prstGeom prst="roundRect">
            <a:avLst/>
          </a:prstGeom>
          <a:solidFill>
            <a:schemeClr val="accent5"/>
          </a:solidFill>
          <a:ln w="25400" cap="flat" cmpd="sng" algn="ctr">
            <a:solidFill>
              <a:schemeClr val="bg2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Gill Mason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Analytical Specialist</a:t>
            </a:r>
          </a:p>
        </p:txBody>
      </p:sp>
      <p:cxnSp>
        <p:nvCxnSpPr>
          <p:cNvPr id="10" name="Straight Connector 9"/>
          <p:cNvCxnSpPr>
            <a:stCxn id="6" idx="2"/>
            <a:endCxn id="15" idx="0"/>
          </p:cNvCxnSpPr>
          <p:nvPr/>
        </p:nvCxnSpPr>
        <p:spPr>
          <a:xfrm>
            <a:off x="4275453" y="2087595"/>
            <a:ext cx="3211" cy="1728364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</a:ln>
          <a:effectLst/>
        </p:spPr>
      </p:cxnSp>
      <p:cxnSp>
        <p:nvCxnSpPr>
          <p:cNvPr id="11" name="Elbow Connector 10"/>
          <p:cNvCxnSpPr>
            <a:stCxn id="16" idx="2"/>
            <a:endCxn id="9" idx="0"/>
          </p:cNvCxnSpPr>
          <p:nvPr/>
        </p:nvCxnSpPr>
        <p:spPr>
          <a:xfrm rot="16200000" flipH="1">
            <a:off x="2144835" y="4620519"/>
            <a:ext cx="874830" cy="786766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chemeClr val="bg2"/>
            </a:solidFill>
            <a:prstDash val="solid"/>
          </a:ln>
          <a:effectLst/>
        </p:spPr>
      </p:cxnSp>
      <p:cxnSp>
        <p:nvCxnSpPr>
          <p:cNvPr id="12" name="Elbow Connector 11"/>
          <p:cNvCxnSpPr>
            <a:stCxn id="15" idx="2"/>
            <a:endCxn id="9" idx="0"/>
          </p:cNvCxnSpPr>
          <p:nvPr/>
        </p:nvCxnSpPr>
        <p:spPr>
          <a:xfrm rot="5400000">
            <a:off x="3189734" y="4362387"/>
            <a:ext cx="874830" cy="1303031"/>
          </a:xfrm>
          <a:prstGeom prst="bentConnector3">
            <a:avLst/>
          </a:prstGeom>
          <a:noFill/>
          <a:ln w="19050" cap="flat" cmpd="sng" algn="ctr">
            <a:solidFill>
              <a:schemeClr val="bg2"/>
            </a:solidFill>
            <a:prstDash val="solid"/>
          </a:ln>
          <a:effectLst/>
        </p:spPr>
      </p:cxnSp>
      <p:cxnSp>
        <p:nvCxnSpPr>
          <p:cNvPr id="13" name="Elbow Connector 12"/>
          <p:cNvCxnSpPr>
            <a:stCxn id="6" idx="2"/>
            <a:endCxn id="7" idx="3"/>
          </p:cNvCxnSpPr>
          <p:nvPr/>
        </p:nvCxnSpPr>
        <p:spPr>
          <a:xfrm rot="5400000">
            <a:off x="3400219" y="1831009"/>
            <a:ext cx="618648" cy="1131820"/>
          </a:xfrm>
          <a:prstGeom prst="bentConnector2">
            <a:avLst/>
          </a:prstGeom>
          <a:noFill/>
          <a:ln w="19050" cap="flat" cmpd="sng" algn="ctr">
            <a:solidFill>
              <a:schemeClr val="bg2"/>
            </a:solidFill>
            <a:prstDash val="solid"/>
          </a:ln>
          <a:effectLst/>
        </p:spPr>
      </p:cxnSp>
      <p:grpSp>
        <p:nvGrpSpPr>
          <p:cNvPr id="14" name="Group 13"/>
          <p:cNvGrpSpPr/>
          <p:nvPr/>
        </p:nvGrpSpPr>
        <p:grpSpPr>
          <a:xfrm>
            <a:off x="1240937" y="3804589"/>
            <a:ext cx="6063089" cy="771898"/>
            <a:chOff x="256456" y="2821329"/>
            <a:chExt cx="6332178" cy="913455"/>
          </a:xfrm>
          <a:solidFill>
            <a:schemeClr val="accent3"/>
          </a:solidFill>
        </p:grpSpPr>
        <p:sp>
          <p:nvSpPr>
            <p:cNvPr id="15" name="Rounded Rectangle 14"/>
            <p:cNvSpPr/>
            <p:nvPr/>
          </p:nvSpPr>
          <p:spPr>
            <a:xfrm>
              <a:off x="2439001" y="2834784"/>
              <a:ext cx="1980000" cy="900000"/>
            </a:xfrm>
            <a:prstGeom prst="roundRect">
              <a:avLst/>
            </a:prstGeom>
            <a:solidFill>
              <a:schemeClr val="accent5"/>
            </a:solidFill>
            <a:ln w="25400" cap="flat" cmpd="sng" algn="ctr">
              <a:solidFill>
                <a:schemeClr val="bg2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lang="en-GB" sz="1100" b="1" kern="0" dirty="0">
                  <a:solidFill>
                    <a:schemeClr val="bg1"/>
                  </a:solidFill>
                  <a:latin typeface="Verdana"/>
                </a:rPr>
                <a:t>Andrew Greggan</a:t>
              </a:r>
            </a:p>
            <a:p>
              <a:pPr algn="ctr"/>
              <a:r>
                <a:rPr lang="en-GB" sz="1100" kern="0" dirty="0">
                  <a:solidFill>
                    <a:schemeClr val="bg1"/>
                  </a:solidFill>
                  <a:latin typeface="Verdana"/>
                </a:rPr>
                <a:t>Project Consultant</a:t>
              </a:r>
            </a:p>
            <a:p>
              <a:pPr algn="ctr"/>
              <a:r>
                <a:rPr lang="en-US" sz="1100" i="1" kern="0" dirty="0">
                  <a:solidFill>
                    <a:schemeClr val="bg1"/>
                  </a:solidFill>
                  <a:latin typeface="Verdana"/>
                </a:rPr>
                <a:t>Modelling</a:t>
              </a:r>
              <a:endParaRPr lang="en-GB" sz="1100" i="1" kern="0" dirty="0">
                <a:solidFill>
                  <a:schemeClr val="bg1"/>
                </a:solidFill>
                <a:latin typeface="Verdana"/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256456" y="2834784"/>
              <a:ext cx="1980000" cy="900000"/>
            </a:xfrm>
            <a:prstGeom prst="roundRect">
              <a:avLst/>
            </a:prstGeom>
            <a:solidFill>
              <a:schemeClr val="accent5"/>
            </a:solidFill>
            <a:ln w="25400" cap="flat" cmpd="sng" algn="ctr">
              <a:solidFill>
                <a:schemeClr val="bg2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Hannah Mayes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Project Consultant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Analysis</a:t>
              </a:r>
              <a:endParaRPr kumimoji="0" lang="en-GB" sz="1100" b="0" i="1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4608632" y="2821329"/>
              <a:ext cx="1980002" cy="900000"/>
            </a:xfrm>
            <a:prstGeom prst="roundRect">
              <a:avLst/>
            </a:prstGeom>
            <a:solidFill>
              <a:schemeClr val="accent5"/>
            </a:solidFill>
            <a:ln w="25400" cap="flat" cmpd="sng" algn="ctr">
              <a:solidFill>
                <a:schemeClr val="bg2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lang="en-GB" sz="1100" b="1" kern="0" dirty="0">
                  <a:solidFill>
                    <a:schemeClr val="bg1"/>
                  </a:solidFill>
                  <a:latin typeface="Verdana"/>
                </a:rPr>
                <a:t>James Batchelor</a:t>
              </a:r>
            </a:p>
            <a:p>
              <a:pPr algn="ctr"/>
              <a:r>
                <a:rPr lang="en-GB" sz="1100" kern="0" dirty="0">
                  <a:solidFill>
                    <a:schemeClr val="bg1"/>
                  </a:solidFill>
                  <a:latin typeface="Verdana"/>
                </a:rPr>
                <a:t>Project Consultant</a:t>
              </a:r>
            </a:p>
            <a:p>
              <a:pPr algn="ctr"/>
              <a:r>
                <a:rPr lang="en-US" sz="1100" i="1" kern="0" dirty="0">
                  <a:solidFill>
                    <a:schemeClr val="bg1"/>
                  </a:solidFill>
                  <a:latin typeface="Verdana"/>
                </a:rPr>
                <a:t>Control</a:t>
              </a:r>
              <a:endParaRPr lang="en-GB" sz="1100" i="1" kern="0" dirty="0">
                <a:solidFill>
                  <a:schemeClr val="bg1"/>
                </a:solidFill>
                <a:latin typeface="Verdana"/>
              </a:endParaRPr>
            </a:p>
          </p:txBody>
        </p:sp>
      </p:grpSp>
      <p:cxnSp>
        <p:nvCxnSpPr>
          <p:cNvPr id="18" name="Elbow Connector 17"/>
          <p:cNvCxnSpPr>
            <a:stCxn id="6" idx="2"/>
            <a:endCxn id="16" idx="0"/>
          </p:cNvCxnSpPr>
          <p:nvPr/>
        </p:nvCxnSpPr>
        <p:spPr>
          <a:xfrm rot="5400000">
            <a:off x="2367978" y="1908484"/>
            <a:ext cx="1728364" cy="2086586"/>
          </a:xfrm>
          <a:prstGeom prst="bentConnector3">
            <a:avLst>
              <a:gd name="adj1" fmla="val 73593"/>
            </a:avLst>
          </a:prstGeom>
          <a:noFill/>
          <a:ln w="19050" cap="flat" cmpd="sng" algn="ctr">
            <a:solidFill>
              <a:schemeClr val="bg2"/>
            </a:solidFill>
            <a:prstDash val="solid"/>
          </a:ln>
          <a:effectLst/>
        </p:spPr>
      </p:cxnSp>
      <p:cxnSp>
        <p:nvCxnSpPr>
          <p:cNvPr id="19" name="Elbow Connector 18"/>
          <p:cNvCxnSpPr>
            <a:stCxn id="6" idx="2"/>
            <a:endCxn id="17" idx="0"/>
          </p:cNvCxnSpPr>
          <p:nvPr/>
        </p:nvCxnSpPr>
        <p:spPr>
          <a:xfrm rot="16200000" flipH="1">
            <a:off x="4457277" y="1905770"/>
            <a:ext cx="1716994" cy="2080643"/>
          </a:xfrm>
          <a:prstGeom prst="bentConnector3">
            <a:avLst>
              <a:gd name="adj1" fmla="val 73749"/>
            </a:avLst>
          </a:prstGeom>
          <a:noFill/>
          <a:ln w="19050" cap="flat" cmpd="sng" algn="ctr">
            <a:solidFill>
              <a:schemeClr val="bg2"/>
            </a:solidFill>
            <a:prstDash val="solid"/>
          </a:ln>
          <a:effectLst/>
        </p:spPr>
      </p:cxnSp>
      <p:cxnSp>
        <p:nvCxnSpPr>
          <p:cNvPr id="20" name="Elbow Connector 19"/>
          <p:cNvCxnSpPr>
            <a:stCxn id="15" idx="2"/>
            <a:endCxn id="8" idx="0"/>
          </p:cNvCxnSpPr>
          <p:nvPr/>
        </p:nvCxnSpPr>
        <p:spPr>
          <a:xfrm rot="16200000" flipH="1">
            <a:off x="4390698" y="4464453"/>
            <a:ext cx="874830" cy="1098898"/>
          </a:xfrm>
          <a:prstGeom prst="bentConnector3">
            <a:avLst/>
          </a:prstGeom>
          <a:noFill/>
          <a:ln w="19050" cap="flat" cmpd="sng" algn="ctr">
            <a:solidFill>
              <a:schemeClr val="bg2"/>
            </a:solidFill>
            <a:prstDash val="solid"/>
          </a:ln>
          <a:effectLst/>
        </p:spPr>
      </p:cxnSp>
      <p:cxnSp>
        <p:nvCxnSpPr>
          <p:cNvPr id="21" name="Elbow Connector 20"/>
          <p:cNvCxnSpPr>
            <a:stCxn id="17" idx="2"/>
            <a:endCxn id="8" idx="0"/>
          </p:cNvCxnSpPr>
          <p:nvPr/>
        </p:nvCxnSpPr>
        <p:spPr>
          <a:xfrm rot="5400000">
            <a:off x="5423729" y="4518950"/>
            <a:ext cx="886200" cy="978534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chemeClr val="bg2"/>
            </a:solidFill>
            <a:prstDash val="solid"/>
          </a:ln>
          <a:effectLst/>
        </p:spPr>
      </p:cxnSp>
      <p:sp>
        <p:nvSpPr>
          <p:cNvPr id="22" name="Rectangle 21"/>
          <p:cNvSpPr/>
          <p:nvPr/>
        </p:nvSpPr>
        <p:spPr>
          <a:xfrm>
            <a:off x="467544" y="1124745"/>
            <a:ext cx="7632848" cy="5328592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35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064896" cy="1008113"/>
          </a:xfrm>
        </p:spPr>
        <p:txBody>
          <a:bodyPr/>
          <a:lstStyle/>
          <a:p>
            <a:r>
              <a:rPr lang="en-GB" dirty="0" smtClean="0"/>
              <a:t>Review Timetable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CB6EDA2-E443-4D51-A80B-0E0091897D6C}" type="slidenum">
              <a:rPr lang="en-GB" smtClean="0"/>
              <a:pPr algn="ctr"/>
              <a:t>15</a:t>
            </a:fld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4413876"/>
              </p:ext>
            </p:extLst>
          </p:nvPr>
        </p:nvGraphicFramePr>
        <p:xfrm>
          <a:off x="251531" y="1273079"/>
          <a:ext cx="8064885" cy="5112566"/>
        </p:xfrm>
        <a:graphic>
          <a:graphicData uri="http://schemas.openxmlformats.org/drawingml/2006/table">
            <a:tbl>
              <a:tblPr/>
              <a:tblGrid>
                <a:gridCol w="231218">
                  <a:extLst>
                    <a:ext uri="{9D8B030D-6E8A-4147-A177-3AD203B41FA5}">
                      <a16:colId xmlns:a16="http://schemas.microsoft.com/office/drawing/2014/main" xmlns="" val="2923078418"/>
                    </a:ext>
                  </a:extLst>
                </a:gridCol>
                <a:gridCol w="1026611">
                  <a:extLst>
                    <a:ext uri="{9D8B030D-6E8A-4147-A177-3AD203B41FA5}">
                      <a16:colId xmlns:a16="http://schemas.microsoft.com/office/drawing/2014/main" xmlns="" val="3093032794"/>
                    </a:ext>
                  </a:extLst>
                </a:gridCol>
                <a:gridCol w="425441">
                  <a:extLst>
                    <a:ext uri="{9D8B030D-6E8A-4147-A177-3AD203B41FA5}">
                      <a16:colId xmlns:a16="http://schemas.microsoft.com/office/drawing/2014/main" xmlns="" val="3247484501"/>
                    </a:ext>
                  </a:extLst>
                </a:gridCol>
                <a:gridCol w="425441">
                  <a:extLst>
                    <a:ext uri="{9D8B030D-6E8A-4147-A177-3AD203B41FA5}">
                      <a16:colId xmlns:a16="http://schemas.microsoft.com/office/drawing/2014/main" xmlns="" val="2082452080"/>
                    </a:ext>
                  </a:extLst>
                </a:gridCol>
                <a:gridCol w="425441">
                  <a:extLst>
                    <a:ext uri="{9D8B030D-6E8A-4147-A177-3AD203B41FA5}">
                      <a16:colId xmlns:a16="http://schemas.microsoft.com/office/drawing/2014/main" xmlns="" val="2990069283"/>
                    </a:ext>
                  </a:extLst>
                </a:gridCol>
                <a:gridCol w="425441">
                  <a:extLst>
                    <a:ext uri="{9D8B030D-6E8A-4147-A177-3AD203B41FA5}">
                      <a16:colId xmlns:a16="http://schemas.microsoft.com/office/drawing/2014/main" xmlns="" val="3388496323"/>
                    </a:ext>
                  </a:extLst>
                </a:gridCol>
                <a:gridCol w="425441">
                  <a:extLst>
                    <a:ext uri="{9D8B030D-6E8A-4147-A177-3AD203B41FA5}">
                      <a16:colId xmlns:a16="http://schemas.microsoft.com/office/drawing/2014/main" xmlns="" val="2933180572"/>
                    </a:ext>
                  </a:extLst>
                </a:gridCol>
                <a:gridCol w="425441">
                  <a:extLst>
                    <a:ext uri="{9D8B030D-6E8A-4147-A177-3AD203B41FA5}">
                      <a16:colId xmlns:a16="http://schemas.microsoft.com/office/drawing/2014/main" xmlns="" val="3766209050"/>
                    </a:ext>
                  </a:extLst>
                </a:gridCol>
                <a:gridCol w="425441">
                  <a:extLst>
                    <a:ext uri="{9D8B030D-6E8A-4147-A177-3AD203B41FA5}">
                      <a16:colId xmlns:a16="http://schemas.microsoft.com/office/drawing/2014/main" xmlns="" val="3544673656"/>
                    </a:ext>
                  </a:extLst>
                </a:gridCol>
                <a:gridCol w="425441">
                  <a:extLst>
                    <a:ext uri="{9D8B030D-6E8A-4147-A177-3AD203B41FA5}">
                      <a16:colId xmlns:a16="http://schemas.microsoft.com/office/drawing/2014/main" xmlns="" val="3530759560"/>
                    </a:ext>
                  </a:extLst>
                </a:gridCol>
                <a:gridCol w="425441">
                  <a:extLst>
                    <a:ext uri="{9D8B030D-6E8A-4147-A177-3AD203B41FA5}">
                      <a16:colId xmlns:a16="http://schemas.microsoft.com/office/drawing/2014/main" xmlns="" val="3995456272"/>
                    </a:ext>
                  </a:extLst>
                </a:gridCol>
                <a:gridCol w="425441">
                  <a:extLst>
                    <a:ext uri="{9D8B030D-6E8A-4147-A177-3AD203B41FA5}">
                      <a16:colId xmlns:a16="http://schemas.microsoft.com/office/drawing/2014/main" xmlns="" val="172556443"/>
                    </a:ext>
                  </a:extLst>
                </a:gridCol>
                <a:gridCol w="425441">
                  <a:extLst>
                    <a:ext uri="{9D8B030D-6E8A-4147-A177-3AD203B41FA5}">
                      <a16:colId xmlns:a16="http://schemas.microsoft.com/office/drawing/2014/main" xmlns="" val="580782820"/>
                    </a:ext>
                  </a:extLst>
                </a:gridCol>
                <a:gridCol w="425441">
                  <a:extLst>
                    <a:ext uri="{9D8B030D-6E8A-4147-A177-3AD203B41FA5}">
                      <a16:colId xmlns:a16="http://schemas.microsoft.com/office/drawing/2014/main" xmlns="" val="2844144426"/>
                    </a:ext>
                  </a:extLst>
                </a:gridCol>
                <a:gridCol w="425441">
                  <a:extLst>
                    <a:ext uri="{9D8B030D-6E8A-4147-A177-3AD203B41FA5}">
                      <a16:colId xmlns:a16="http://schemas.microsoft.com/office/drawing/2014/main" xmlns="" val="3943293976"/>
                    </a:ext>
                  </a:extLst>
                </a:gridCol>
                <a:gridCol w="425441">
                  <a:extLst>
                    <a:ext uri="{9D8B030D-6E8A-4147-A177-3AD203B41FA5}">
                      <a16:colId xmlns:a16="http://schemas.microsoft.com/office/drawing/2014/main" xmlns="" val="1547668601"/>
                    </a:ext>
                  </a:extLst>
                </a:gridCol>
                <a:gridCol w="425441">
                  <a:extLst>
                    <a:ext uri="{9D8B030D-6E8A-4147-A177-3AD203B41FA5}">
                      <a16:colId xmlns:a16="http://schemas.microsoft.com/office/drawing/2014/main" xmlns="" val="3513967746"/>
                    </a:ext>
                  </a:extLst>
                </a:gridCol>
                <a:gridCol w="425441">
                  <a:extLst>
                    <a:ext uri="{9D8B030D-6E8A-4147-A177-3AD203B41FA5}">
                      <a16:colId xmlns:a16="http://schemas.microsoft.com/office/drawing/2014/main" xmlns="" val="3943569668"/>
                    </a:ext>
                  </a:extLst>
                </a:gridCol>
              </a:tblGrid>
              <a:tr h="266231"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>
                        <a:solidFill>
                          <a:srgbClr val="1A1818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Week No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1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2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3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4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5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6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7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8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9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10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11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12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13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14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15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16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22349816"/>
                  </a:ext>
                </a:extLst>
              </a:tr>
              <a:tr h="266231"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>
                        <a:solidFill>
                          <a:srgbClr val="1A1818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Week Commencing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17-Jun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24-Jun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01-Jul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08-Jul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15-Jul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22-Jul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29-Jul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05-Aug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12-Aug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19-Aug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26-Aug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02-Sep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09-Sep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16-Sep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23-Sep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30-Sep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37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25944004"/>
                  </a:ext>
                </a:extLst>
              </a:tr>
              <a:tr h="135918"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>
                        <a:solidFill>
                          <a:srgbClr val="1A1818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>
                        <a:solidFill>
                          <a:srgbClr val="1A1818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02574863"/>
                  </a:ext>
                </a:extLst>
              </a:tr>
              <a:tr h="373190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a)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Data Collection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99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5879061"/>
                  </a:ext>
                </a:extLst>
              </a:tr>
              <a:tr h="135918"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>
                        <a:solidFill>
                          <a:srgbClr val="1A1818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>
                        <a:solidFill>
                          <a:srgbClr val="1A1818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54832045"/>
                  </a:ext>
                </a:extLst>
              </a:tr>
              <a:tr h="373190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b)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Data Analysis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Model Set-up and</a:t>
                      </a:r>
                      <a:b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Current Service Profile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99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03953117"/>
                  </a:ext>
                </a:extLst>
              </a:tr>
              <a:tr h="135918"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>
                        <a:solidFill>
                          <a:srgbClr val="1A1818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>
                        <a:solidFill>
                          <a:srgbClr val="1A1818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86150040"/>
                  </a:ext>
                </a:extLst>
              </a:tr>
              <a:tr h="373190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c)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Benchmarking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99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27931503"/>
                  </a:ext>
                </a:extLst>
              </a:tr>
              <a:tr h="135918"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>
                        <a:solidFill>
                          <a:srgbClr val="1A1818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>
                        <a:solidFill>
                          <a:srgbClr val="1A1818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85679703"/>
                  </a:ext>
                </a:extLst>
              </a:tr>
              <a:tr h="373190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d)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Demand Projections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99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99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73938358"/>
                  </a:ext>
                </a:extLst>
              </a:tr>
              <a:tr h="135918"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>
                        <a:solidFill>
                          <a:srgbClr val="1A1818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>
                        <a:solidFill>
                          <a:srgbClr val="1A1818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35141276"/>
                  </a:ext>
                </a:extLst>
              </a:tr>
              <a:tr h="373190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e)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Model Setup and Validation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99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8058697"/>
                  </a:ext>
                </a:extLst>
              </a:tr>
              <a:tr h="135918"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>
                        <a:solidFill>
                          <a:srgbClr val="1A1818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>
                        <a:solidFill>
                          <a:srgbClr val="1A1818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25304005"/>
                  </a:ext>
                </a:extLst>
              </a:tr>
              <a:tr h="373190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f)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Operational Scenario Modelling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99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39057666"/>
                  </a:ext>
                </a:extLst>
              </a:tr>
              <a:tr h="135918"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>
                        <a:solidFill>
                          <a:srgbClr val="1A1818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>
                        <a:solidFill>
                          <a:srgbClr val="1A1818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94182472"/>
                  </a:ext>
                </a:extLst>
              </a:tr>
              <a:tr h="373190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g)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Control Scenario Modelling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99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55580351"/>
                  </a:ext>
                </a:extLst>
              </a:tr>
              <a:tr h="135918"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>
                        <a:solidFill>
                          <a:srgbClr val="1A1818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>
                        <a:solidFill>
                          <a:srgbClr val="1A1818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72707234"/>
                  </a:ext>
                </a:extLst>
              </a:tr>
              <a:tr h="373190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h)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Stakeholder Engagement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0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0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0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0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0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0B8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34553104"/>
                  </a:ext>
                </a:extLst>
              </a:tr>
              <a:tr h="135918"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>
                        <a:solidFill>
                          <a:srgbClr val="1A1818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>
                        <a:solidFill>
                          <a:srgbClr val="1A1818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74511326"/>
                  </a:ext>
                </a:extLst>
              </a:tr>
              <a:tr h="371322"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>
                        <a:solidFill>
                          <a:srgbClr val="1A1818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Reporting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Progress Report 1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92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Progress Report 2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92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Interim Report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92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Draft Results Report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92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Final Report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92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>
                          <a:solidFill>
                            <a:srgbClr val="1A1818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6202" marR="6202" marT="62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652271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915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551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79512" y="188639"/>
            <a:ext cx="8064896" cy="1008113"/>
          </a:xfrm>
        </p:spPr>
        <p:txBody>
          <a:bodyPr/>
          <a:lstStyle/>
          <a:p>
            <a:r>
              <a:rPr lang="en-GB" dirty="0" smtClean="0"/>
              <a:t>Demand </a:t>
            </a:r>
            <a:r>
              <a:rPr lang="en-GB" smtClean="0"/>
              <a:t>Projection Approach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B6EDA2-E443-4D51-A80B-0E0091897D6C}" type="slidenum">
              <a:rPr kumimoji="0" lang="en-GB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936012" y="2161216"/>
            <a:ext cx="2356067" cy="1085088"/>
          </a:xfrm>
          <a:prstGeom prst="roundRect">
            <a:avLst/>
          </a:prstGeom>
          <a:solidFill>
            <a:srgbClr val="FFFFFF"/>
          </a:solidFill>
          <a:ln w="38100" cap="flat" cmpd="sng" algn="ctr">
            <a:solidFill>
              <a:srgbClr val="F5822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D6C70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 panose="020B0604030504040204" pitchFamily="34" charset="0"/>
              </a:rPr>
              <a:t>Calculate demand rate per head of population: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D6C70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 panose="020B0604030504040204" pitchFamily="34" charset="0"/>
              </a:rPr>
              <a:t>By year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D6C70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 panose="020B0604030504040204" pitchFamily="34" charset="0"/>
              </a:rPr>
              <a:t>By age/gender group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D6C70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 panose="020B0604030504040204" pitchFamily="34" charset="0"/>
              </a:rPr>
              <a:t>By LHB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2936012" y="4396695"/>
            <a:ext cx="2356067" cy="1085088"/>
          </a:xfrm>
          <a:prstGeom prst="roundRect">
            <a:avLst/>
          </a:prstGeom>
          <a:solidFill>
            <a:srgbClr val="FFFFFF"/>
          </a:solidFill>
          <a:ln w="38100" cap="flat" cmpd="sng" algn="ctr">
            <a:solidFill>
              <a:srgbClr val="F5822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D6C70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 panose="020B0604030504040204" pitchFamily="34" charset="0"/>
              </a:rPr>
              <a:t>Forecast 2025 demand rates per head of population based on historical trends.</a:t>
            </a:r>
          </a:p>
        </p:txBody>
      </p:sp>
      <p:cxnSp>
        <p:nvCxnSpPr>
          <p:cNvPr id="12" name="Elbow Connector 11"/>
          <p:cNvCxnSpPr>
            <a:stCxn id="14" idx="3"/>
            <a:endCxn id="10" idx="0"/>
          </p:cNvCxnSpPr>
          <p:nvPr/>
        </p:nvCxnSpPr>
        <p:spPr>
          <a:xfrm>
            <a:off x="2843808" y="1560697"/>
            <a:ext cx="1270238" cy="600519"/>
          </a:xfrm>
          <a:prstGeom prst="bentConnector2">
            <a:avLst/>
          </a:prstGeom>
          <a:noFill/>
          <a:ln w="38100" cap="flat" cmpd="sng" algn="ctr">
            <a:solidFill>
              <a:srgbClr val="6D6C7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3" name="Elbow Connector 12"/>
          <p:cNvCxnSpPr>
            <a:stCxn id="15" idx="1"/>
            <a:endCxn id="10" idx="0"/>
          </p:cNvCxnSpPr>
          <p:nvPr/>
        </p:nvCxnSpPr>
        <p:spPr>
          <a:xfrm rot="10800000" flipV="1">
            <a:off x="4114046" y="1560696"/>
            <a:ext cx="1250042" cy="600519"/>
          </a:xfrm>
          <a:prstGeom prst="bentConnector2">
            <a:avLst/>
          </a:prstGeom>
          <a:noFill/>
          <a:ln w="38100" cap="flat" cmpd="sng" algn="ctr">
            <a:solidFill>
              <a:srgbClr val="6D6C7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4" name="Rounded Rectangle 13"/>
          <p:cNvSpPr/>
          <p:nvPr/>
        </p:nvSpPr>
        <p:spPr>
          <a:xfrm>
            <a:off x="755576" y="1226369"/>
            <a:ext cx="2088232" cy="668655"/>
          </a:xfrm>
          <a:prstGeom prst="roundRect">
            <a:avLst/>
          </a:prstGeom>
          <a:solidFill>
            <a:srgbClr val="FFFFFF"/>
          </a:solidFill>
          <a:ln w="38100" cap="flat" cmpd="sng" algn="ctr">
            <a:solidFill>
              <a:srgbClr val="0067B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D6C70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 panose="020B0604030504040204" pitchFamily="34" charset="0"/>
              </a:rPr>
              <a:t>Historic age/gender profile of historic incidents (2011-2019).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5364088" y="1226369"/>
            <a:ext cx="2088232" cy="668655"/>
          </a:xfrm>
          <a:prstGeom prst="roundRect">
            <a:avLst/>
          </a:prstGeom>
          <a:solidFill>
            <a:srgbClr val="FFFFFF"/>
          </a:solidFill>
          <a:ln w="38100" cap="flat" cmpd="sng" algn="ctr">
            <a:solidFill>
              <a:srgbClr val="0067B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D6C70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 panose="020B0604030504040204" pitchFamily="34" charset="0"/>
              </a:rPr>
              <a:t>Population data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D6C70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 panose="020B0604030504040204" pitchFamily="34" charset="0"/>
              </a:rPr>
              <a:t>(2011 to 2019). </a:t>
            </a:r>
          </a:p>
        </p:txBody>
      </p:sp>
      <p:sp>
        <p:nvSpPr>
          <p:cNvPr id="16" name="Diamond 15"/>
          <p:cNvSpPr/>
          <p:nvPr/>
        </p:nvSpPr>
        <p:spPr>
          <a:xfrm>
            <a:off x="3425146" y="1196751"/>
            <a:ext cx="1360348" cy="727888"/>
          </a:xfrm>
          <a:prstGeom prst="diamond">
            <a:avLst/>
          </a:prstGeom>
          <a:solidFill>
            <a:srgbClr val="FFFFFF"/>
          </a:solidFill>
          <a:ln w="38100" cap="flat" cmpd="sng" algn="ctr">
            <a:solidFill>
              <a:srgbClr val="6D6C7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D6C7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Combine</a:t>
            </a:r>
          </a:p>
        </p:txBody>
      </p:sp>
      <p:cxnSp>
        <p:nvCxnSpPr>
          <p:cNvPr id="17" name="Straight Arrow Connector 16"/>
          <p:cNvCxnSpPr>
            <a:stCxn id="10" idx="2"/>
            <a:endCxn id="11" idx="0"/>
          </p:cNvCxnSpPr>
          <p:nvPr/>
        </p:nvCxnSpPr>
        <p:spPr>
          <a:xfrm>
            <a:off x="4114046" y="3246304"/>
            <a:ext cx="0" cy="1150391"/>
          </a:xfrm>
          <a:prstGeom prst="straightConnector1">
            <a:avLst/>
          </a:prstGeom>
          <a:noFill/>
          <a:ln w="38100" cap="flat" cmpd="sng" algn="ctr">
            <a:solidFill>
              <a:srgbClr val="6D6C7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8" name="Diamond 17"/>
          <p:cNvSpPr/>
          <p:nvPr/>
        </p:nvSpPr>
        <p:spPr>
          <a:xfrm>
            <a:off x="3425145" y="3401006"/>
            <a:ext cx="1360348" cy="727888"/>
          </a:xfrm>
          <a:prstGeom prst="diamond">
            <a:avLst/>
          </a:prstGeom>
          <a:solidFill>
            <a:srgbClr val="FFFFFF"/>
          </a:solidFill>
          <a:ln w="38100" cap="flat" cmpd="sng" algn="ctr">
            <a:solidFill>
              <a:srgbClr val="6D6C7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D6C7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Linear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D6C7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Forecast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5528301" y="5445224"/>
            <a:ext cx="2356067" cy="1085088"/>
          </a:xfrm>
          <a:prstGeom prst="roundRect">
            <a:avLst/>
          </a:prstGeom>
          <a:solidFill>
            <a:srgbClr val="F58220"/>
          </a:solidFill>
          <a:ln w="38100" cap="flat" cmpd="sng" algn="ctr">
            <a:solidFill>
              <a:srgbClr val="F5822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 panose="020B0604030504040204" pitchFamily="34" charset="0"/>
              </a:rPr>
              <a:t>2025 Demand Forecasts by LHB.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747827" y="5688066"/>
            <a:ext cx="2088232" cy="668655"/>
          </a:xfrm>
          <a:prstGeom prst="roundRect">
            <a:avLst/>
          </a:prstGeom>
          <a:solidFill>
            <a:srgbClr val="FFFFFF"/>
          </a:solidFill>
          <a:ln w="38100" cap="flat" cmpd="sng" algn="ctr">
            <a:solidFill>
              <a:srgbClr val="0067B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D6C70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 panose="020B0604030504040204" pitchFamily="34" charset="0"/>
              </a:rPr>
              <a:t>Population projections for 2025.</a:t>
            </a:r>
          </a:p>
        </p:txBody>
      </p:sp>
      <p:cxnSp>
        <p:nvCxnSpPr>
          <p:cNvPr id="33" name="Elbow Connector 32"/>
          <p:cNvCxnSpPr>
            <a:stCxn id="11" idx="2"/>
          </p:cNvCxnSpPr>
          <p:nvPr/>
        </p:nvCxnSpPr>
        <p:spPr>
          <a:xfrm rot="16200000" flipH="1">
            <a:off x="4545904" y="5049925"/>
            <a:ext cx="535601" cy="1399316"/>
          </a:xfrm>
          <a:prstGeom prst="bentConnector2">
            <a:avLst/>
          </a:prstGeom>
          <a:noFill/>
          <a:ln w="38100" cap="flat" cmpd="sng" algn="ctr">
            <a:solidFill>
              <a:srgbClr val="6D6C7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5" name="Straight Arrow Connector 34"/>
          <p:cNvCxnSpPr>
            <a:stCxn id="22" idx="3"/>
          </p:cNvCxnSpPr>
          <p:nvPr/>
        </p:nvCxnSpPr>
        <p:spPr>
          <a:xfrm flipV="1">
            <a:off x="2836059" y="6017384"/>
            <a:ext cx="2677303" cy="5010"/>
          </a:xfrm>
          <a:prstGeom prst="straightConnector1">
            <a:avLst/>
          </a:prstGeom>
          <a:noFill/>
          <a:ln w="38100" cap="flat" cmpd="sng" algn="ctr">
            <a:solidFill>
              <a:srgbClr val="6D6C7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3" name="Diamond 22"/>
          <p:cNvSpPr/>
          <p:nvPr/>
        </p:nvSpPr>
        <p:spPr>
          <a:xfrm>
            <a:off x="3419872" y="5653440"/>
            <a:ext cx="1360348" cy="727888"/>
          </a:xfrm>
          <a:prstGeom prst="diamond">
            <a:avLst/>
          </a:prstGeom>
          <a:solidFill>
            <a:srgbClr val="FFFFFF"/>
          </a:solidFill>
          <a:ln w="38100" cap="flat" cmpd="sng" algn="ctr">
            <a:solidFill>
              <a:srgbClr val="6D6C7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D6C7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Combine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51520" y="1052736"/>
            <a:ext cx="8208912" cy="56166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0119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6" grpId="0" animBg="1"/>
      <p:bldP spid="18" grpId="0" animBg="1"/>
      <p:bldP spid="19" grpId="0" animBg="1"/>
      <p:bldP spid="22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Examples of ORH Global Experience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6EDA2-E443-4D51-A80B-0E0091897D6C}" type="slidenum">
              <a:rPr lang="en-GB" smtClean="0"/>
              <a:pPr/>
              <a:t>2</a:t>
            </a:fld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159182" y="1156677"/>
            <a:ext cx="8301250" cy="4576579"/>
            <a:chOff x="422180" y="509189"/>
            <a:chExt cx="8643034" cy="4576579"/>
          </a:xfrm>
        </p:grpSpPr>
        <p:grpSp>
          <p:nvGrpSpPr>
            <p:cNvPr id="5" name="Group 4"/>
            <p:cNvGrpSpPr/>
            <p:nvPr/>
          </p:nvGrpSpPr>
          <p:grpSpPr>
            <a:xfrm>
              <a:off x="422180" y="509189"/>
              <a:ext cx="8494901" cy="4576579"/>
              <a:chOff x="422180" y="509189"/>
              <a:chExt cx="8494901" cy="4576579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2180" y="1255276"/>
                <a:ext cx="8015756" cy="3527607"/>
              </a:xfrm>
              <a:prstGeom prst="rect">
                <a:avLst/>
              </a:prstGeom>
            </p:spPr>
          </p:pic>
          <p:grpSp>
            <p:nvGrpSpPr>
              <p:cNvPr id="8" name="Group 7"/>
              <p:cNvGrpSpPr/>
              <p:nvPr/>
            </p:nvGrpSpPr>
            <p:grpSpPr>
              <a:xfrm>
                <a:off x="685917" y="509189"/>
                <a:ext cx="8231164" cy="4576579"/>
                <a:chOff x="685917" y="509189"/>
                <a:chExt cx="8231164" cy="4576579"/>
              </a:xfrm>
            </p:grpSpPr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97267" y="963623"/>
                  <a:ext cx="1453555" cy="599660"/>
                </a:xfrm>
                <a:prstGeom prst="rect">
                  <a:avLst/>
                </a:prstGeom>
              </p:spPr>
            </p:pic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>
                <a:blip r:embed="rId5" cstate="print"/>
                <a:stretch>
                  <a:fillRect/>
                </a:stretch>
              </p:blipFill>
              <p:spPr>
                <a:xfrm>
                  <a:off x="7021468" y="1064972"/>
                  <a:ext cx="1348782" cy="535144"/>
                </a:xfrm>
                <a:prstGeom prst="rect">
                  <a:avLst/>
                </a:prstGeom>
              </p:spPr>
            </p:pic>
            <p:pic>
              <p:nvPicPr>
                <p:cNvPr id="11" name="Picture 10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85917" y="3316459"/>
                  <a:ext cx="902675" cy="920728"/>
                </a:xfrm>
                <a:prstGeom prst="rect">
                  <a:avLst/>
                </a:prstGeom>
              </p:spPr>
            </p:pic>
            <p:pic>
              <p:nvPicPr>
                <p:cNvPr id="12" name="Picture 11"/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215" t="3890" r="71948" b="4336"/>
                <a:stretch/>
              </p:blipFill>
              <p:spPr>
                <a:xfrm>
                  <a:off x="791579" y="1096806"/>
                  <a:ext cx="776352" cy="689422"/>
                </a:xfrm>
                <a:prstGeom prst="rect">
                  <a:avLst/>
                </a:prstGeom>
              </p:spPr>
            </p:pic>
            <p:cxnSp>
              <p:nvCxnSpPr>
                <p:cNvPr id="13" name="Elbow Connector 12"/>
                <p:cNvCxnSpPr>
                  <a:stCxn id="12" idx="3"/>
                </p:cNvCxnSpPr>
                <p:nvPr/>
              </p:nvCxnSpPr>
              <p:spPr>
                <a:xfrm>
                  <a:off x="1567931" y="1441517"/>
                  <a:ext cx="695138" cy="594118"/>
                </a:xfrm>
                <a:prstGeom prst="bentConnector3">
                  <a:avLst>
                    <a:gd name="adj1" fmla="val 50000"/>
                  </a:avLst>
                </a:prstGeom>
                <a:ln w="28575"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Elbow Connector 13"/>
                <p:cNvCxnSpPr>
                  <a:stCxn id="11" idx="0"/>
                </p:cNvCxnSpPr>
                <p:nvPr/>
              </p:nvCxnSpPr>
              <p:spPr>
                <a:xfrm rot="5400000" flipH="1" flipV="1">
                  <a:off x="680645" y="2447091"/>
                  <a:ext cx="1325979" cy="412758"/>
                </a:xfrm>
                <a:prstGeom prst="bentConnector3">
                  <a:avLst>
                    <a:gd name="adj1" fmla="val 50000"/>
                  </a:avLst>
                </a:prstGeom>
                <a:ln w="28575"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Elbow Connector 14"/>
                <p:cNvCxnSpPr>
                  <a:stCxn id="22" idx="0"/>
                </p:cNvCxnSpPr>
                <p:nvPr/>
              </p:nvCxnSpPr>
              <p:spPr>
                <a:xfrm rot="16200000" flipV="1">
                  <a:off x="1405485" y="2839738"/>
                  <a:ext cx="1799998" cy="965408"/>
                </a:xfrm>
                <a:prstGeom prst="bentConnector3">
                  <a:avLst>
                    <a:gd name="adj1" fmla="val 50000"/>
                  </a:avLst>
                </a:prstGeom>
                <a:ln w="28575"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Elbow Connector 15"/>
                <p:cNvCxnSpPr/>
                <p:nvPr/>
              </p:nvCxnSpPr>
              <p:spPr>
                <a:xfrm rot="5400000" flipH="1" flipV="1">
                  <a:off x="3018768" y="2771548"/>
                  <a:ext cx="1786342" cy="224208"/>
                </a:xfrm>
                <a:prstGeom prst="bentConnector3">
                  <a:avLst>
                    <a:gd name="adj1" fmla="val 50000"/>
                  </a:avLst>
                </a:prstGeom>
                <a:ln w="28575"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Elbow Connector 16"/>
                <p:cNvCxnSpPr/>
                <p:nvPr/>
              </p:nvCxnSpPr>
              <p:spPr>
                <a:xfrm rot="16200000" flipH="1">
                  <a:off x="3859041" y="1752334"/>
                  <a:ext cx="330006" cy="1"/>
                </a:xfrm>
                <a:prstGeom prst="bentConnector3">
                  <a:avLst>
                    <a:gd name="adj1" fmla="val 50000"/>
                  </a:avLst>
                </a:prstGeom>
                <a:ln w="28575"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Elbow Connector 17"/>
                <p:cNvCxnSpPr>
                  <a:stCxn id="10" idx="2"/>
                </p:cNvCxnSpPr>
                <p:nvPr/>
              </p:nvCxnSpPr>
              <p:spPr>
                <a:xfrm rot="5400000">
                  <a:off x="5928437" y="48874"/>
                  <a:ext cx="216181" cy="3318665"/>
                </a:xfrm>
                <a:prstGeom prst="bentConnector2">
                  <a:avLst/>
                </a:prstGeom>
                <a:ln w="28575"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Elbow Connector 18"/>
                <p:cNvCxnSpPr/>
                <p:nvPr/>
              </p:nvCxnSpPr>
              <p:spPr>
                <a:xfrm rot="5400000">
                  <a:off x="7287829" y="3277381"/>
                  <a:ext cx="1023420" cy="852763"/>
                </a:xfrm>
                <a:prstGeom prst="bentConnector3">
                  <a:avLst>
                    <a:gd name="adj1" fmla="val 50000"/>
                  </a:avLst>
                </a:prstGeom>
                <a:ln w="28575"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20" name="Picture 19"/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3722" r="8634"/>
                <a:stretch/>
              </p:blipFill>
              <p:spPr>
                <a:xfrm>
                  <a:off x="5512628" y="3316460"/>
                  <a:ext cx="729851" cy="940010"/>
                </a:xfrm>
                <a:prstGeom prst="rect">
                  <a:avLst/>
                </a:prstGeom>
              </p:spPr>
            </p:pic>
            <p:cxnSp>
              <p:nvCxnSpPr>
                <p:cNvPr id="21" name="Elbow Connector 20"/>
                <p:cNvCxnSpPr>
                  <a:stCxn id="20" idx="0"/>
                </p:cNvCxnSpPr>
                <p:nvPr/>
              </p:nvCxnSpPr>
              <p:spPr>
                <a:xfrm rot="16200000" flipV="1">
                  <a:off x="5190952" y="2629858"/>
                  <a:ext cx="644094" cy="729110"/>
                </a:xfrm>
                <a:prstGeom prst="bentConnector2">
                  <a:avLst/>
                </a:prstGeom>
                <a:ln w="28575"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22" name="Picture 6" descr="2014 Fire logo - GIF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369407" y="4222441"/>
                  <a:ext cx="837562" cy="86332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3" name="Picture 6" descr="File:LASLogo.jpg">
                  <a:hlinkClick r:id="rId10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35396" y="3786465"/>
                  <a:ext cx="715011" cy="85801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4" name="Picture 24">
                  <a:hlinkClick r:id="rId12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 bwMode="auto">
                <a:xfrm>
                  <a:off x="2252329" y="509189"/>
                  <a:ext cx="699603" cy="75681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25" name="Elbow Connector 24"/>
                <p:cNvCxnSpPr/>
                <p:nvPr/>
              </p:nvCxnSpPr>
              <p:spPr>
                <a:xfrm>
                  <a:off x="2616218" y="1263453"/>
                  <a:ext cx="1340139" cy="712487"/>
                </a:xfrm>
                <a:prstGeom prst="bentConnector3">
                  <a:avLst>
                    <a:gd name="adj1" fmla="val 50000"/>
                  </a:avLst>
                </a:prstGeom>
                <a:ln w="28575"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26" name="Picture 43" descr="http://upload.wikimedia.org/wikipedia/en/thumb/1/18/St_John_New_Zealand_logo.svg/200px-St_John_New_Zealand_logo.svg.png">
                  <a:hlinkClick r:id="rId14"/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4083" r="15134" b="30231"/>
                <a:stretch/>
              </p:blipFill>
              <p:spPr bwMode="auto">
                <a:xfrm>
                  <a:off x="7925889" y="3841450"/>
                  <a:ext cx="991192" cy="81265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27" name="Elbow Connector 26"/>
                <p:cNvCxnSpPr/>
                <p:nvPr/>
              </p:nvCxnSpPr>
              <p:spPr>
                <a:xfrm rot="10800000" flipV="1">
                  <a:off x="7738033" y="4256470"/>
                  <a:ext cx="407854" cy="93458"/>
                </a:xfrm>
                <a:prstGeom prst="bentConnector3">
                  <a:avLst>
                    <a:gd name="adj1" fmla="val 50000"/>
                  </a:avLst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28" name="Picture 27"/>
                <p:cNvPicPr>
                  <a:picLocks noChangeAspect="1"/>
                </p:cNvPicPr>
                <p:nvPr/>
              </p:nvPicPr>
              <p:blipFill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22522" y="4481266"/>
                  <a:ext cx="1160959" cy="458835"/>
                </a:xfrm>
                <a:prstGeom prst="rect">
                  <a:avLst/>
                </a:prstGeom>
              </p:spPr>
            </p:pic>
            <p:cxnSp>
              <p:nvCxnSpPr>
                <p:cNvPr id="29" name="Elbow Connector 28"/>
                <p:cNvCxnSpPr>
                  <a:stCxn id="28" idx="3"/>
                </p:cNvCxnSpPr>
                <p:nvPr/>
              </p:nvCxnSpPr>
              <p:spPr>
                <a:xfrm flipV="1">
                  <a:off x="6783481" y="3952296"/>
                  <a:ext cx="267801" cy="758388"/>
                </a:xfrm>
                <a:prstGeom prst="bentConnector2">
                  <a:avLst/>
                </a:prstGeom>
                <a:ln w="28575"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6" name="Picture 2" descr="http://www.cobar.nsw.gov.au/images/NSW_AMBULANCE_Logo.jpg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95944" y="2856185"/>
              <a:ext cx="1569270" cy="3075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5537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806" y="1241376"/>
            <a:ext cx="8539666" cy="5616624"/>
          </a:xfrm>
        </p:spPr>
        <p:txBody>
          <a:bodyPr>
            <a:noAutofit/>
          </a:bodyPr>
          <a:lstStyle/>
          <a:p>
            <a:pPr marL="357188" indent="-357188">
              <a:lnSpc>
                <a:spcPct val="110000"/>
              </a:lnSpc>
              <a:spcBef>
                <a:spcPts val="1200"/>
              </a:spcBef>
            </a:pPr>
            <a:r>
              <a:rPr lang="en-GB" sz="1800" dirty="0" smtClean="0"/>
              <a:t>Demand on ambulance services is changing.  As the population ages demand rates are increasing but the type of patients responded to are also changing.</a:t>
            </a:r>
          </a:p>
          <a:p>
            <a:pPr marL="357188" indent="-357188">
              <a:lnSpc>
                <a:spcPct val="110000"/>
              </a:lnSpc>
              <a:spcBef>
                <a:spcPts val="1200"/>
              </a:spcBef>
            </a:pPr>
            <a:r>
              <a:rPr lang="en-GB" sz="1800" dirty="0" smtClean="0"/>
              <a:t>In October 2015 WAST introduced a new Clinical Response Model (CRM).</a:t>
            </a:r>
          </a:p>
          <a:p>
            <a:pPr marL="357188" indent="-357188">
              <a:lnSpc>
                <a:spcPct val="110000"/>
              </a:lnSpc>
              <a:spcBef>
                <a:spcPts val="1200"/>
              </a:spcBef>
            </a:pPr>
            <a:r>
              <a:rPr lang="en-GB" sz="1800" dirty="0" smtClean="0"/>
              <a:t>The CRM is being constrained by the current resource and staff skill mix, with only 72.5% of patients receiving an ideal response (</a:t>
            </a:r>
            <a:r>
              <a:rPr lang="en-GB" sz="1800" dirty="0"/>
              <a:t>an increase from 60% in 2015</a:t>
            </a:r>
            <a:r>
              <a:rPr lang="en-GB" sz="1800" dirty="0" smtClean="0"/>
              <a:t>).</a:t>
            </a:r>
          </a:p>
          <a:p>
            <a:pPr marL="357188" indent="-357188">
              <a:lnSpc>
                <a:spcPct val="110000"/>
              </a:lnSpc>
              <a:spcBef>
                <a:spcPts val="1200"/>
              </a:spcBef>
            </a:pPr>
            <a:r>
              <a:rPr lang="en-GB" sz="1800" dirty="0" smtClean="0"/>
              <a:t>While the CRM was found to be valid and safe by an EASC review in 2018, some Amber patients are waiting too long for a response, with ambulance availability being highlighted as the overriding factor (Amber Review).</a:t>
            </a:r>
          </a:p>
          <a:p>
            <a:pPr marL="357188" indent="-357188">
              <a:lnSpc>
                <a:spcPct val="110000"/>
              </a:lnSpc>
              <a:spcBef>
                <a:spcPts val="1200"/>
              </a:spcBef>
            </a:pPr>
            <a:r>
              <a:rPr lang="en-GB" sz="1800" dirty="0" smtClean="0"/>
              <a:t>Demand is increasing and exhibits large seasonal variations, which current shifts do not account for.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CB6EDA2-E443-4D51-A80B-0E0091897D6C}" type="slidenum">
              <a:rPr lang="en-GB" smtClean="0"/>
              <a:pPr algn="ctr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13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Review Aims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568952" cy="5616624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GB" sz="1800" dirty="0" smtClean="0"/>
              <a:t>WAST and Commissioners require an independent consultant to work with them to:</a:t>
            </a:r>
          </a:p>
          <a:p>
            <a:pPr marL="360363" lvl="1" indent="-360363">
              <a:lnSpc>
                <a:spcPct val="100000"/>
              </a:lnSpc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</a:pPr>
            <a:r>
              <a:rPr lang="en-GB" sz="1800" dirty="0"/>
              <a:t>F</a:t>
            </a:r>
            <a:r>
              <a:rPr lang="en-GB" sz="1800" dirty="0" smtClean="0"/>
              <a:t>orecast incident demand over the next 5 years.</a:t>
            </a:r>
          </a:p>
          <a:p>
            <a:pPr marL="360363" lvl="1" indent="-360363">
              <a:lnSpc>
                <a:spcPct val="100000"/>
              </a:lnSpc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</a:pPr>
            <a:r>
              <a:rPr lang="en-GB" sz="1800" dirty="0"/>
              <a:t>A</a:t>
            </a:r>
            <a:r>
              <a:rPr lang="en-GB" sz="1800" dirty="0" smtClean="0"/>
              <a:t>gree the required level of quality and time performance for each type of patient.</a:t>
            </a:r>
          </a:p>
          <a:p>
            <a:pPr marL="360363" lvl="1" indent="-360363">
              <a:lnSpc>
                <a:spcPct val="100000"/>
              </a:lnSpc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</a:pPr>
            <a:r>
              <a:rPr lang="en-GB" sz="1800" dirty="0"/>
              <a:t>M</a:t>
            </a:r>
            <a:r>
              <a:rPr lang="en-GB" sz="1800" dirty="0" smtClean="0"/>
              <a:t>odel the resources needed to achieve these levels of time and quality assuming current operations.</a:t>
            </a:r>
          </a:p>
          <a:p>
            <a:pPr marL="360363" lvl="1" indent="-360363">
              <a:lnSpc>
                <a:spcPct val="100000"/>
              </a:lnSpc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</a:pPr>
            <a:r>
              <a:rPr lang="en-GB" sz="1800" dirty="0"/>
              <a:t>I</a:t>
            </a:r>
            <a:r>
              <a:rPr lang="en-GB" sz="1800" dirty="0" smtClean="0"/>
              <a:t>dentify WAST efficiencies and the impact these will have on the staffing required.</a:t>
            </a:r>
          </a:p>
          <a:p>
            <a:pPr marL="360363" lvl="1" indent="-360363">
              <a:lnSpc>
                <a:spcPct val="100000"/>
              </a:lnSpc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</a:pPr>
            <a:r>
              <a:rPr lang="en-GB" sz="1800" dirty="0"/>
              <a:t>I</a:t>
            </a:r>
            <a:r>
              <a:rPr lang="en-GB" sz="1800" dirty="0" smtClean="0"/>
              <a:t>dentify unscheduled </a:t>
            </a:r>
            <a:r>
              <a:rPr lang="en-GB" sz="1800" dirty="0"/>
              <a:t>care system efficiencies and the impact these will have on </a:t>
            </a:r>
            <a:r>
              <a:rPr lang="en-GB" sz="1800" dirty="0" smtClean="0"/>
              <a:t>the staffing required.</a:t>
            </a:r>
          </a:p>
          <a:p>
            <a:pPr marL="360363" lvl="1" indent="-360363">
              <a:lnSpc>
                <a:spcPct val="100000"/>
              </a:lnSpc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</a:pPr>
            <a:r>
              <a:rPr lang="en-GB" sz="1800" dirty="0"/>
              <a:t>M</a:t>
            </a:r>
            <a:r>
              <a:rPr lang="en-GB" sz="1800" dirty="0" smtClean="0"/>
              <a:t>odel the impact of planned service changes and their impact on patient flows.</a:t>
            </a:r>
          </a:p>
          <a:p>
            <a:pPr marL="360363" lvl="1" indent="-360363">
              <a:lnSpc>
                <a:spcPct val="100000"/>
              </a:lnSpc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</a:pPr>
            <a:r>
              <a:rPr lang="en-GB" sz="1800" dirty="0"/>
              <a:t>M</a:t>
            </a:r>
            <a:r>
              <a:rPr lang="en-GB" sz="1800" dirty="0" smtClean="0"/>
              <a:t>odel the resources required for call handling clinical staff and dispatch in the clinical </a:t>
            </a:r>
            <a:r>
              <a:rPr lang="en-GB" sz="1800" dirty="0"/>
              <a:t>c</a:t>
            </a:r>
            <a:r>
              <a:rPr lang="en-GB" sz="1800" dirty="0" smtClean="0"/>
              <a:t>ontact </a:t>
            </a:r>
            <a:r>
              <a:rPr lang="en-GB" sz="1800" dirty="0"/>
              <a:t>c</a:t>
            </a:r>
            <a:r>
              <a:rPr lang="en-GB" sz="1800" dirty="0" smtClean="0"/>
              <a:t>entres.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CB6EDA2-E443-4D51-A80B-0E0091897D6C}" type="slidenum">
              <a:rPr lang="en-GB" smtClean="0"/>
              <a:pPr algn="ctr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3043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064896" cy="1008113"/>
          </a:xfrm>
        </p:spPr>
        <p:txBody>
          <a:bodyPr/>
          <a:lstStyle/>
          <a:p>
            <a:r>
              <a:rPr lang="en-GB" dirty="0"/>
              <a:t>Review </a:t>
            </a:r>
            <a:r>
              <a:rPr lang="en-GB" dirty="0" smtClean="0"/>
              <a:t>Overview:  Response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CB6EDA2-E443-4D51-A80B-0E0091897D6C}" type="slidenum">
              <a:rPr lang="en-GB" smtClean="0"/>
              <a:pPr algn="ctr"/>
              <a:t>5</a:t>
            </a:fld>
            <a:endParaRPr lang="en-GB" dirty="0"/>
          </a:p>
        </p:txBody>
      </p:sp>
      <p:sp>
        <p:nvSpPr>
          <p:cNvPr id="6" name="Chevron 5"/>
          <p:cNvSpPr/>
          <p:nvPr/>
        </p:nvSpPr>
        <p:spPr>
          <a:xfrm rot="5400000">
            <a:off x="491970" y="908720"/>
            <a:ext cx="1404156" cy="1836204"/>
          </a:xfrm>
          <a:prstGeom prst="chevron">
            <a:avLst>
              <a:gd name="adj" fmla="val 10892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600" dirty="0">
                <a:solidFill>
                  <a:srgbClr val="FFFFFF"/>
                </a:solidFill>
              </a:rPr>
              <a:t>Data Collection and Analysis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112150" y="1124744"/>
            <a:ext cx="6204266" cy="1260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200"/>
              </a:spcAft>
            </a:pPr>
            <a:r>
              <a:rPr lang="en-GB" sz="1400" dirty="0" smtClean="0">
                <a:solidFill>
                  <a:schemeClr val="accent1"/>
                </a:solidFill>
              </a:rPr>
              <a:t>WAST data collected and checked.</a:t>
            </a:r>
            <a:endParaRPr lang="en-GB" sz="1400" dirty="0">
              <a:solidFill>
                <a:schemeClr val="accent1"/>
              </a:solidFill>
            </a:endParaRPr>
          </a:p>
          <a:p>
            <a:pPr>
              <a:spcAft>
                <a:spcPts val="200"/>
              </a:spcAft>
            </a:pPr>
            <a:r>
              <a:rPr lang="en-GB" sz="1400" dirty="0">
                <a:solidFill>
                  <a:schemeClr val="accent1"/>
                </a:solidFill>
              </a:rPr>
              <a:t>Current service profile analysed.</a:t>
            </a:r>
          </a:p>
          <a:p>
            <a:pPr>
              <a:spcAft>
                <a:spcPts val="200"/>
              </a:spcAft>
            </a:pPr>
            <a:r>
              <a:rPr lang="en-GB" sz="1400" dirty="0">
                <a:solidFill>
                  <a:schemeClr val="accent1"/>
                </a:solidFill>
              </a:rPr>
              <a:t>Demand projections calculated.</a:t>
            </a:r>
          </a:p>
          <a:p>
            <a:pPr>
              <a:spcAft>
                <a:spcPts val="200"/>
              </a:spcAft>
            </a:pPr>
            <a:r>
              <a:rPr lang="en-GB" sz="1400" dirty="0">
                <a:solidFill>
                  <a:schemeClr val="accent1"/>
                </a:solidFill>
              </a:rPr>
              <a:t>Benchmarking to identify potential </a:t>
            </a:r>
            <a:r>
              <a:rPr lang="en-GB" sz="1400" dirty="0" smtClean="0">
                <a:solidFill>
                  <a:schemeClr val="accent1"/>
                </a:solidFill>
              </a:rPr>
              <a:t>efficiencies.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14" name="Chevron 13"/>
          <p:cNvSpPr/>
          <p:nvPr/>
        </p:nvSpPr>
        <p:spPr>
          <a:xfrm rot="5400000">
            <a:off x="491970" y="2288873"/>
            <a:ext cx="1404156" cy="1836204"/>
          </a:xfrm>
          <a:prstGeom prst="chevron">
            <a:avLst>
              <a:gd name="adj" fmla="val 10892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600" dirty="0">
                <a:solidFill>
                  <a:srgbClr val="FFFFFF"/>
                </a:solidFill>
              </a:rPr>
              <a:t>Model Setup and Initial Baselining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112150" y="2504897"/>
            <a:ext cx="6204266" cy="1260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20"/>
              </a:spcBef>
              <a:spcAft>
                <a:spcPts val="200"/>
              </a:spcAft>
            </a:pPr>
            <a:r>
              <a:rPr lang="en-GB" sz="1400" dirty="0">
                <a:solidFill>
                  <a:schemeClr val="accent1"/>
                </a:solidFill>
              </a:rPr>
              <a:t>Data analysed to create model inputs.</a:t>
            </a:r>
          </a:p>
          <a:p>
            <a:pPr>
              <a:spcBef>
                <a:spcPts val="20"/>
              </a:spcBef>
              <a:spcAft>
                <a:spcPts val="200"/>
              </a:spcAft>
            </a:pPr>
            <a:r>
              <a:rPr lang="en-GB" sz="1400" dirty="0">
                <a:solidFill>
                  <a:schemeClr val="accent1"/>
                </a:solidFill>
              </a:rPr>
              <a:t>Simulation model set up and validated.</a:t>
            </a:r>
          </a:p>
          <a:p>
            <a:pPr>
              <a:spcBef>
                <a:spcPts val="20"/>
              </a:spcBef>
              <a:spcAft>
                <a:spcPts val="200"/>
              </a:spcAft>
            </a:pPr>
            <a:r>
              <a:rPr lang="en-GB" sz="1400" dirty="0">
                <a:solidFill>
                  <a:schemeClr val="accent1"/>
                </a:solidFill>
              </a:rPr>
              <a:t>Initial baseline runs (impact of demand, planned service changes) carried out.</a:t>
            </a:r>
          </a:p>
        </p:txBody>
      </p:sp>
      <p:sp>
        <p:nvSpPr>
          <p:cNvPr id="17" name="Chevron 16"/>
          <p:cNvSpPr/>
          <p:nvPr/>
        </p:nvSpPr>
        <p:spPr>
          <a:xfrm rot="5400000">
            <a:off x="491970" y="3669026"/>
            <a:ext cx="1404156" cy="1836204"/>
          </a:xfrm>
          <a:prstGeom prst="chevron">
            <a:avLst>
              <a:gd name="adj" fmla="val 10892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600" dirty="0">
                <a:solidFill>
                  <a:srgbClr val="FFFFFF"/>
                </a:solidFill>
              </a:rPr>
              <a:t>Efficiency Testing and ‘Optimum’ Position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112150" y="3885050"/>
            <a:ext cx="6204266" cy="1260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20"/>
              </a:spcBef>
              <a:spcAft>
                <a:spcPts val="200"/>
              </a:spcAft>
            </a:pPr>
            <a:r>
              <a:rPr lang="en-GB" sz="1400" dirty="0">
                <a:solidFill>
                  <a:schemeClr val="accent1"/>
                </a:solidFill>
              </a:rPr>
              <a:t>Identified efficiencies tested individually and appraised.</a:t>
            </a:r>
            <a:br>
              <a:rPr lang="en-GB" sz="1400" dirty="0">
                <a:solidFill>
                  <a:schemeClr val="accent1"/>
                </a:solidFill>
              </a:rPr>
            </a:br>
            <a:r>
              <a:rPr lang="en-GB" sz="1400" dirty="0">
                <a:solidFill>
                  <a:schemeClr val="accent1"/>
                </a:solidFill>
              </a:rPr>
              <a:t>Selected efficiencies modelled to create ‘efficient’ or ‘optimum’ baseline trajectories.</a:t>
            </a:r>
          </a:p>
        </p:txBody>
      </p:sp>
      <p:sp>
        <p:nvSpPr>
          <p:cNvPr id="20" name="Chevron 19"/>
          <p:cNvSpPr/>
          <p:nvPr/>
        </p:nvSpPr>
        <p:spPr>
          <a:xfrm rot="5400000">
            <a:off x="491970" y="5049180"/>
            <a:ext cx="1404156" cy="1836204"/>
          </a:xfrm>
          <a:prstGeom prst="chevron">
            <a:avLst>
              <a:gd name="adj" fmla="val 10892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600" dirty="0">
                <a:solidFill>
                  <a:srgbClr val="FFFFFF"/>
                </a:solidFill>
              </a:rPr>
              <a:t>Bridging the Shortfall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112150" y="5265204"/>
            <a:ext cx="6204266" cy="1260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20"/>
              </a:spcBef>
              <a:spcAft>
                <a:spcPts val="200"/>
              </a:spcAft>
            </a:pPr>
            <a:r>
              <a:rPr lang="en-GB" sz="1400" dirty="0">
                <a:solidFill>
                  <a:schemeClr val="accent1"/>
                </a:solidFill>
              </a:rPr>
              <a:t>Model options for bridging any remaining shortfall.</a:t>
            </a:r>
          </a:p>
          <a:p>
            <a:pPr>
              <a:spcBef>
                <a:spcPts val="20"/>
              </a:spcBef>
              <a:spcAft>
                <a:spcPts val="200"/>
              </a:spcAft>
            </a:pPr>
            <a:r>
              <a:rPr lang="en-GB" sz="1400" dirty="0">
                <a:solidFill>
                  <a:schemeClr val="accent1"/>
                </a:solidFill>
              </a:rPr>
              <a:t>Additional resources, new locations, CPs, Defibs, CFRs. </a:t>
            </a:r>
          </a:p>
        </p:txBody>
      </p:sp>
    </p:spTree>
    <p:extLst>
      <p:ext uri="{BB962C8B-B14F-4D97-AF65-F5344CB8AC3E}">
        <p14:creationId xmlns:p14="http://schemas.microsoft.com/office/powerpoint/2010/main" val="202799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064896" cy="1008113"/>
          </a:xfrm>
        </p:spPr>
        <p:txBody>
          <a:bodyPr/>
          <a:lstStyle/>
          <a:p>
            <a:r>
              <a:rPr lang="en-GB" dirty="0"/>
              <a:t>Review </a:t>
            </a:r>
            <a:r>
              <a:rPr lang="en-GB" dirty="0" smtClean="0"/>
              <a:t>Overview:  CCC’s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CB6EDA2-E443-4D51-A80B-0E0091897D6C}" type="slidenum">
              <a:rPr lang="en-GB" smtClean="0"/>
              <a:pPr algn="ctr"/>
              <a:t>6</a:t>
            </a:fld>
            <a:endParaRPr lang="en-GB" dirty="0"/>
          </a:p>
        </p:txBody>
      </p:sp>
      <p:sp>
        <p:nvSpPr>
          <p:cNvPr id="6" name="Chevron 5"/>
          <p:cNvSpPr/>
          <p:nvPr/>
        </p:nvSpPr>
        <p:spPr>
          <a:xfrm rot="5400000">
            <a:off x="491970" y="908720"/>
            <a:ext cx="1404156" cy="1836204"/>
          </a:xfrm>
          <a:prstGeom prst="chevron">
            <a:avLst>
              <a:gd name="adj" fmla="val 10892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600" dirty="0">
                <a:solidFill>
                  <a:srgbClr val="FFFFFF"/>
                </a:solidFill>
              </a:rPr>
              <a:t>Data Collection and Staff Interviews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112150" y="1124744"/>
            <a:ext cx="6204266" cy="1260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200"/>
              </a:spcAft>
            </a:pPr>
            <a:r>
              <a:rPr lang="en-GB" sz="1400" dirty="0">
                <a:solidFill>
                  <a:schemeClr val="accent1"/>
                </a:solidFill>
              </a:rPr>
              <a:t>Visit CCCs to observe and conduct staff interviews.</a:t>
            </a:r>
          </a:p>
          <a:p>
            <a:pPr>
              <a:spcAft>
                <a:spcPts val="200"/>
              </a:spcAft>
            </a:pPr>
            <a:r>
              <a:rPr lang="en-GB" sz="1400" dirty="0">
                <a:solidFill>
                  <a:schemeClr val="accent1"/>
                </a:solidFill>
              </a:rPr>
              <a:t>Recommendations for team configurations, balance of roles and control room structure.</a:t>
            </a:r>
          </a:p>
        </p:txBody>
      </p:sp>
      <p:sp>
        <p:nvSpPr>
          <p:cNvPr id="14" name="Chevron 13"/>
          <p:cNvSpPr/>
          <p:nvPr/>
        </p:nvSpPr>
        <p:spPr>
          <a:xfrm rot="5400000">
            <a:off x="491970" y="2288873"/>
            <a:ext cx="1404156" cy="1836204"/>
          </a:xfrm>
          <a:prstGeom prst="chevron">
            <a:avLst>
              <a:gd name="adj" fmla="val 10892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600" dirty="0">
                <a:solidFill>
                  <a:srgbClr val="FFFFFF"/>
                </a:solidFill>
              </a:rPr>
              <a:t>Data Analysis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112150" y="2504897"/>
            <a:ext cx="6204266" cy="1260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200"/>
              </a:spcAft>
            </a:pPr>
            <a:r>
              <a:rPr lang="en-GB" sz="1400" dirty="0">
                <a:solidFill>
                  <a:schemeClr val="accent1"/>
                </a:solidFill>
              </a:rPr>
              <a:t>Data analysed to understand demand profile, call flows and call answering/making performance. </a:t>
            </a:r>
          </a:p>
        </p:txBody>
      </p:sp>
      <p:sp>
        <p:nvSpPr>
          <p:cNvPr id="17" name="Chevron 16"/>
          <p:cNvSpPr/>
          <p:nvPr/>
        </p:nvSpPr>
        <p:spPr>
          <a:xfrm rot="5400000">
            <a:off x="491970" y="3669026"/>
            <a:ext cx="1404156" cy="1836204"/>
          </a:xfrm>
          <a:prstGeom prst="chevron">
            <a:avLst>
              <a:gd name="adj" fmla="val 10892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600" dirty="0">
                <a:solidFill>
                  <a:srgbClr val="FFFFFF"/>
                </a:solidFill>
              </a:rPr>
              <a:t>Call </a:t>
            </a:r>
            <a:r>
              <a:rPr lang="en-GB" sz="1600" dirty="0" smtClean="0">
                <a:solidFill>
                  <a:srgbClr val="FFFFFF"/>
                </a:solidFill>
              </a:rPr>
              <a:t>Taker and Triage Modelling</a:t>
            </a:r>
            <a:endParaRPr lang="en-GB" sz="1600" dirty="0">
              <a:solidFill>
                <a:srgbClr val="FFFFF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112150" y="3885050"/>
            <a:ext cx="6204266" cy="1260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200"/>
              </a:spcAft>
            </a:pPr>
            <a:r>
              <a:rPr lang="en-GB" sz="1400" dirty="0">
                <a:solidFill>
                  <a:schemeClr val="accent1"/>
                </a:solidFill>
              </a:rPr>
              <a:t>Set up the call taker and triage models, and validate.</a:t>
            </a:r>
          </a:p>
          <a:p>
            <a:pPr>
              <a:spcAft>
                <a:spcPts val="200"/>
              </a:spcAft>
            </a:pPr>
            <a:r>
              <a:rPr lang="en-GB" sz="1400" dirty="0">
                <a:solidFill>
                  <a:schemeClr val="accent1"/>
                </a:solidFill>
              </a:rPr>
              <a:t>Incorporate demand projections from operations stream, and identify call taker and triage desk requirements in future years.</a:t>
            </a:r>
          </a:p>
        </p:txBody>
      </p:sp>
      <p:sp>
        <p:nvSpPr>
          <p:cNvPr id="20" name="Chevron 19"/>
          <p:cNvSpPr/>
          <p:nvPr/>
        </p:nvSpPr>
        <p:spPr>
          <a:xfrm rot="5400000">
            <a:off x="491970" y="5049180"/>
            <a:ext cx="1404156" cy="1836204"/>
          </a:xfrm>
          <a:prstGeom prst="chevron">
            <a:avLst>
              <a:gd name="adj" fmla="val 10892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600" dirty="0">
                <a:solidFill>
                  <a:srgbClr val="FFFFFF"/>
                </a:solidFill>
              </a:rPr>
              <a:t>Dispatch Desk Modelling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112150" y="5265204"/>
            <a:ext cx="6204266" cy="1260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200"/>
              </a:spcAft>
            </a:pPr>
            <a:r>
              <a:rPr lang="en-GB" sz="1400" dirty="0">
                <a:solidFill>
                  <a:schemeClr val="accent1"/>
                </a:solidFill>
              </a:rPr>
              <a:t>Incorporate resource numbers in future years from operations stream.</a:t>
            </a:r>
          </a:p>
          <a:p>
            <a:pPr>
              <a:spcAft>
                <a:spcPts val="200"/>
              </a:spcAft>
            </a:pPr>
            <a:r>
              <a:rPr lang="en-GB" sz="1400" dirty="0">
                <a:solidFill>
                  <a:schemeClr val="accent1"/>
                </a:solidFill>
              </a:rPr>
              <a:t>Create dispatch desk boundaries based on analyses of vehicle flow, patient flow and resource numbers per desk.</a:t>
            </a:r>
          </a:p>
        </p:txBody>
      </p:sp>
    </p:spTree>
    <p:extLst>
      <p:ext uri="{BB962C8B-B14F-4D97-AF65-F5344CB8AC3E}">
        <p14:creationId xmlns:p14="http://schemas.microsoft.com/office/powerpoint/2010/main" val="1909818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Collection and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496944" cy="4608512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sz="1800" b="1" dirty="0" smtClean="0">
                <a:solidFill>
                  <a:schemeClr val="accent1"/>
                </a:solidFill>
              </a:rPr>
              <a:t>Operational data analysis</a:t>
            </a:r>
          </a:p>
          <a:p>
            <a:pPr lvl="1">
              <a:lnSpc>
                <a:spcPct val="110000"/>
              </a:lnSpc>
            </a:pPr>
            <a:r>
              <a:rPr lang="en-GB" sz="1600" dirty="0" smtClean="0"/>
              <a:t>demand, resources and resource use, standards, operational parameters</a:t>
            </a:r>
          </a:p>
          <a:p>
            <a:pPr lvl="1">
              <a:lnSpc>
                <a:spcPct val="110000"/>
              </a:lnSpc>
            </a:pPr>
            <a:r>
              <a:rPr lang="en-GB" sz="1600" dirty="0" smtClean="0"/>
              <a:t>analysis outcomes used to build model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GB" sz="1800" b="1" dirty="0">
                <a:solidFill>
                  <a:schemeClr val="accent1"/>
                </a:solidFill>
              </a:rPr>
              <a:t>Call taking analysis</a:t>
            </a:r>
          </a:p>
          <a:p>
            <a:pPr lvl="1">
              <a:lnSpc>
                <a:spcPct val="110000"/>
              </a:lnSpc>
            </a:pPr>
            <a:r>
              <a:rPr lang="en-GB" sz="1600" dirty="0" smtClean="0"/>
              <a:t>call times/frequencies and call handler utilisation</a:t>
            </a:r>
          </a:p>
          <a:p>
            <a:pPr lvl="1">
              <a:lnSpc>
                <a:spcPct val="110000"/>
              </a:lnSpc>
            </a:pPr>
            <a:r>
              <a:rPr lang="en-GB" sz="1600" dirty="0" smtClean="0"/>
              <a:t>outcomes used to build models for call taking and triage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GB" sz="1800" b="1" dirty="0">
                <a:solidFill>
                  <a:schemeClr val="accent1"/>
                </a:solidFill>
              </a:rPr>
              <a:t>Benchmarking analysis</a:t>
            </a:r>
          </a:p>
          <a:p>
            <a:pPr lvl="1">
              <a:lnSpc>
                <a:spcPct val="110000"/>
              </a:lnSpc>
            </a:pPr>
            <a:r>
              <a:rPr lang="en-GB" sz="1600" dirty="0" smtClean="0"/>
              <a:t>for a range of operational inputs/outputs comparisons</a:t>
            </a:r>
          </a:p>
          <a:p>
            <a:pPr lvl="1">
              <a:lnSpc>
                <a:spcPct val="110000"/>
              </a:lnSpc>
            </a:pPr>
            <a:r>
              <a:rPr lang="en-GB" sz="1600" dirty="0" smtClean="0"/>
              <a:t>to inform WAST efficiency options for modelling future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GB" sz="1800" b="1" dirty="0">
                <a:solidFill>
                  <a:schemeClr val="accent1"/>
                </a:solidFill>
              </a:rPr>
              <a:t>Demand projections</a:t>
            </a:r>
          </a:p>
          <a:p>
            <a:pPr lvl="1">
              <a:lnSpc>
                <a:spcPct val="110000"/>
              </a:lnSpc>
            </a:pPr>
            <a:r>
              <a:rPr lang="en-GB" sz="1600" dirty="0" smtClean="0"/>
              <a:t>age/gender demand rates to 2025 population</a:t>
            </a:r>
          </a:p>
          <a:p>
            <a:pPr lvl="1">
              <a:lnSpc>
                <a:spcPct val="110000"/>
              </a:lnSpc>
            </a:pPr>
            <a:r>
              <a:rPr lang="en-GB" sz="1600" dirty="0" smtClean="0"/>
              <a:t>to then be used in future trajectory model runs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CB6EDA2-E443-4D51-A80B-0E0091897D6C}" type="slidenum">
              <a:rPr lang="en-GB" smtClean="0"/>
              <a:pPr algn="ctr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757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79512" y="116632"/>
            <a:ext cx="8208912" cy="1143000"/>
          </a:xfrm>
        </p:spPr>
        <p:txBody>
          <a:bodyPr/>
          <a:lstStyle/>
          <a:p>
            <a:r>
              <a:rPr lang="en-GB" dirty="0" smtClean="0"/>
              <a:t>Model Set up and Initial Baselining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CB6EDA2-E443-4D51-A80B-0E0091897D6C}" type="slidenum">
              <a:rPr lang="en-GB" smtClean="0"/>
              <a:pPr algn="ctr"/>
              <a:t>8</a:t>
            </a:fld>
            <a:endParaRPr lang="en-GB" dirty="0"/>
          </a:p>
        </p:txBody>
      </p:sp>
      <p:sp>
        <p:nvSpPr>
          <p:cNvPr id="25" name="Content Placeholder 6"/>
          <p:cNvSpPr txBox="1">
            <a:spLocks/>
          </p:cNvSpPr>
          <p:nvPr/>
        </p:nvSpPr>
        <p:spPr>
          <a:xfrm>
            <a:off x="200835" y="980728"/>
            <a:ext cx="8547629" cy="6707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68288" indent="-268288" algn="l" defTabSz="914400" rtl="0" eaLnBrk="1" latinLnBrk="0" hangingPunct="1">
              <a:spcBef>
                <a:spcPts val="600"/>
              </a:spcBef>
              <a:buClr>
                <a:schemeClr val="tx1"/>
              </a:buClr>
              <a:buSzPct val="150000"/>
              <a:buFont typeface="Arial" pitchFamily="34" charset="0"/>
              <a:buChar char="•"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–"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150000"/>
              <a:buFont typeface="Arial" pitchFamily="34" charset="0"/>
              <a:buChar char="•"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–"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»"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 smtClean="0"/>
              <a:t>AmbSim is a Discrete Event Simulation model, which models the full incident life-cycle.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700809"/>
            <a:ext cx="8499849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11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064896" cy="1008113"/>
          </a:xfrm>
        </p:spPr>
        <p:txBody>
          <a:bodyPr/>
          <a:lstStyle/>
          <a:p>
            <a:r>
              <a:rPr lang="en-GB" dirty="0"/>
              <a:t>Modelled Incident </a:t>
            </a:r>
            <a:r>
              <a:rPr lang="en-GB" dirty="0" smtClean="0"/>
              <a:t>Life-cycle</a:t>
            </a:r>
            <a:endParaRPr lang="en-GB" dirty="0"/>
          </a:p>
        </p:txBody>
      </p:sp>
      <p:sp>
        <p:nvSpPr>
          <p:cNvPr id="18" name="Content Placeholder 6"/>
          <p:cNvSpPr>
            <a:spLocks noGrp="1"/>
          </p:cNvSpPr>
          <p:nvPr>
            <p:ph idx="1"/>
          </p:nvPr>
        </p:nvSpPr>
        <p:spPr>
          <a:xfrm>
            <a:off x="150864" y="1124744"/>
            <a:ext cx="8597600" cy="1459037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spcBef>
                <a:spcPts val="1800"/>
              </a:spcBef>
              <a:buNone/>
            </a:pPr>
            <a:r>
              <a:rPr lang="en-GB" sz="1600" dirty="0"/>
              <a:t>AmbSim simulates the entire life-cycle of emergency </a:t>
            </a:r>
            <a:r>
              <a:rPr lang="en-GB" sz="1600" dirty="0" smtClean="0"/>
              <a:t>incidents.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sz="1600" dirty="0" smtClean="0"/>
              <a:t>Incidents </a:t>
            </a:r>
            <a:r>
              <a:rPr lang="en-GB" sz="1600" dirty="0"/>
              <a:t>are generated within the model according to the times/locations analysed.  Vehicles within the model respond based on proximity to the incident, </a:t>
            </a:r>
            <a:r>
              <a:rPr lang="en-GB" sz="1600" dirty="0" smtClean="0"/>
              <a:t>availability </a:t>
            </a:r>
            <a:r>
              <a:rPr lang="en-GB" sz="1600" dirty="0"/>
              <a:t>and dispatch protocols.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CB6EDA2-E443-4D51-A80B-0E0091897D6C}" type="slidenum">
              <a:rPr lang="en-GB" smtClean="0"/>
              <a:pPr algn="ctr"/>
              <a:t>9</a:t>
            </a:fld>
            <a:endParaRPr lang="en-GB" dirty="0"/>
          </a:p>
        </p:txBody>
      </p:sp>
      <p:sp>
        <p:nvSpPr>
          <p:cNvPr id="4" name="Chevron 3"/>
          <p:cNvSpPr/>
          <p:nvPr/>
        </p:nvSpPr>
        <p:spPr>
          <a:xfrm>
            <a:off x="7100144" y="2655789"/>
            <a:ext cx="1792336" cy="864096"/>
          </a:xfrm>
          <a:prstGeom prst="chevron">
            <a:avLst/>
          </a:prstGeom>
          <a:solidFill>
            <a:srgbClr val="0067B1"/>
          </a:solidFill>
          <a:ln w="6350" cap="flat" cmpd="sng" algn="ctr">
            <a:solidFill>
              <a:srgbClr val="0067B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Vehicle Free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Returns home, or responds to another incident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14889" y="2655789"/>
            <a:ext cx="1923141" cy="3293491"/>
            <a:chOff x="150864" y="1484784"/>
            <a:chExt cx="1923141" cy="3293491"/>
          </a:xfrm>
        </p:grpSpPr>
        <p:sp>
          <p:nvSpPr>
            <p:cNvPr id="5" name="Chevron 4"/>
            <p:cNvSpPr/>
            <p:nvPr/>
          </p:nvSpPr>
          <p:spPr>
            <a:xfrm>
              <a:off x="281669" y="1484784"/>
              <a:ext cx="1792336" cy="864096"/>
            </a:xfrm>
            <a:prstGeom prst="chevron">
              <a:avLst/>
            </a:prstGeom>
            <a:solidFill>
              <a:srgbClr val="0067B1"/>
            </a:solidFill>
            <a:ln w="6350" cap="flat" cmpd="sng" algn="ctr">
              <a:solidFill>
                <a:srgbClr val="0067B1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Incident Generated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150864" y="2557589"/>
              <a:ext cx="1609762" cy="2220686"/>
            </a:xfrm>
            <a:prstGeom prst="rect">
              <a:avLst/>
            </a:prstGeom>
            <a:noFill/>
            <a:ln w="19050" cap="flat" cmpd="sng" algn="ctr">
              <a:solidFill>
                <a:srgbClr val="0067B1"/>
              </a:solidFill>
              <a:prstDash val="solid"/>
              <a:miter lim="800000"/>
            </a:ln>
            <a:effectLst/>
          </p:spPr>
          <p:txBody>
            <a:bodyPr lIns="36000" rIns="36000"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67B1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Taking account of: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67B1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87313" marR="0" lvl="0" indent="-873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67B1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Geographical distribution of incidents</a:t>
              </a:r>
            </a:p>
            <a:p>
              <a:pPr marL="87313" marR="0" lvl="0" indent="-873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67B1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87313" marR="0" lvl="0" indent="-873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67B1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Frequency of calls by time of day</a:t>
              </a:r>
            </a:p>
            <a:p>
              <a:pPr marL="87313" marR="0" lvl="0" indent="-873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67B1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87313" marR="0" lvl="0" indent="-873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67B1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Separately by category of call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986520" y="2655789"/>
            <a:ext cx="1829350" cy="3293491"/>
            <a:chOff x="1906186" y="1484784"/>
            <a:chExt cx="1829350" cy="3293491"/>
          </a:xfrm>
        </p:grpSpPr>
        <p:sp>
          <p:nvSpPr>
            <p:cNvPr id="6" name="Chevron 5"/>
            <p:cNvSpPr/>
            <p:nvPr/>
          </p:nvSpPr>
          <p:spPr>
            <a:xfrm>
              <a:off x="1943200" y="1484784"/>
              <a:ext cx="1792336" cy="864096"/>
            </a:xfrm>
            <a:prstGeom prst="chevron">
              <a:avLst/>
            </a:prstGeom>
            <a:solidFill>
              <a:srgbClr val="0067B1"/>
            </a:solidFill>
            <a:ln w="6350" cap="flat" cmpd="sng" algn="ctr">
              <a:solidFill>
                <a:srgbClr val="0067B1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Closest Appropriate Response Determined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906186" y="2557589"/>
              <a:ext cx="1609762" cy="2220686"/>
            </a:xfrm>
            <a:prstGeom prst="rect">
              <a:avLst/>
            </a:prstGeom>
            <a:noFill/>
            <a:ln w="19050" cap="flat" cmpd="sng" algn="ctr">
              <a:solidFill>
                <a:srgbClr val="0067B1"/>
              </a:solidFill>
              <a:prstDash val="solid"/>
              <a:miter lim="800000"/>
            </a:ln>
            <a:effectLst/>
          </p:spPr>
          <p:txBody>
            <a:bodyPr lIns="36000" rIns="36000"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67B1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Taking account of: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67B1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87313" marR="0" lvl="0" indent="-873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67B1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Response protocols</a:t>
              </a:r>
            </a:p>
            <a:p>
              <a:pPr marL="87313" marR="0" lvl="0" indent="-873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67B1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87313" marR="0" lvl="0" indent="-873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67B1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Vehicle activation times</a:t>
              </a:r>
            </a:p>
            <a:p>
              <a:pPr marL="87313" marR="0" lvl="0" indent="-873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67B1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87313" marR="0" lvl="0" indent="-873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67B1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Travel times</a:t>
              </a:r>
            </a:p>
            <a:p>
              <a:pPr marL="87313" marR="0" lvl="0" indent="-873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67B1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87313" marR="0" lvl="0" indent="-873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67B1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Vehicle availability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67B1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67B1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701374" y="2655789"/>
            <a:ext cx="1792336" cy="3293491"/>
            <a:chOff x="3637349" y="1484784"/>
            <a:chExt cx="1792336" cy="3293491"/>
          </a:xfrm>
        </p:grpSpPr>
        <p:sp>
          <p:nvSpPr>
            <p:cNvPr id="7" name="Chevron 6"/>
            <p:cNvSpPr/>
            <p:nvPr/>
          </p:nvSpPr>
          <p:spPr>
            <a:xfrm>
              <a:off x="3637349" y="1484784"/>
              <a:ext cx="1792336" cy="864096"/>
            </a:xfrm>
            <a:prstGeom prst="chevron">
              <a:avLst/>
            </a:prstGeom>
            <a:solidFill>
              <a:srgbClr val="0067B1"/>
            </a:solidFill>
            <a:ln w="6350" cap="flat" cmpd="sng" algn="ctr">
              <a:solidFill>
                <a:srgbClr val="0067B1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Response Sent and Arrives at Scene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661508" y="2557589"/>
              <a:ext cx="1609762" cy="2220686"/>
            </a:xfrm>
            <a:prstGeom prst="rect">
              <a:avLst/>
            </a:prstGeom>
            <a:noFill/>
            <a:ln w="19050" cap="flat" cmpd="sng" algn="ctr">
              <a:solidFill>
                <a:srgbClr val="0067B1"/>
              </a:solidFill>
              <a:prstDash val="solid"/>
              <a:miter lim="800000"/>
            </a:ln>
            <a:effectLst/>
          </p:spPr>
          <p:txBody>
            <a:bodyPr lIns="36000" rIns="36000"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67B1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Taking account of: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67B1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87313" marR="0" lvl="0" indent="-873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67B1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Average time on scene depending on vehicle and incident type</a:t>
              </a:r>
            </a:p>
            <a:p>
              <a:pPr marL="87313" marR="0" lvl="0" indent="-873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67B1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87313" marR="0" lvl="0" indent="-873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67B1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Probability that patient can be treated on scene, and not taken to hospital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422304" y="2655789"/>
            <a:ext cx="1792336" cy="3293491"/>
            <a:chOff x="5402366" y="1484784"/>
            <a:chExt cx="1792336" cy="3293491"/>
          </a:xfrm>
        </p:grpSpPr>
        <p:sp>
          <p:nvSpPr>
            <p:cNvPr id="8" name="Chevron 7"/>
            <p:cNvSpPr/>
            <p:nvPr/>
          </p:nvSpPr>
          <p:spPr>
            <a:xfrm>
              <a:off x="5402366" y="1484784"/>
              <a:ext cx="1792336" cy="864096"/>
            </a:xfrm>
            <a:prstGeom prst="chevron">
              <a:avLst/>
            </a:prstGeom>
            <a:solidFill>
              <a:srgbClr val="0067B1"/>
            </a:solidFill>
            <a:ln w="6350" cap="flat" cmpd="sng" algn="ctr">
              <a:solidFill>
                <a:srgbClr val="0067B1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Travel to Hospital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(Optional)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416830" y="2557589"/>
              <a:ext cx="1755322" cy="2220686"/>
            </a:xfrm>
            <a:prstGeom prst="rect">
              <a:avLst/>
            </a:prstGeom>
            <a:noFill/>
            <a:ln w="19050" cap="flat" cmpd="sng" algn="ctr">
              <a:solidFill>
                <a:srgbClr val="0067B1"/>
              </a:solidFill>
              <a:prstDash val="solid"/>
              <a:miter lim="800000"/>
            </a:ln>
            <a:effectLst/>
          </p:spPr>
          <p:txBody>
            <a:bodyPr lIns="36000" rIns="36000"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67B1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Taking account of: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67B1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87313" marR="0" lvl="0" indent="-873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67B1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Travel times/Hospital locations</a:t>
              </a:r>
            </a:p>
            <a:p>
              <a:pPr marL="87313" marR="0" lvl="0" indent="-873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67B1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87313" marR="0" lvl="0" indent="-873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67B1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Patient clinical profile determines appropriate destination hospital</a:t>
              </a:r>
            </a:p>
            <a:p>
              <a:pPr marL="87313" marR="0" lvl="0" indent="-873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67B1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87313" marR="0" lvl="0" indent="-873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67B1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Turnaround times at hospital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67B1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87313" marR="0" lvl="0" indent="-873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67B1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Transfer profile</a:t>
              </a:r>
            </a:p>
          </p:txBody>
        </p:sp>
      </p:grpSp>
      <p:sp>
        <p:nvSpPr>
          <p:cNvPr id="20" name="Content Placeholder 6"/>
          <p:cNvSpPr txBox="1">
            <a:spLocks/>
          </p:cNvSpPr>
          <p:nvPr/>
        </p:nvSpPr>
        <p:spPr>
          <a:xfrm>
            <a:off x="150864" y="6021288"/>
            <a:ext cx="8309568" cy="7661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indent="0">
              <a:lnSpc>
                <a:spcPct val="110000"/>
              </a:lnSpc>
              <a:spcBef>
                <a:spcPts val="1800"/>
              </a:spcBef>
              <a:spcAft>
                <a:spcPts val="600"/>
              </a:spcAft>
              <a:buClr>
                <a:schemeClr val="tx2"/>
              </a:buClr>
              <a:buSzPct val="150000"/>
              <a:buFont typeface="Arial" pitchFamily="34" charset="0"/>
              <a:buNone/>
              <a:defRPr sz="1600">
                <a:solidFill>
                  <a:schemeClr val="bg2"/>
                </a:solidFill>
              </a:defRPr>
            </a:lvl1pPr>
            <a:lvl2pPr marL="742950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–"/>
              <a:defRPr sz="2000">
                <a:solidFill>
                  <a:schemeClr val="bg2"/>
                </a:solidFill>
              </a:defRPr>
            </a:lvl2pPr>
            <a:lvl3pPr marL="1143000" indent="-228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50000"/>
              <a:buFont typeface="Arial" pitchFamily="34" charset="0"/>
              <a:buChar char="•"/>
              <a:defRPr sz="2000">
                <a:solidFill>
                  <a:schemeClr val="bg2"/>
                </a:solidFill>
              </a:defRPr>
            </a:lvl3pPr>
            <a:lvl4pPr marL="1600200" indent="-228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–"/>
              <a:defRPr sz="2000">
                <a:solidFill>
                  <a:schemeClr val="bg2"/>
                </a:solidFill>
              </a:defRPr>
            </a:lvl4pPr>
            <a:lvl5pPr marL="2057400" indent="-228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»"/>
              <a:defRPr sz="2000">
                <a:solidFill>
                  <a:schemeClr val="bg2"/>
                </a:solidFill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GB" dirty="0"/>
              <a:t>The above happens over and over again, until many years of ‘simulated time’ (and thousands of incidents) have been simulated. </a:t>
            </a:r>
          </a:p>
        </p:txBody>
      </p:sp>
    </p:spTree>
    <p:extLst>
      <p:ext uri="{BB962C8B-B14F-4D97-AF65-F5344CB8AC3E}">
        <p14:creationId xmlns:p14="http://schemas.microsoft.com/office/powerpoint/2010/main" val="2490263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/>
    </p:bldLst>
  </p:timing>
</p:sld>
</file>

<file path=ppt/theme/theme1.xml><?xml version="1.0" encoding="utf-8"?>
<a:theme xmlns:a="http://schemas.openxmlformats.org/drawingml/2006/main" name="All Purple">
  <a:themeElements>
    <a:clrScheme name="ORH XL Colours">
      <a:dk1>
        <a:srgbClr val="1A1818"/>
      </a:dk1>
      <a:lt1>
        <a:srgbClr val="FFFFFF"/>
      </a:lt1>
      <a:dk2>
        <a:srgbClr val="5B3789"/>
      </a:dk2>
      <a:lt2>
        <a:srgbClr val="6D6C70"/>
      </a:lt2>
      <a:accent1>
        <a:srgbClr val="0067B1"/>
      </a:accent1>
      <a:accent2>
        <a:srgbClr val="E32726"/>
      </a:accent2>
      <a:accent3>
        <a:srgbClr val="50B848"/>
      </a:accent3>
      <a:accent4>
        <a:srgbClr val="FDB924"/>
      </a:accent4>
      <a:accent5>
        <a:srgbClr val="0F99D6"/>
      </a:accent5>
      <a:accent6>
        <a:srgbClr val="EC008C"/>
      </a:accent6>
      <a:hlink>
        <a:srgbClr val="F58220"/>
      </a:hlink>
      <a:folHlink>
        <a:srgbClr val="CEDE54"/>
      </a:folHlink>
    </a:clrScheme>
    <a:fontScheme name="ORH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RHPowerPoint Theme 2018">
  <a:themeElements>
    <a:clrScheme name="ORH XL Colours">
      <a:dk1>
        <a:srgbClr val="1A1818"/>
      </a:dk1>
      <a:lt1>
        <a:srgbClr val="FFFFFF"/>
      </a:lt1>
      <a:dk2>
        <a:srgbClr val="5B3789"/>
      </a:dk2>
      <a:lt2>
        <a:srgbClr val="6D6C70"/>
      </a:lt2>
      <a:accent1>
        <a:srgbClr val="0067B1"/>
      </a:accent1>
      <a:accent2>
        <a:srgbClr val="E32726"/>
      </a:accent2>
      <a:accent3>
        <a:srgbClr val="50B848"/>
      </a:accent3>
      <a:accent4>
        <a:srgbClr val="FDB924"/>
      </a:accent4>
      <a:accent5>
        <a:srgbClr val="0F99D6"/>
      </a:accent5>
      <a:accent6>
        <a:srgbClr val="EC008C"/>
      </a:accent6>
      <a:hlink>
        <a:srgbClr val="F58220"/>
      </a:hlink>
      <a:folHlink>
        <a:srgbClr val="CEDE54"/>
      </a:folHlink>
    </a:clrScheme>
    <a:fontScheme name="ORH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HPowerPoint Theme 2018" id="{86DD6F2C-17D6-463F-95B3-068E0AC87937}" vid="{723C5338-9EFD-4CCD-B1FB-298746887DD2}"/>
    </a:ext>
  </a:extLst>
</a:theme>
</file>

<file path=ppt/theme/theme3.xml><?xml version="1.0" encoding="utf-8"?>
<a:theme xmlns:a="http://schemas.openxmlformats.org/drawingml/2006/main" name="Front &amp; Section Divider">
  <a:themeElements>
    <a:clrScheme name="ORH XL Colours">
      <a:dk1>
        <a:srgbClr val="1A1818"/>
      </a:dk1>
      <a:lt1>
        <a:srgbClr val="FFFFFF"/>
      </a:lt1>
      <a:dk2>
        <a:srgbClr val="5B3789"/>
      </a:dk2>
      <a:lt2>
        <a:srgbClr val="6D6C70"/>
      </a:lt2>
      <a:accent1>
        <a:srgbClr val="0067B1"/>
      </a:accent1>
      <a:accent2>
        <a:srgbClr val="E32726"/>
      </a:accent2>
      <a:accent3>
        <a:srgbClr val="50B848"/>
      </a:accent3>
      <a:accent4>
        <a:srgbClr val="FDB924"/>
      </a:accent4>
      <a:accent5>
        <a:srgbClr val="0F99D6"/>
      </a:accent5>
      <a:accent6>
        <a:srgbClr val="EC008C"/>
      </a:accent6>
      <a:hlink>
        <a:srgbClr val="F58220"/>
      </a:hlink>
      <a:folHlink>
        <a:srgbClr val="CEDE54"/>
      </a:folHlink>
    </a:clrScheme>
    <a:fontScheme name="ORH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No Logo">
  <a:themeElements>
    <a:clrScheme name="ORH XL Colours">
      <a:dk1>
        <a:srgbClr val="1A1818"/>
      </a:dk1>
      <a:lt1>
        <a:srgbClr val="FFFFFF"/>
      </a:lt1>
      <a:dk2>
        <a:srgbClr val="5B3789"/>
      </a:dk2>
      <a:lt2>
        <a:srgbClr val="6D6C70"/>
      </a:lt2>
      <a:accent1>
        <a:srgbClr val="0067B1"/>
      </a:accent1>
      <a:accent2>
        <a:srgbClr val="E32726"/>
      </a:accent2>
      <a:accent3>
        <a:srgbClr val="50B848"/>
      </a:accent3>
      <a:accent4>
        <a:srgbClr val="FDB924"/>
      </a:accent4>
      <a:accent5>
        <a:srgbClr val="0F99D6"/>
      </a:accent5>
      <a:accent6>
        <a:srgbClr val="EC008C"/>
      </a:accent6>
      <a:hlink>
        <a:srgbClr val="F58220"/>
      </a:hlink>
      <a:folHlink>
        <a:srgbClr val="CEDE54"/>
      </a:folHlink>
    </a:clrScheme>
    <a:fontScheme name="ORH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Blank Page">
  <a:themeElements>
    <a:clrScheme name="ORH XL Colours">
      <a:dk1>
        <a:srgbClr val="1A1818"/>
      </a:dk1>
      <a:lt1>
        <a:srgbClr val="FFFFFF"/>
      </a:lt1>
      <a:dk2>
        <a:srgbClr val="5B3789"/>
      </a:dk2>
      <a:lt2>
        <a:srgbClr val="6D6C70"/>
      </a:lt2>
      <a:accent1>
        <a:srgbClr val="0067B1"/>
      </a:accent1>
      <a:accent2>
        <a:srgbClr val="E32726"/>
      </a:accent2>
      <a:accent3>
        <a:srgbClr val="50B848"/>
      </a:accent3>
      <a:accent4>
        <a:srgbClr val="FDB924"/>
      </a:accent4>
      <a:accent5>
        <a:srgbClr val="0F99D6"/>
      </a:accent5>
      <a:accent6>
        <a:srgbClr val="EC008C"/>
      </a:accent6>
      <a:hlink>
        <a:srgbClr val="F58220"/>
      </a:hlink>
      <a:folHlink>
        <a:srgbClr val="CEDE54"/>
      </a:folHlink>
    </a:clrScheme>
    <a:fontScheme name="ORH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All Purple">
  <a:themeElements>
    <a:clrScheme name="ORH XL Colours">
      <a:dk1>
        <a:srgbClr val="1A1818"/>
      </a:dk1>
      <a:lt1>
        <a:srgbClr val="FFFFFF"/>
      </a:lt1>
      <a:dk2>
        <a:srgbClr val="5B3789"/>
      </a:dk2>
      <a:lt2>
        <a:srgbClr val="6D6C70"/>
      </a:lt2>
      <a:accent1>
        <a:srgbClr val="0067B1"/>
      </a:accent1>
      <a:accent2>
        <a:srgbClr val="E32726"/>
      </a:accent2>
      <a:accent3>
        <a:srgbClr val="50B848"/>
      </a:accent3>
      <a:accent4>
        <a:srgbClr val="FDB924"/>
      </a:accent4>
      <a:accent5>
        <a:srgbClr val="0F99D6"/>
      </a:accent5>
      <a:accent6>
        <a:srgbClr val="EC008C"/>
      </a:accent6>
      <a:hlink>
        <a:srgbClr val="F58220"/>
      </a:hlink>
      <a:folHlink>
        <a:srgbClr val="CEDE54"/>
      </a:folHlink>
    </a:clrScheme>
    <a:fontScheme name="ORH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RH Palette Excel - 2">
    <a:dk1>
      <a:srgbClr val="1A1818"/>
    </a:dk1>
    <a:lt1>
      <a:srgbClr val="FFFFFF"/>
    </a:lt1>
    <a:dk2>
      <a:srgbClr val="5B3789"/>
    </a:dk2>
    <a:lt2>
      <a:srgbClr val="6D6C70"/>
    </a:lt2>
    <a:accent1>
      <a:srgbClr val="0067B1"/>
    </a:accent1>
    <a:accent2>
      <a:srgbClr val="E32726"/>
    </a:accent2>
    <a:accent3>
      <a:srgbClr val="50B848"/>
    </a:accent3>
    <a:accent4>
      <a:srgbClr val="FDB924"/>
    </a:accent4>
    <a:accent5>
      <a:srgbClr val="0F99D6"/>
    </a:accent5>
    <a:accent6>
      <a:srgbClr val="EC008C"/>
    </a:accent6>
    <a:hlink>
      <a:srgbClr val="F58220"/>
    </a:hlink>
    <a:folHlink>
      <a:srgbClr val="CEDE54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RH Palette Excel - 2">
    <a:dk1>
      <a:srgbClr val="1A1818"/>
    </a:dk1>
    <a:lt1>
      <a:srgbClr val="FFFFFF"/>
    </a:lt1>
    <a:dk2>
      <a:srgbClr val="5B3789"/>
    </a:dk2>
    <a:lt2>
      <a:srgbClr val="6D6C70"/>
    </a:lt2>
    <a:accent1>
      <a:srgbClr val="0067B1"/>
    </a:accent1>
    <a:accent2>
      <a:srgbClr val="E32726"/>
    </a:accent2>
    <a:accent3>
      <a:srgbClr val="50B848"/>
    </a:accent3>
    <a:accent4>
      <a:srgbClr val="FDB924"/>
    </a:accent4>
    <a:accent5>
      <a:srgbClr val="0F99D6"/>
    </a:accent5>
    <a:accent6>
      <a:srgbClr val="EC008C"/>
    </a:accent6>
    <a:hlink>
      <a:srgbClr val="F58220"/>
    </a:hlink>
    <a:folHlink>
      <a:srgbClr val="CEDE54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ORH-template v01a</Template>
  <TotalTime>3611</TotalTime>
  <Words>1151</Words>
  <Application>Microsoft Office PowerPoint</Application>
  <PresentationFormat>On-screen Show (4:3)</PresentationFormat>
  <Paragraphs>360</Paragraphs>
  <Slides>17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Calibri</vt:lpstr>
      <vt:lpstr>Verdana</vt:lpstr>
      <vt:lpstr>All Purple</vt:lpstr>
      <vt:lpstr>ORHPowerPoint Theme 2018</vt:lpstr>
      <vt:lpstr>Front &amp; Section Divider</vt:lpstr>
      <vt:lpstr>No Logo</vt:lpstr>
      <vt:lpstr>Blank Page</vt:lpstr>
      <vt:lpstr>1_All Purple</vt:lpstr>
      <vt:lpstr>Welsh Ambulance Services NHS Trust </vt:lpstr>
      <vt:lpstr>Examples of ORH Global Experience</vt:lpstr>
      <vt:lpstr>Context</vt:lpstr>
      <vt:lpstr>Review Aims</vt:lpstr>
      <vt:lpstr>Review Overview:  Response</vt:lpstr>
      <vt:lpstr>Review Overview:  CCC’s</vt:lpstr>
      <vt:lpstr>Data Collection and Analysis</vt:lpstr>
      <vt:lpstr>Model Set up and Initial Baselining</vt:lpstr>
      <vt:lpstr>Modelled Incident Life-cycle</vt:lpstr>
      <vt:lpstr>Strategic Configurations Planned Service Changes Affecting Patient Flows</vt:lpstr>
      <vt:lpstr>Performance Options</vt:lpstr>
      <vt:lpstr>Efficiency Testing and Optimal Position</vt:lpstr>
      <vt:lpstr>Bridging the Shortfall (example)</vt:lpstr>
      <vt:lpstr>Project Team</vt:lpstr>
      <vt:lpstr>Review Timetable</vt:lpstr>
      <vt:lpstr>Discussion</vt:lpstr>
      <vt:lpstr>Demand Projection Approach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Heading Main Heading Main Heading Main Heading</dc:title>
  <dc:creator>Jon Mobbs</dc:creator>
  <cp:lastModifiedBy>Hugh Bennett  (Welsh Ambulance Service - Head of Planning &amp; Performance)</cp:lastModifiedBy>
  <cp:revision>684</cp:revision>
  <cp:lastPrinted>2017-03-29T13:09:46Z</cp:lastPrinted>
  <dcterms:created xsi:type="dcterms:W3CDTF">2014-01-20T12:37:50Z</dcterms:created>
  <dcterms:modified xsi:type="dcterms:W3CDTF">2019-07-19T10:46:45Z</dcterms:modified>
</cp:coreProperties>
</file>