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C1ED"/>
    <a:srgbClr val="A56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88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80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72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93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34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364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719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67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88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67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790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95CCE-3D24-4602-8379-50092BBBF67C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03055-9B6C-4E03-A866-3C3B7555A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25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8"/>
          <p:cNvSpPr/>
          <p:nvPr/>
        </p:nvSpPr>
        <p:spPr>
          <a:xfrm>
            <a:off x="2513156" y="3467277"/>
            <a:ext cx="1512000" cy="900000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en-GB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Jul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3626406" y="3467277"/>
            <a:ext cx="1512000" cy="900000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en-GB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Aug</a:t>
            </a:r>
            <a:endParaRPr lang="en-GB" sz="1400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4758828" y="3467277"/>
            <a:ext cx="1512000" cy="900000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en-GB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Sep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898899" y="3467277"/>
            <a:ext cx="1512000" cy="900000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en-GB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Oct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7026045" y="3467277"/>
            <a:ext cx="1512000" cy="900000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en-GB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Nov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8158002" y="3467277"/>
            <a:ext cx="1512000" cy="900000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endParaRPr lang="en-GB" sz="12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en-GB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9280338" y="3467277"/>
            <a:ext cx="900000" cy="9000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    </a:t>
            </a:r>
            <a:endParaRPr lang="en-GB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9812970" y="3467277"/>
            <a:ext cx="900000" cy="900000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    </a:t>
            </a:r>
            <a:endParaRPr lang="en-GB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10323306" y="3467277"/>
            <a:ext cx="900000" cy="900000"/>
          </a:xfrm>
          <a:prstGeom prst="chevr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    </a:t>
            </a:r>
            <a:endParaRPr lang="en-GB" b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07215" y="1522358"/>
            <a:ext cx="2772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pc="-120" dirty="0" smtClean="0">
                <a:latin typeface="Verdana" panose="020B0604030504040204" pitchFamily="34" charset="0"/>
                <a:ea typeface="Verdana" panose="020B0604030504040204" pitchFamily="34" charset="0"/>
              </a:rPr>
              <a:t>Operational Delivery Unit</a:t>
            </a:r>
            <a:endParaRPr lang="en-GB" sz="1200" b="1" spc="-12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</a:t>
            </a:r>
            <a:r>
              <a:rPr lang="en-GB" sz="1200" spc="-100" dirty="0">
                <a:latin typeface="Verdana" panose="020B0604030504040204" pitchFamily="34" charset="0"/>
                <a:ea typeface="Verdana" panose="020B0604030504040204" pitchFamily="34" charset="0"/>
              </a:rPr>
              <a:t>Jul-20: business case sign off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08729" y="1984023"/>
            <a:ext cx="3260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pc="-120" dirty="0" smtClean="0">
                <a:latin typeface="Verdana" panose="020B0604030504040204" pitchFamily="34" charset="0"/>
                <a:ea typeface="Verdana" panose="020B0604030504040204" pitchFamily="34" charset="0"/>
              </a:rPr>
              <a:t>Forecasting &amp; Modelling</a:t>
            </a:r>
          </a:p>
          <a:p>
            <a:r>
              <a:rPr lang="en-GB" sz="1200" spc="-100" dirty="0">
                <a:latin typeface="Verdana" panose="020B0604030504040204" pitchFamily="34" charset="0"/>
                <a:ea typeface="Verdana" panose="020B0604030504040204" pitchFamily="34" charset="0"/>
              </a:rPr>
              <a:t>31 Jul-20: </a:t>
            </a:r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modelling for Q3 and Q4</a:t>
            </a:r>
            <a:endParaRPr lang="en-GB" sz="1200" spc="-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07215" y="1060692"/>
            <a:ext cx="2772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pc="-120" dirty="0" smtClean="0">
                <a:latin typeface="Verdana" panose="020B0604030504040204" pitchFamily="34" charset="0"/>
                <a:ea typeface="Verdana" panose="020B0604030504040204" pitchFamily="34" charset="0"/>
              </a:rPr>
              <a:t>EMS </a:t>
            </a:r>
            <a:r>
              <a:rPr lang="en-GB" sz="1200" b="1" spc="-120" dirty="0" smtClean="0">
                <a:latin typeface="Verdana" panose="020B0604030504040204" pitchFamily="34" charset="0"/>
                <a:ea typeface="Verdana" panose="020B0604030504040204" pitchFamily="34" charset="0"/>
              </a:rPr>
              <a:t>D&amp;C </a:t>
            </a:r>
            <a:r>
              <a:rPr lang="en-GB" sz="1200" b="1" spc="-120" dirty="0" smtClean="0">
                <a:latin typeface="Verdana" panose="020B0604030504040204" pitchFamily="34" charset="0"/>
                <a:ea typeface="Verdana" panose="020B0604030504040204" pitchFamily="34" charset="0"/>
              </a:rPr>
              <a:t>Programme</a:t>
            </a:r>
          </a:p>
          <a:p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20 </a:t>
            </a:r>
            <a:r>
              <a:rPr lang="en-GB" sz="1200" spc="-100" dirty="0">
                <a:latin typeface="Verdana" panose="020B0604030504040204" pitchFamily="34" charset="0"/>
                <a:ea typeface="Verdana" panose="020B0604030504040204" pitchFamily="34" charset="0"/>
              </a:rPr>
              <a:t>Jul-20: </a:t>
            </a:r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new cohort UCA training </a:t>
            </a:r>
            <a:endParaRPr lang="en-GB" sz="1200" spc="-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12690" y="2445577"/>
            <a:ext cx="277234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spc="-120" dirty="0" smtClean="0">
                <a:latin typeface="Verdana" panose="020B0604030504040204" pitchFamily="34" charset="0"/>
                <a:ea typeface="Verdana" panose="020B0604030504040204" pitchFamily="34" charset="0"/>
              </a:rPr>
              <a:t>Tactical Seasonal Planning</a:t>
            </a:r>
          </a:p>
          <a:p>
            <a:r>
              <a:rPr lang="en-US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Jul-20: initial list of initiatives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252934" y="1496851"/>
            <a:ext cx="2772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NEPTS D&amp;C Review</a:t>
            </a:r>
          </a:p>
          <a:p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Oct-20: review complete </a:t>
            </a:r>
            <a:endParaRPr lang="en-GB" sz="1200" spc="-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52934" y="1022363"/>
            <a:ext cx="2772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EMS D&amp;C Programme</a:t>
            </a:r>
          </a:p>
          <a:p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Oct-20</a:t>
            </a:r>
            <a:r>
              <a:rPr lang="en-GB" sz="1200" spc="-100" dirty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decision on recruitment </a:t>
            </a:r>
            <a:endParaRPr lang="en-GB" sz="1200" spc="-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65880" y="5147117"/>
            <a:ext cx="307128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Tactical Seasonal Planning</a:t>
            </a:r>
          </a:p>
          <a:p>
            <a:r>
              <a:rPr lang="en-US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Aug-20: decision on funding</a:t>
            </a:r>
          </a:p>
          <a:p>
            <a:r>
              <a:rPr lang="en-US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Aug-20: complete Tactical Seasonal Plan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803460" y="1496851"/>
            <a:ext cx="2772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NEPTS D&amp;C Review</a:t>
            </a:r>
          </a:p>
          <a:p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Dec-20: EASC agreement of actions </a:t>
            </a:r>
            <a:endParaRPr lang="en-GB" sz="1200" spc="-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803460" y="1022363"/>
            <a:ext cx="2772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EMS D&amp;C Programme</a:t>
            </a:r>
          </a:p>
          <a:p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Dec-20</a:t>
            </a:r>
            <a:r>
              <a:rPr lang="en-GB" sz="1200" spc="-100" dirty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decision on re-rostering </a:t>
            </a:r>
            <a:endParaRPr lang="en-GB" sz="1200" spc="-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68771" y="5147117"/>
            <a:ext cx="307128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Tactical Seasonal Planning</a:t>
            </a:r>
          </a:p>
          <a:p>
            <a:r>
              <a:rPr lang="en-US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Nov-20: go live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2894289" y="436495"/>
            <a:ext cx="2223" cy="302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244865" y="1022363"/>
            <a:ext cx="2223" cy="24449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8797800" y="1022363"/>
            <a:ext cx="2223" cy="24449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966571" y="4367277"/>
            <a:ext cx="2223" cy="14201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7368771" y="4367276"/>
            <a:ext cx="0" cy="169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hevron 75"/>
          <p:cNvSpPr/>
          <p:nvPr/>
        </p:nvSpPr>
        <p:spPr>
          <a:xfrm>
            <a:off x="1501978" y="3467277"/>
            <a:ext cx="900000" cy="900000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600" dirty="0" smtClean="0">
              <a:solidFill>
                <a:schemeClr val="tx1"/>
              </a:solidFill>
            </a:endParaRPr>
          </a:p>
          <a:p>
            <a:endParaRPr lang="en-GB" sz="1600" dirty="0">
              <a:solidFill>
                <a:schemeClr val="tx1"/>
              </a:solidFill>
            </a:endParaRP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endParaRPr lang="en-GB" sz="1600" dirty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  </a:t>
            </a:r>
            <a:endParaRPr lang="en-GB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7" name="Pentagon 76"/>
          <p:cNvSpPr/>
          <p:nvPr/>
        </p:nvSpPr>
        <p:spPr>
          <a:xfrm>
            <a:off x="978266" y="3467277"/>
            <a:ext cx="900000" cy="900000"/>
          </a:xfrm>
          <a:prstGeom prst="homePlate">
            <a:avLst>
              <a:gd name="adj" fmla="val 4920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</p:txBody>
      </p:sp>
      <p:sp>
        <p:nvSpPr>
          <p:cNvPr id="78" name="Chevron 77"/>
          <p:cNvSpPr/>
          <p:nvPr/>
        </p:nvSpPr>
        <p:spPr>
          <a:xfrm>
            <a:off x="2023462" y="3467277"/>
            <a:ext cx="900000" cy="9000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  </a:t>
            </a:r>
            <a:endParaRPr lang="en-GB" b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08729" y="419352"/>
            <a:ext cx="308543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spc="-120" dirty="0" smtClean="0">
                <a:latin typeface="Verdana" panose="020B0604030504040204" pitchFamily="34" charset="0"/>
                <a:ea typeface="Verdana" panose="020B0604030504040204" pitchFamily="34" charset="0"/>
              </a:rPr>
              <a:t>Grange University Hospital </a:t>
            </a:r>
            <a:endParaRPr lang="en-US" sz="1200" b="1" spc="-12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15 Jul-20: ABUHB Board sign off (Transport)</a:t>
            </a:r>
          </a:p>
          <a:p>
            <a:r>
              <a:rPr lang="en-US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July tbc: Commissioning letter to WAST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374245" y="5608782"/>
            <a:ext cx="3299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IMTP (subject to WG planning guidance)</a:t>
            </a:r>
          </a:p>
          <a:p>
            <a:r>
              <a:rPr lang="en-US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Nov-20: EASC view on 21/22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57724" y="1994939"/>
            <a:ext cx="2772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pc="-120" dirty="0" smtClean="0">
                <a:latin typeface="Verdana" panose="020B0604030504040204" pitchFamily="34" charset="0"/>
                <a:ea typeface="Verdana" panose="020B0604030504040204" pitchFamily="34" charset="0"/>
              </a:rPr>
              <a:t>EASC Commissioning Intentions</a:t>
            </a:r>
          </a:p>
          <a:p>
            <a:r>
              <a:rPr lang="en-GB" sz="1200" spc="-100" dirty="0" smtClean="0">
                <a:latin typeface="Verdana" panose="020B0604030504040204" pitchFamily="34" charset="0"/>
                <a:ea typeface="Verdana" panose="020B0604030504040204" pitchFamily="34" charset="0"/>
              </a:rPr>
              <a:t>31 Oct-20: Formal notice</a:t>
            </a:r>
            <a:endParaRPr lang="en-GB" sz="1200" spc="-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34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4480DD28E28D48BA0DCAAE9381AA60" ma:contentTypeVersion="12" ma:contentTypeDescription="Create a new document." ma:contentTypeScope="" ma:versionID="542166bbbd05b6a148dc41943a833f4b">
  <xsd:schema xmlns:xsd="http://www.w3.org/2001/XMLSchema" xmlns:xs="http://www.w3.org/2001/XMLSchema" xmlns:p="http://schemas.microsoft.com/office/2006/metadata/properties" xmlns:ns3="137ca15d-9ca5-4969-9050-6a8af13b1758" xmlns:ns4="14f886ef-4092-4ed8-a31e-891c76461312" targetNamespace="http://schemas.microsoft.com/office/2006/metadata/properties" ma:root="true" ma:fieldsID="b4bc984e8f0897132852441984c78b68" ns3:_="" ns4:_="">
    <xsd:import namespace="137ca15d-9ca5-4969-9050-6a8af13b1758"/>
    <xsd:import namespace="14f886ef-4092-4ed8-a31e-891c764613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7ca15d-9ca5-4969-9050-6a8af13b17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886ef-4092-4ed8-a31e-891c7646131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358131-B9BA-4807-97B5-B1F8B04548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7ca15d-9ca5-4969-9050-6a8af13b1758"/>
    <ds:schemaRef ds:uri="14f886ef-4092-4ed8-a31e-891c764613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DC40E3-6D91-4850-B6C9-5BCC87FAF741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  <ds:schemaRef ds:uri="14f886ef-4092-4ed8-a31e-891c76461312"/>
    <ds:schemaRef ds:uri="http://purl.org/dc/terms/"/>
    <ds:schemaRef ds:uri="http://schemas.microsoft.com/office/2006/documentManagement/types"/>
    <ds:schemaRef ds:uri="http://schemas.microsoft.com/office/infopath/2007/PartnerControls"/>
    <ds:schemaRef ds:uri="137ca15d-9ca5-4969-9050-6a8af13b1758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089ECA3-FC84-405E-B82C-67C8B04111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155</Words>
  <Application>Microsoft Office PowerPoint</Application>
  <PresentationFormat>Widescreen</PresentationFormat>
  <Paragraphs>88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Welsh Ambulance Service NHS Trust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Sutton (Welsh Ambulance Service NHS Trust - 020)</dc:creator>
  <cp:lastModifiedBy>Gwenan Roberts (CTM UHB - NCCU Corporate Services)</cp:lastModifiedBy>
  <cp:revision>27</cp:revision>
  <dcterms:created xsi:type="dcterms:W3CDTF">2020-07-07T07:35:24Z</dcterms:created>
  <dcterms:modified xsi:type="dcterms:W3CDTF">2020-07-08T11:16:02Z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0x010100804480DD28E28D48BA0DCAAE9381AA60</vt:lpwstr>
  </property>
</Properties>
</file>