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256" r:id="rId5"/>
    <p:sldId id="285" r:id="rId6"/>
    <p:sldId id="269" r:id="rId7"/>
    <p:sldId id="282" r:id="rId8"/>
    <p:sldId id="268" r:id="rId9"/>
    <p:sldId id="283" r:id="rId10"/>
    <p:sldId id="284" r:id="rId11"/>
    <p:sldId id="281" r:id="rId12"/>
    <p:sldId id="270" r:id="rId13"/>
    <p:sldId id="274" r:id="rId14"/>
    <p:sldId id="271" r:id="rId15"/>
    <p:sldId id="272" r:id="rId16"/>
    <p:sldId id="273" r:id="rId17"/>
    <p:sldId id="275" r:id="rId18"/>
    <p:sldId id="276" r:id="rId19"/>
    <p:sldId id="278" r:id="rId20"/>
    <p:sldId id="277" r:id="rId21"/>
    <p:sldId id="279" r:id="rId22"/>
    <p:sldId id="287" r:id="rId23"/>
    <p:sldId id="280" r:id="rId24"/>
    <p:sldId id="288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2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208"/>
  </p:normalViewPr>
  <p:slideViewPr>
    <p:cSldViewPr snapToGrid="0" snapToObjects="1"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DE4F5-0E87-468F-95B4-1C939BF694C4}" type="datetimeFigureOut">
              <a:rPr lang="en-GB" smtClean="0"/>
              <a:pPr/>
              <a:t>13/07/2020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5C51C-1B72-4ABC-9FFB-0D95DBE4884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775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28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3847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6976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14736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14736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287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180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53942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B5A0A6-1B41-F54A-9E02-B4AF99069623}" type="datetimeFigureOut">
              <a:rPr lang="en-US" smtClean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C2273BD-C576-224E-855C-FAC4FA2D9A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78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847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847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5687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2728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2728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8129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2628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429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12319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3961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933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4298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EMRTS_raster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562000"/>
            <a:ext cx="3530322" cy="1296000"/>
          </a:xfrm>
          <a:prstGeom prst="rect">
            <a:avLst/>
          </a:prstGeom>
        </p:spPr>
      </p:pic>
      <p:pic>
        <p:nvPicPr>
          <p:cNvPr id="21" name="Picture 20" descr="NHSWALES logo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033659" y="6172320"/>
            <a:ext cx="1077824" cy="576000"/>
          </a:xfrm>
          <a:prstGeom prst="rect">
            <a:avLst/>
          </a:prstGeom>
        </p:spPr>
      </p:pic>
      <p:pic>
        <p:nvPicPr>
          <p:cNvPr id="22" name="Picture 21" descr="WG logo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270970" y="6174957"/>
            <a:ext cx="1714517" cy="576000"/>
          </a:xfrm>
          <a:prstGeom prst="rect">
            <a:avLst/>
          </a:prstGeom>
        </p:spPr>
      </p:pic>
      <p:pic>
        <p:nvPicPr>
          <p:cNvPr id="6" name="Picture 5" descr="In Partnership with WAA Charity2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646233" y="6208320"/>
            <a:ext cx="2195813" cy="540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620475" y="5675222"/>
            <a:ext cx="5339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dirty="0">
                <a:solidFill>
                  <a:srgbClr val="E12350"/>
                </a:solidFill>
                <a:latin typeface="Arial" pitchFamily="34" charset="0"/>
                <a:cs typeface="Arial" pitchFamily="34" charset="0"/>
              </a:rPr>
              <a:t>www.emrts.wales.nhs.uk</a:t>
            </a:r>
            <a:r>
              <a:rPr lang="en-GB" sz="1600" b="1" baseline="0" dirty="0">
                <a:solidFill>
                  <a:srgbClr val="E12350"/>
                </a:solidFill>
                <a:latin typeface="Arial" pitchFamily="34" charset="0"/>
                <a:cs typeface="Arial" pitchFamily="34" charset="0"/>
              </a:rPr>
              <a:t>           emrts@wales.nhs.uk</a:t>
            </a:r>
            <a:endParaRPr lang="en-GB" sz="1600" b="1" dirty="0">
              <a:solidFill>
                <a:srgbClr val="E123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5497605"/>
            <a:ext cx="9144000" cy="0"/>
          </a:xfrm>
          <a:prstGeom prst="line">
            <a:avLst/>
          </a:prstGeom>
          <a:ln>
            <a:solidFill>
              <a:srgbClr val="E123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244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8812" y="182880"/>
            <a:ext cx="87079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E12350"/>
                </a:solidFill>
                <a:latin typeface="Arial" pitchFamily="34" charset="0"/>
                <a:cs typeface="Arial" pitchFamily="34" charset="0"/>
              </a:rPr>
              <a:t>EASC Meeting July 2020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458467"/>
            <a:ext cx="9144000" cy="0"/>
          </a:xfrm>
          <a:prstGeom prst="line">
            <a:avLst/>
          </a:prstGeom>
          <a:ln>
            <a:solidFill>
              <a:srgbClr val="E123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" name="Picture 2" descr="C:\Users\st185784\Desktop\AAA Presentation Pictures\Helicopters and RRV - Welshpool April 2017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629" y="1716704"/>
            <a:ext cx="9413258" cy="29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465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Comparison of annual activity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90" y="1600200"/>
            <a:ext cx="7367419" cy="382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0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Monthly activity (base, response mode)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2109" y="1417639"/>
            <a:ext cx="6411191" cy="3574256"/>
          </a:xfrm>
          <a:prstGeom prst="rect">
            <a:avLst/>
          </a:prstGeom>
        </p:spPr>
      </p:pic>
      <p:sp>
        <p:nvSpPr>
          <p:cNvPr id="3" name="Frame 2">
            <a:extLst>
              <a:ext uri="{FF2B5EF4-FFF2-40B4-BE49-F238E27FC236}">
                <a16:creationId xmlns:a16="http://schemas.microsoft.com/office/drawing/2014/main" xmlns="" id="{94FFDC32-6485-864F-A086-8A0DFB9E0549}"/>
              </a:ext>
            </a:extLst>
          </p:cNvPr>
          <p:cNvSpPr/>
          <p:nvPr/>
        </p:nvSpPr>
        <p:spPr>
          <a:xfrm>
            <a:off x="6596009" y="3030876"/>
            <a:ext cx="462337" cy="215758"/>
          </a:xfrm>
          <a:prstGeom prst="fra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xmlns="" id="{AB44D55A-8885-2F49-AE7F-A43AADE2A604}"/>
              </a:ext>
            </a:extLst>
          </p:cNvPr>
          <p:cNvSpPr/>
          <p:nvPr/>
        </p:nvSpPr>
        <p:spPr>
          <a:xfrm rot="8958897">
            <a:off x="7253555" y="2815119"/>
            <a:ext cx="595901" cy="215757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62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Incidents per HB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1" y="991091"/>
            <a:ext cx="5563032" cy="442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73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Activity map by post code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9018" y="1246910"/>
            <a:ext cx="4299823" cy="4174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8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016"/>
            <a:ext cx="8229600" cy="719191"/>
          </a:xfrm>
        </p:spPr>
        <p:txBody>
          <a:bodyPr/>
          <a:lstStyle/>
          <a:p>
            <a:r>
              <a:rPr lang="en-GB" b="1" dirty="0"/>
              <a:t>Twilight RRV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307" y="832207"/>
            <a:ext cx="5558318" cy="417416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Winter pressure funding:  December 2019 - March 2020, 14:00-02:00.  </a:t>
            </a:r>
            <a:endParaRPr lang="en-GB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64 duty shifts, staffed by EMRTS Consultant / CCP </a:t>
            </a:r>
            <a:endParaRPr lang="en-GB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203 calls / Average 3.2 calls / shift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Cardiff &amp; Vale most calls (85)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94% calls outside hospital (e.g. patient’s home / scene of RTC)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18A6871-147A-B541-878F-CDB27CD3F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4624" y="1644074"/>
            <a:ext cx="2989780" cy="22415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8BBAE1A-1DC2-064E-A926-F4BCDE651BA1}"/>
              </a:ext>
            </a:extLst>
          </p:cNvPr>
          <p:cNvSpPr txBox="1"/>
          <p:nvPr/>
        </p:nvSpPr>
        <p:spPr>
          <a:xfrm>
            <a:off x="236307" y="4171308"/>
            <a:ext cx="854809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Only 13 calls (6%) required secondary transfer to another specialist facility</a:t>
            </a:r>
            <a:endParaRPr lang="en-GB" sz="240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Air </a:t>
            </a:r>
            <a:r>
              <a:rPr lang="en-US" sz="2400" dirty="0"/>
              <a:t>Support Desk staffed by </a:t>
            </a:r>
            <a:r>
              <a:rPr lang="en-US" sz="2400" dirty="0" smtClean="0"/>
              <a:t>Allocator </a:t>
            </a:r>
            <a:r>
              <a:rPr lang="en-US" sz="2400" dirty="0"/>
              <a:t>or Clinician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1685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Twilight RRV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5236"/>
            <a:ext cx="8229600" cy="4396771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Indication of the areas covered by Twilight RRV and number of calls made by each Health Board:</a:t>
            </a:r>
          </a:p>
          <a:p>
            <a:pPr marL="0" indent="0">
              <a:buNone/>
            </a:pPr>
            <a:endParaRPr lang="en-GB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1163781" y="1417637"/>
            <a:ext cx="6830291" cy="4004369"/>
            <a:chOff x="0" y="0"/>
            <a:chExt cx="6068060" cy="33045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28" t="16847" r="13749" b="9261"/>
            <a:stretch/>
          </p:blipFill>
          <p:spPr bwMode="auto">
            <a:xfrm>
              <a:off x="0" y="0"/>
              <a:ext cx="6068060" cy="330454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23" t="27882" r="65480" b="51502"/>
            <a:stretch/>
          </p:blipFill>
          <p:spPr bwMode="auto">
            <a:xfrm>
              <a:off x="9525" y="2095500"/>
              <a:ext cx="1256030" cy="120396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394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GB" b="1" dirty="0"/>
              <a:t>Twilight RRV – nature of call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9" t="14778" r="13915" b="15764"/>
          <a:stretch/>
        </p:blipFill>
        <p:spPr bwMode="auto">
          <a:xfrm>
            <a:off x="457200" y="1094509"/>
            <a:ext cx="7592291" cy="43087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965440"/>
              </p:ext>
            </p:extLst>
          </p:nvPr>
        </p:nvGraphicFramePr>
        <p:xfrm>
          <a:off x="6206836" y="2436553"/>
          <a:ext cx="27016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213">
                  <a:extLst>
                    <a:ext uri="{9D8B030D-6E8A-4147-A177-3AD203B41FA5}">
                      <a16:colId xmlns:a16="http://schemas.microsoft.com/office/drawing/2014/main" xmlns="" val="254614385"/>
                    </a:ext>
                  </a:extLst>
                </a:gridCol>
                <a:gridCol w="439423">
                  <a:extLst>
                    <a:ext uri="{9D8B030D-6E8A-4147-A177-3AD203B41FA5}">
                      <a16:colId xmlns:a16="http://schemas.microsoft.com/office/drawing/2014/main" xmlns="" val="25774264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Key categories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3000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Cardiac arrest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2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Road</a:t>
                      </a:r>
                      <a:r>
                        <a:rPr lang="en-GB" baseline="0" dirty="0"/>
                        <a:t> incident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3239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Falls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77794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Unconscious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5261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Breathing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35577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Other trauma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3495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Penetrating trauma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7141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393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09"/>
            <a:ext cx="8229600" cy="1143000"/>
          </a:xfrm>
        </p:spPr>
        <p:txBody>
          <a:bodyPr/>
          <a:lstStyle/>
          <a:p>
            <a:r>
              <a:rPr lang="en-GB" b="1" dirty="0"/>
              <a:t>Twilight RRV –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068512"/>
            <a:ext cx="8620017" cy="454257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/>
              <a:t>Majority of calls:  more densely populated areas of S Wale</a:t>
            </a:r>
            <a:r>
              <a:rPr lang="en-US" sz="2400" dirty="0"/>
              <a:t>s, (Cardiff and Vale (42%) Aneurin Bevan (30%) ) </a:t>
            </a:r>
            <a:endParaRPr lang="en-GB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Busiest period: weekend (45%)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Me</a:t>
            </a:r>
            <a:r>
              <a:rPr lang="en-US" sz="2400" dirty="0"/>
              <a:t>dian age 43 (range 1-90 years)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Male 64%, Female 36%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203 calls made, 128 patient attendances: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38 (30%) required intubation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28 (22%) required anaesthetics 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5 (4%) received blood products </a:t>
            </a:r>
            <a:endParaRPr lang="en-GB" sz="24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965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290"/>
            <a:ext cx="8229600" cy="1294348"/>
          </a:xfrm>
        </p:spPr>
        <p:txBody>
          <a:bodyPr/>
          <a:lstStyle/>
          <a:p>
            <a:r>
              <a:rPr lang="en-GB" b="1" dirty="0"/>
              <a:t>24/7 Service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2625"/>
            <a:ext cx="8229600" cy="419938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1</a:t>
            </a:r>
            <a:r>
              <a:rPr lang="en-US" sz="2800" baseline="30000" dirty="0"/>
              <a:t>st</a:t>
            </a:r>
            <a:r>
              <a:rPr lang="en-US" sz="2800" dirty="0"/>
              <a:t> July - </a:t>
            </a:r>
            <a:r>
              <a:rPr lang="en-US" sz="2800" b="1" dirty="0"/>
              <a:t>service commenced full night operations</a:t>
            </a:r>
            <a:r>
              <a:rPr lang="en-US" sz="2800" dirty="0"/>
              <a:t> by car from Cardiff Heliport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Significant </a:t>
            </a:r>
            <a:r>
              <a:rPr lang="en-US" sz="2800" b="1" dirty="0"/>
              <a:t>recruitment, induction and training</a:t>
            </a:r>
            <a:r>
              <a:rPr lang="en-US" sz="2800" dirty="0"/>
              <a:t> programme</a:t>
            </a:r>
            <a:endParaRPr lang="en-GB" sz="28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/>
              <a:t>Discussions ongoing with WG capital colleagues</a:t>
            </a:r>
            <a:r>
              <a:rPr lang="en-US" sz="2800" dirty="0"/>
              <a:t> re outstanding capital allocation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New service will be reported on via the recently developed </a:t>
            </a:r>
            <a:r>
              <a:rPr lang="en-US" sz="2800" b="1" dirty="0"/>
              <a:t>EMRTS Quality &amp; Delivery Framework </a:t>
            </a:r>
            <a:endParaRPr lang="en-GB" sz="28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59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365226-21B6-344A-BABE-10A1791B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24 hour Service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B78B78-5ED7-2F48-AAF8-1C1089BC5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Air support will follow asap </a:t>
            </a:r>
            <a:r>
              <a:rPr lang="en-US" sz="2800" dirty="0"/>
              <a:t>(Charity working with aircraft operator to progress)</a:t>
            </a:r>
          </a:p>
          <a:p>
            <a:r>
              <a:rPr lang="en-US" sz="2800" dirty="0"/>
              <a:t>All Wales cover – partial with Cardiff aircraft</a:t>
            </a:r>
          </a:p>
          <a:p>
            <a:r>
              <a:rPr lang="en-US" sz="2800" dirty="0"/>
              <a:t>Phase II – North Wales based service</a:t>
            </a:r>
          </a:p>
          <a:p>
            <a:pPr lvl="1"/>
            <a:r>
              <a:rPr lang="en-US" sz="2400" dirty="0"/>
              <a:t>Recruitment</a:t>
            </a:r>
          </a:p>
          <a:p>
            <a:pPr lvl="1"/>
            <a:r>
              <a:rPr lang="en-US" sz="2400" dirty="0"/>
              <a:t>Workload</a:t>
            </a:r>
          </a:p>
          <a:p>
            <a:pPr lvl="1"/>
            <a:r>
              <a:rPr lang="en-US" sz="2400" dirty="0"/>
              <a:t>Interhospital transfer at night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07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781EB7-7ECB-E941-93F7-7F1A50AEC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EMRTS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65CD91-E301-A142-BDA9-C140156F8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006" y="1647807"/>
            <a:ext cx="8229600" cy="3562385"/>
          </a:xfrm>
        </p:spPr>
        <p:txBody>
          <a:bodyPr/>
          <a:lstStyle/>
          <a:p>
            <a:r>
              <a:rPr lang="en-US" dirty="0"/>
              <a:t>Activity</a:t>
            </a:r>
          </a:p>
          <a:p>
            <a:r>
              <a:rPr lang="en-US" dirty="0"/>
              <a:t>COVID 19 period modifications / activity</a:t>
            </a:r>
          </a:p>
          <a:p>
            <a:r>
              <a:rPr lang="en-US" dirty="0"/>
              <a:t>24 Hour Service Expansion</a:t>
            </a:r>
          </a:p>
          <a:p>
            <a:r>
              <a:rPr lang="en-US" dirty="0"/>
              <a:t>Critical Care Transfer Service</a:t>
            </a:r>
          </a:p>
        </p:txBody>
      </p:sp>
    </p:spTree>
    <p:extLst>
      <p:ext uri="{BB962C8B-B14F-4D97-AF65-F5344CB8AC3E}">
        <p14:creationId xmlns:p14="http://schemas.microsoft.com/office/powerpoint/2010/main" val="22744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91" y="71920"/>
            <a:ext cx="8866909" cy="914400"/>
          </a:xfrm>
        </p:spPr>
        <p:txBody>
          <a:bodyPr/>
          <a:lstStyle/>
          <a:p>
            <a:r>
              <a:rPr lang="en-GB" b="1" dirty="0"/>
              <a:t>National Critical Care Transfer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678095"/>
            <a:ext cx="8229600" cy="4462952"/>
          </a:xfrm>
        </p:spPr>
        <p:txBody>
          <a:bodyPr/>
          <a:lstStyle/>
          <a:p>
            <a:pPr marL="0" indent="0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600" b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Request from Crit Care WG to set up interhospital Crit Care Transfer Service as part of Crit Care improvement programme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I</a:t>
            </a:r>
            <a:r>
              <a:rPr lang="en-US" sz="2400" dirty="0"/>
              <a:t>mplementation plan for introduction of two ground based regional assets (one North one South Wales) submitted to WG Nov 2019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Establish service as</a:t>
            </a:r>
            <a:r>
              <a:rPr lang="en-US" sz="2400" b="1" dirty="0"/>
              <a:t> </a:t>
            </a:r>
            <a:r>
              <a:rPr lang="en-US" sz="2400" dirty="0"/>
              <a:t>division of EMRTS, ring-fenced funding, appropriate governance arrangements, collaborative commissioning framework with EASC</a:t>
            </a:r>
            <a:endParaRPr lang="en-GB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Included </a:t>
            </a:r>
            <a:r>
              <a:rPr lang="en-US" sz="2400" b="1" dirty="0"/>
              <a:t>revenue and capital requirements</a:t>
            </a:r>
            <a:r>
              <a:rPr lang="en-US" sz="2400" dirty="0"/>
              <a:t> to establish and implement the new service (partners EASC / WAST / SBUHB)</a:t>
            </a:r>
            <a:endParaRPr lang="en-GB" sz="24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2647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9405334-D421-3140-81BD-29CE115D3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225" y="274638"/>
            <a:ext cx="8378575" cy="1143000"/>
          </a:xfrm>
        </p:spPr>
        <p:txBody>
          <a:bodyPr/>
          <a:lstStyle/>
          <a:p>
            <a:r>
              <a:rPr lang="en-GB" b="1" dirty="0"/>
              <a:t>National Critical Care Transfer Service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217FD26-5261-9C40-A01D-5DF6B4BF4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39765"/>
            <a:ext cx="8229600" cy="318224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/>
              <a:t>12 month set-up period</a:t>
            </a:r>
            <a:r>
              <a:rPr lang="en-US" sz="2800" dirty="0"/>
              <a:t> set out with key milestones ahead of service delivery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Recently </a:t>
            </a:r>
            <a:r>
              <a:rPr lang="en-US" sz="2800" b="1" dirty="0"/>
              <a:t>shortlisted for key enabling posts</a:t>
            </a:r>
            <a:r>
              <a:rPr lang="en-US" sz="2800" dirty="0"/>
              <a:t> - clinical lead and project manager to progress with scoping / engagement / set up</a:t>
            </a:r>
            <a:endParaRPr lang="en-GB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83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467A26FF-B82D-8744-9526-42FD04DFA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7660" y="1261153"/>
            <a:ext cx="5724292" cy="3821113"/>
          </a:xfrm>
        </p:spPr>
      </p:pic>
    </p:spTree>
    <p:extLst>
      <p:ext uri="{BB962C8B-B14F-4D97-AF65-F5344CB8AC3E}">
        <p14:creationId xmlns:p14="http://schemas.microsoft.com/office/powerpoint/2010/main" val="23749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6559"/>
            <a:ext cx="8229600" cy="896616"/>
          </a:xfrm>
        </p:spPr>
        <p:txBody>
          <a:bodyPr/>
          <a:lstStyle/>
          <a:p>
            <a:r>
              <a:rPr lang="en-GB" b="1" dirty="0"/>
              <a:t>ACTIVITY (Jan- June)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701" y="1417833"/>
            <a:ext cx="8548099" cy="4329779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Sharp </a:t>
            </a:r>
            <a:r>
              <a:rPr lang="en-US" sz="2800" b="1" dirty="0"/>
              <a:t>decline</a:t>
            </a:r>
            <a:r>
              <a:rPr lang="en-US" sz="2800" dirty="0"/>
              <a:t> from normal activity  - end March /  April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Now recovered to </a:t>
            </a:r>
            <a:r>
              <a:rPr lang="en-US" sz="2800" b="1" dirty="0"/>
              <a:t>higher</a:t>
            </a:r>
            <a:r>
              <a:rPr lang="en-US" sz="2800" dirty="0"/>
              <a:t> than normal levels of activity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b="1" dirty="0"/>
              <a:t>Increased</a:t>
            </a:r>
            <a:r>
              <a:rPr lang="en-US" sz="2800" dirty="0"/>
              <a:t> road response and conveyance (twilight RRV and air restrictions) </a:t>
            </a:r>
            <a:endParaRPr lang="en-GB" sz="2800" dirty="0"/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086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884D05-A3CF-9048-B9AE-707236481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7951"/>
            <a:ext cx="4916184" cy="626723"/>
          </a:xfrm>
        </p:spPr>
        <p:txBody>
          <a:bodyPr/>
          <a:lstStyle/>
          <a:p>
            <a:r>
              <a:rPr lang="en-US" sz="4800" b="1" dirty="0"/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7B8BB8-EB29-E346-9B9A-35CE65CED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746607"/>
            <a:ext cx="8101173" cy="3657600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Response during period:  60% road: 40% </a:t>
            </a:r>
            <a:r>
              <a:rPr lang="en-US" sz="2400" dirty="0" smtClean="0"/>
              <a:t>air </a:t>
            </a:r>
            <a:r>
              <a:rPr lang="en-US" sz="2400" i="1" dirty="0" smtClean="0"/>
              <a:t>(usual </a:t>
            </a:r>
            <a:r>
              <a:rPr lang="en-US" sz="2400" i="1" dirty="0"/>
              <a:t>30% road: 70% air)</a:t>
            </a:r>
            <a:endParaRPr lang="en-GB" sz="2400" i="1" dirty="0"/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Missions - 93% primary : 7% secondary transfer</a:t>
            </a:r>
            <a:endParaRPr lang="en-GB" sz="2400" dirty="0"/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Trauma : Medical 50:50 split (normal) </a:t>
            </a:r>
            <a:endParaRPr lang="en-GB" sz="2400" dirty="0"/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63% of patients transported to hospital </a:t>
            </a:r>
            <a:r>
              <a:rPr lang="en-US" sz="2400" dirty="0" smtClean="0"/>
              <a:t>(73</a:t>
            </a:r>
            <a:r>
              <a:rPr lang="en-US" sz="2400" dirty="0"/>
              <a:t>% with EMRTS escort)</a:t>
            </a:r>
            <a:endParaRPr lang="en-GB" sz="24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9C60146-29E6-064D-A8ED-EB3518027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544" y="164387"/>
            <a:ext cx="2280862" cy="152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80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703"/>
            <a:ext cx="6272373" cy="1143000"/>
          </a:xfrm>
        </p:spPr>
        <p:txBody>
          <a:bodyPr/>
          <a:lstStyle/>
          <a:p>
            <a:r>
              <a:rPr lang="en-GB" b="1" dirty="0"/>
              <a:t>COVID-19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68" y="1130157"/>
            <a:ext cx="8229600" cy="3747265"/>
          </a:xfrm>
        </p:spPr>
        <p:txBody>
          <a:bodyPr/>
          <a:lstStyle/>
          <a:p>
            <a:r>
              <a:rPr lang="en-US" sz="2400" dirty="0"/>
              <a:t>COVID-19 escalation plan developed</a:t>
            </a:r>
          </a:p>
          <a:p>
            <a:r>
              <a:rPr lang="en-US" sz="2400" dirty="0"/>
              <a:t>Working practices / PPE / flying restrictions</a:t>
            </a:r>
          </a:p>
          <a:p>
            <a:r>
              <a:rPr lang="en-US" sz="2400" dirty="0"/>
              <a:t>Staff availability impacted by:</a:t>
            </a:r>
          </a:p>
          <a:p>
            <a:pPr lvl="1"/>
            <a:r>
              <a:rPr lang="en-US" sz="2400" dirty="0"/>
              <a:t> staff illness, </a:t>
            </a:r>
          </a:p>
          <a:p>
            <a:pPr lvl="1"/>
            <a:r>
              <a:rPr lang="en-US" sz="2400" dirty="0"/>
              <a:t>self-isolation and </a:t>
            </a:r>
          </a:p>
          <a:p>
            <a:pPr lvl="1"/>
            <a:r>
              <a:rPr lang="en-US" sz="2400" dirty="0"/>
              <a:t>recall of EMRTS Consultants (particularly intensivists) to host HB</a:t>
            </a:r>
          </a:p>
          <a:p>
            <a:r>
              <a:rPr lang="en-US" sz="2400" dirty="0"/>
              <a:t>Remaining staff worked more or flexibly to fill gaps</a:t>
            </a:r>
          </a:p>
          <a:p>
            <a:pPr marL="457200" lvl="1" indent="0">
              <a:buNone/>
            </a:pPr>
            <a:endParaRPr lang="en-GB" sz="2400" dirty="0"/>
          </a:p>
          <a:p>
            <a:r>
              <a:rPr lang="en-US" sz="2400" b="1" dirty="0"/>
              <a:t>All key aspects of commissioned EMRTS service maintained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4A1E536-644B-744C-A334-F63BF6154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1003" y="174661"/>
            <a:ext cx="2691829" cy="151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60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D8AFE4-88CB-6548-B65B-FB9240D22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Co-ordination for information / practice modification and mutual aid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406BC0F-0F06-AC4B-AB55-D8CAAD63D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583" y="1874521"/>
            <a:ext cx="6884126" cy="3154679"/>
          </a:xfrm>
        </p:spPr>
        <p:txBody>
          <a:bodyPr/>
          <a:lstStyle/>
          <a:p>
            <a:r>
              <a:rPr lang="en-US" dirty="0"/>
              <a:t>Wales Critical Care Network </a:t>
            </a:r>
          </a:p>
          <a:p>
            <a:r>
              <a:rPr lang="en-US" dirty="0"/>
              <a:t>England Critical Care Network</a:t>
            </a:r>
          </a:p>
          <a:p>
            <a:r>
              <a:rPr lang="en-US" dirty="0"/>
              <a:t>Wales Trauma Network</a:t>
            </a:r>
          </a:p>
          <a:p>
            <a:r>
              <a:rPr lang="en-US" dirty="0"/>
              <a:t>National Trauma Networks Group</a:t>
            </a:r>
          </a:p>
          <a:p>
            <a:r>
              <a:rPr lang="en-US" dirty="0"/>
              <a:t>Air Ambulance National Group</a:t>
            </a:r>
          </a:p>
        </p:txBody>
      </p:sp>
    </p:spTree>
    <p:extLst>
      <p:ext uri="{BB962C8B-B14F-4D97-AF65-F5344CB8AC3E}">
        <p14:creationId xmlns:p14="http://schemas.microsoft.com/office/powerpoint/2010/main" val="379195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C28539-FC9D-E84B-B841-9ABFC02C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74638"/>
            <a:ext cx="9039496" cy="1143000"/>
          </a:xfrm>
        </p:spPr>
        <p:txBody>
          <a:bodyPr/>
          <a:lstStyle/>
          <a:p>
            <a:r>
              <a:rPr lang="en-US" b="1" dirty="0"/>
              <a:t>Severe escalation plan </a:t>
            </a:r>
            <a:r>
              <a:rPr lang="en-US" dirty="0"/>
              <a:t>(not required)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A622735-6E21-584A-8DC6-172008B87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Service reduction </a:t>
            </a:r>
          </a:p>
          <a:p>
            <a:r>
              <a:rPr lang="en-US" sz="3600" dirty="0"/>
              <a:t>Assistance to overwhelmed hospitals with team to mobilise to hospital assist with </a:t>
            </a:r>
            <a:r>
              <a:rPr lang="en-US" sz="3600" dirty="0" smtClean="0"/>
              <a:t>stabilisation </a:t>
            </a:r>
            <a:r>
              <a:rPr lang="en-US" sz="3600" dirty="0"/>
              <a:t>and ventilation of patients then transfer to less affected hospitals</a:t>
            </a:r>
          </a:p>
        </p:txBody>
      </p:sp>
    </p:spTree>
    <p:extLst>
      <p:ext uri="{BB962C8B-B14F-4D97-AF65-F5344CB8AC3E}">
        <p14:creationId xmlns:p14="http://schemas.microsoft.com/office/powerpoint/2010/main" val="381376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652B97-3693-4F40-946F-40210DFBE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59595"/>
            <a:ext cx="8229600" cy="914400"/>
          </a:xfrm>
        </p:spPr>
        <p:txBody>
          <a:bodyPr/>
          <a:lstStyle/>
          <a:p>
            <a:r>
              <a:rPr lang="en-US" sz="3600" b="1" dirty="0"/>
              <a:t>Support to wider NHS Wales community: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9F8C4BD-4451-B04A-850B-B23C37C4D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2467" y="1273995"/>
            <a:ext cx="8229600" cy="3770239"/>
          </a:xfrm>
        </p:spPr>
        <p:txBody>
          <a:bodyPr/>
          <a:lstStyle/>
          <a:p>
            <a:pPr lvl="2"/>
            <a:r>
              <a:rPr lang="en-US" sz="2800" dirty="0"/>
              <a:t>2 Air Support Desk staff released back to support WAST</a:t>
            </a:r>
          </a:p>
          <a:p>
            <a:pPr lvl="2"/>
            <a:r>
              <a:rPr lang="en-US" sz="2800" dirty="0"/>
              <a:t>EMRTS CCPs and HTPs undertook further ITU training at Neville Hall and Morriston Hospitals to provide support in case of a surge in demand</a:t>
            </a:r>
          </a:p>
          <a:p>
            <a:pPr lvl="2"/>
            <a:r>
              <a:rPr lang="en-US" sz="2800" dirty="0"/>
              <a:t>EMRTS Patient Liaison Nurse returning to support her previous department within AB UHB’s CCU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2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958" y="0"/>
            <a:ext cx="8229600" cy="1369227"/>
          </a:xfrm>
        </p:spPr>
        <p:txBody>
          <a:bodyPr/>
          <a:lstStyle/>
          <a:p>
            <a:r>
              <a:rPr lang="en-US" b="1" dirty="0"/>
              <a:t>Activity reduced </a:t>
            </a:r>
            <a:r>
              <a:rPr lang="en-US" dirty="0"/>
              <a:t>by 30-40% (in line with other UK AA services</a:t>
            </a:r>
            <a:br>
              <a:rPr lang="en-US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958" y="1541125"/>
            <a:ext cx="7669657" cy="369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89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RTS_Template_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ASC Slides 080720" id="{2CF20AEF-FD03-4940-99B2-429111D33EEC}" vid="{6C7964EF-D0CA-4298-A33F-2990F57A4F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77021738F2C40AE61DF7D16C202C6" ma:contentTypeVersion="0" ma:contentTypeDescription="Create a new document." ma:contentTypeScope="" ma:versionID="b0924d97422945d505917cbe5df9ad0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8DB932-AA5D-45B7-A0C9-DE18FFA202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839E46-87A7-433E-9193-F19074DDA6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35D6D76-1BA3-4D7D-8D22-D3E7ECE4FD05}">
  <ds:schemaRefs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EMRTS_Template_v3</Template>
  <TotalTime>181</TotalTime>
  <Words>723</Words>
  <Application>Microsoft Office PowerPoint</Application>
  <PresentationFormat>On-screen Show (4:3)</PresentationFormat>
  <Paragraphs>100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EMRTS_Template_v3</vt:lpstr>
      <vt:lpstr>PowerPoint Presentation</vt:lpstr>
      <vt:lpstr>EMRTS Summary</vt:lpstr>
      <vt:lpstr>ACTIVITY (Jan- June)</vt:lpstr>
      <vt:lpstr>Activity</vt:lpstr>
      <vt:lpstr>COVID-19</vt:lpstr>
      <vt:lpstr>Co-ordination for information / practice modification and mutual aid</vt:lpstr>
      <vt:lpstr>Severe escalation plan (not required)</vt:lpstr>
      <vt:lpstr>Support to wider NHS Wales community: </vt:lpstr>
      <vt:lpstr>Activity reduced by 30-40% (in line with other UK AA services </vt:lpstr>
      <vt:lpstr>Comparison of annual activity</vt:lpstr>
      <vt:lpstr>Monthly activity (base, response mode)</vt:lpstr>
      <vt:lpstr>Incidents per HB</vt:lpstr>
      <vt:lpstr>Activity map by post code</vt:lpstr>
      <vt:lpstr>Twilight RRV</vt:lpstr>
      <vt:lpstr>Twilight RRV</vt:lpstr>
      <vt:lpstr>Twilight RRV – nature of call</vt:lpstr>
      <vt:lpstr>Twilight RRV – Summary</vt:lpstr>
      <vt:lpstr>24/7 Service Expansion</vt:lpstr>
      <vt:lpstr>24 hour Service Development</vt:lpstr>
      <vt:lpstr>National Critical Care Transfer Service</vt:lpstr>
      <vt:lpstr>National Critical Care Transfer Service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Gwenan Roberts (CTM UHB - NCCU Corporate Services)</cp:lastModifiedBy>
  <cp:revision>16</cp:revision>
  <dcterms:created xsi:type="dcterms:W3CDTF">2020-07-13T09:01:35Z</dcterms:created>
  <dcterms:modified xsi:type="dcterms:W3CDTF">2020-07-13T14:57:50Z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0x0101000B477021738F2C40AE61DF7D16C202C6</vt:lpwstr>
  </property>
</Properties>
</file>