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3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A4CE4-E5ED-4172-A52B-58DDDF7DBE80}" type="datetimeFigureOut">
              <a:rPr lang="en-GB" smtClean="0"/>
              <a:t>06/07/2022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1C48-2BFF-49F9-8278-00DD8C32AD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54731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A4CE4-E5ED-4172-A52B-58DDDF7DBE80}" type="datetimeFigureOut">
              <a:rPr lang="en-GB" smtClean="0"/>
              <a:t>06/07/2022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1C48-2BFF-49F9-8278-00DD8C32AD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04098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A4CE4-E5ED-4172-A52B-58DDDF7DBE80}" type="datetimeFigureOut">
              <a:rPr lang="en-GB" smtClean="0"/>
              <a:t>06/07/2022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1C48-2BFF-49F9-8278-00DD8C32AD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06126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A4CE4-E5ED-4172-A52B-58DDDF7DBE80}" type="datetimeFigureOut">
              <a:rPr lang="en-GB" smtClean="0"/>
              <a:t>06/07/2022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1C48-2BFF-49F9-8278-00DD8C32AD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3822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A4CE4-E5ED-4172-A52B-58DDDF7DBE80}" type="datetimeFigureOut">
              <a:rPr lang="en-GB" smtClean="0"/>
              <a:t>06/07/2022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1C48-2BFF-49F9-8278-00DD8C32AD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5234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A4CE4-E5ED-4172-A52B-58DDDF7DBE80}" type="datetimeFigureOut">
              <a:rPr lang="en-GB" smtClean="0"/>
              <a:t>06/07/2022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1C48-2BFF-49F9-8278-00DD8C32AD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2050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A4CE4-E5ED-4172-A52B-58DDDF7DBE80}" type="datetimeFigureOut">
              <a:rPr lang="en-GB" smtClean="0"/>
              <a:t>06/07/2022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1C48-2BFF-49F9-8278-00DD8C32AD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42502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A4CE4-E5ED-4172-A52B-58DDDF7DBE80}" type="datetimeFigureOut">
              <a:rPr lang="en-GB" smtClean="0"/>
              <a:t>06/07/2022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1C48-2BFF-49F9-8278-00DD8C32AD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4028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A4CE4-E5ED-4172-A52B-58DDDF7DBE80}" type="datetimeFigureOut">
              <a:rPr lang="en-GB" smtClean="0"/>
              <a:t>06/07/2022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1C48-2BFF-49F9-8278-00DD8C32AD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8205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A4CE4-E5ED-4172-A52B-58DDDF7DBE80}" type="datetimeFigureOut">
              <a:rPr lang="en-GB" smtClean="0"/>
              <a:t>06/07/2022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1C48-2BFF-49F9-8278-00DD8C32AD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6354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A4CE4-E5ED-4172-A52B-58DDDF7DBE80}" type="datetimeFigureOut">
              <a:rPr lang="en-GB" smtClean="0"/>
              <a:t>06/07/2022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1C48-2BFF-49F9-8278-00DD8C32AD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8735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3A4CE4-E5ED-4172-A52B-58DDDF7DBE80}" type="datetimeFigureOut">
              <a:rPr lang="en-GB" smtClean="0"/>
              <a:t>06/07/2022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F71C48-2BFF-49F9-8278-00DD8C32AD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9005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424363" y="3089275"/>
            <a:ext cx="880424" cy="45243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dirty="0" smtClean="0">
                <a:solidFill>
                  <a:prstClr val="black"/>
                </a:solidFill>
              </a:rPr>
              <a:t>2023-24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dirty="0" err="1" smtClean="0">
                <a:solidFill>
                  <a:prstClr val="black"/>
                </a:solidFill>
              </a:rPr>
              <a:t>Qtr</a:t>
            </a:r>
            <a:r>
              <a:rPr lang="en-GB" sz="1000" dirty="0" smtClean="0">
                <a:solidFill>
                  <a:prstClr val="black"/>
                </a:solidFill>
              </a:rPr>
              <a:t> 1 </a:t>
            </a:r>
            <a:endParaRPr lang="en-GB" sz="1000" dirty="0">
              <a:solidFill>
                <a:prstClr val="black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6574474" y="3084513"/>
            <a:ext cx="806040" cy="45243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dirty="0" err="1" smtClean="0">
                <a:solidFill>
                  <a:prstClr val="black"/>
                </a:solidFill>
              </a:rPr>
              <a:t>Qtr</a:t>
            </a:r>
            <a:r>
              <a:rPr lang="en-GB" sz="1000" dirty="0" smtClean="0">
                <a:solidFill>
                  <a:prstClr val="black"/>
                </a:solidFill>
              </a:rPr>
              <a:t> 3</a:t>
            </a:r>
            <a:endParaRPr lang="en-GB" sz="1000" dirty="0">
              <a:solidFill>
                <a:prstClr val="black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7575686" y="3094039"/>
            <a:ext cx="797605" cy="452437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dirty="0" err="1" smtClean="0">
                <a:solidFill>
                  <a:prstClr val="black"/>
                </a:solidFill>
              </a:rPr>
              <a:t>Qtr</a:t>
            </a:r>
            <a:r>
              <a:rPr lang="en-GB" sz="1000" dirty="0" smtClean="0">
                <a:solidFill>
                  <a:prstClr val="black"/>
                </a:solidFill>
              </a:rPr>
              <a:t> 4</a:t>
            </a:r>
            <a:endParaRPr lang="en-GB" sz="1000" dirty="0">
              <a:solidFill>
                <a:prstClr val="black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8545963" y="3095673"/>
            <a:ext cx="729032" cy="452437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dirty="0" smtClean="0">
                <a:solidFill>
                  <a:prstClr val="black"/>
                </a:solidFill>
              </a:rPr>
              <a:t>2024-25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dirty="0" err="1" smtClean="0">
                <a:solidFill>
                  <a:prstClr val="black"/>
                </a:solidFill>
              </a:rPr>
              <a:t>Qtr</a:t>
            </a:r>
            <a:r>
              <a:rPr lang="en-GB" sz="1000" dirty="0" smtClean="0">
                <a:solidFill>
                  <a:prstClr val="black"/>
                </a:solidFill>
              </a:rPr>
              <a:t> 1</a:t>
            </a:r>
            <a:endParaRPr lang="en-GB" sz="1000" dirty="0">
              <a:solidFill>
                <a:prstClr val="black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9455957" y="3078162"/>
            <a:ext cx="795156" cy="452437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dirty="0" err="1" smtClean="0">
                <a:solidFill>
                  <a:prstClr val="black"/>
                </a:solidFill>
              </a:rPr>
              <a:t>Qtr</a:t>
            </a:r>
            <a:r>
              <a:rPr lang="en-GB" sz="1000" dirty="0" smtClean="0">
                <a:solidFill>
                  <a:prstClr val="black"/>
                </a:solidFill>
              </a:rPr>
              <a:t> 2</a:t>
            </a:r>
            <a:endParaRPr lang="en-GB" sz="1000" dirty="0">
              <a:solidFill>
                <a:prstClr val="black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117475" y="3084513"/>
            <a:ext cx="866775" cy="452437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smtClean="0">
                <a:solidFill>
                  <a:prstClr val="black"/>
                </a:solidFill>
              </a:rPr>
              <a:t>2022-23</a:t>
            </a:r>
            <a:endParaRPr lang="en-GB" sz="1000" dirty="0" smtClean="0">
              <a:solidFill>
                <a:prstClr val="black"/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dirty="0" err="1" smtClean="0">
                <a:solidFill>
                  <a:prstClr val="black"/>
                </a:solidFill>
              </a:rPr>
              <a:t>Qtr</a:t>
            </a:r>
            <a:r>
              <a:rPr lang="en-GB" sz="1000" dirty="0" smtClean="0">
                <a:solidFill>
                  <a:prstClr val="black"/>
                </a:solidFill>
              </a:rPr>
              <a:t> 1</a:t>
            </a:r>
            <a:endParaRPr lang="en-GB" sz="1000" dirty="0">
              <a:solidFill>
                <a:prstClr val="black"/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5668322" y="3547246"/>
            <a:ext cx="7938" cy="271463"/>
          </a:xfrm>
          <a:prstGeom prst="straightConnector1">
            <a:avLst/>
          </a:prstGeom>
          <a:ln w="25400">
            <a:solidFill>
              <a:schemeClr val="accent1">
                <a:lumMod val="50000"/>
              </a:schemeClr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83" name="TextBox 18"/>
          <p:cNvSpPr txBox="1">
            <a:spLocks noChangeArrowheads="1"/>
          </p:cNvSpPr>
          <p:nvPr/>
        </p:nvSpPr>
        <p:spPr bwMode="auto">
          <a:xfrm>
            <a:off x="3828652" y="406444"/>
            <a:ext cx="422195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GB" altLang="en-US" sz="2200" b="1" dirty="0" smtClean="0">
                <a:solidFill>
                  <a:srgbClr val="0070C0"/>
                </a:solidFill>
              </a:rPr>
              <a:t>EASC Commissioning Cycle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GB" altLang="en-US" sz="2200" b="1" dirty="0" smtClean="0">
                <a:solidFill>
                  <a:srgbClr val="0070C0"/>
                </a:solidFill>
              </a:rPr>
              <a:t>2022-2025 </a:t>
            </a:r>
            <a:endParaRPr lang="en-GB" altLang="en-US" sz="2200" b="1" dirty="0">
              <a:solidFill>
                <a:srgbClr val="0070C0"/>
              </a:solidFill>
            </a:endParaRPr>
          </a:p>
        </p:txBody>
      </p:sp>
      <p:sp>
        <p:nvSpPr>
          <p:cNvPr id="37" name="Rounded Rectangle 36"/>
          <p:cNvSpPr/>
          <p:nvPr/>
        </p:nvSpPr>
        <p:spPr>
          <a:xfrm>
            <a:off x="1184275" y="3084513"/>
            <a:ext cx="922338" cy="452437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dirty="0" err="1" smtClean="0">
                <a:solidFill>
                  <a:prstClr val="black"/>
                </a:solidFill>
              </a:rPr>
              <a:t>Qtr</a:t>
            </a:r>
            <a:r>
              <a:rPr lang="en-GB" sz="1000" dirty="0" smtClean="0">
                <a:solidFill>
                  <a:prstClr val="black"/>
                </a:solidFill>
              </a:rPr>
              <a:t> 2</a:t>
            </a:r>
            <a:endParaRPr lang="en-GB" sz="1000" dirty="0">
              <a:solidFill>
                <a:prstClr val="black"/>
              </a:solidFill>
            </a:endParaRPr>
          </a:p>
        </p:txBody>
      </p:sp>
      <p:sp>
        <p:nvSpPr>
          <p:cNvPr id="44" name="Rounded Rectangle 43"/>
          <p:cNvSpPr/>
          <p:nvPr/>
        </p:nvSpPr>
        <p:spPr>
          <a:xfrm>
            <a:off x="2263775" y="3084513"/>
            <a:ext cx="884238" cy="452437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dirty="0" err="1" smtClean="0">
                <a:solidFill>
                  <a:prstClr val="black"/>
                </a:solidFill>
              </a:rPr>
              <a:t>Qtr</a:t>
            </a:r>
            <a:r>
              <a:rPr lang="en-GB" sz="1000" dirty="0" smtClean="0">
                <a:solidFill>
                  <a:prstClr val="black"/>
                </a:solidFill>
              </a:rPr>
              <a:t> 3</a:t>
            </a:r>
            <a:endParaRPr lang="en-GB" sz="1000" dirty="0">
              <a:solidFill>
                <a:prstClr val="black"/>
              </a:solidFill>
            </a:endParaRPr>
          </a:p>
        </p:txBody>
      </p:sp>
      <p:sp>
        <p:nvSpPr>
          <p:cNvPr id="45" name="Rounded Rectangle 44"/>
          <p:cNvSpPr/>
          <p:nvPr/>
        </p:nvSpPr>
        <p:spPr>
          <a:xfrm>
            <a:off x="3338513" y="3084513"/>
            <a:ext cx="868362" cy="452437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dirty="0" err="1" smtClean="0">
                <a:solidFill>
                  <a:prstClr val="black"/>
                </a:solidFill>
              </a:rPr>
              <a:t>Qtr</a:t>
            </a:r>
            <a:r>
              <a:rPr lang="en-GB" sz="1000" dirty="0" smtClean="0">
                <a:solidFill>
                  <a:prstClr val="black"/>
                </a:solidFill>
              </a:rPr>
              <a:t> 4</a:t>
            </a:r>
            <a:endParaRPr lang="en-GB" sz="1000" dirty="0">
              <a:solidFill>
                <a:prstClr val="black"/>
              </a:solidFill>
            </a:endParaRPr>
          </a:p>
        </p:txBody>
      </p:sp>
      <p:cxnSp>
        <p:nvCxnSpPr>
          <p:cNvPr id="47" name="Straight Arrow Connector 46"/>
          <p:cNvCxnSpPr/>
          <p:nvPr/>
        </p:nvCxnSpPr>
        <p:spPr>
          <a:xfrm flipH="1" flipV="1">
            <a:off x="550862" y="2289457"/>
            <a:ext cx="8276" cy="799144"/>
          </a:xfrm>
          <a:prstGeom prst="straightConnector1">
            <a:avLst/>
          </a:prstGeom>
          <a:ln w="25400">
            <a:solidFill>
              <a:schemeClr val="accent1">
                <a:lumMod val="50000"/>
              </a:schemeClr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flipH="1">
            <a:off x="2270155" y="3512966"/>
            <a:ext cx="0" cy="282575"/>
          </a:xfrm>
          <a:prstGeom prst="straightConnector1">
            <a:avLst/>
          </a:prstGeom>
          <a:ln w="25400">
            <a:solidFill>
              <a:schemeClr val="accent1">
                <a:lumMod val="50000"/>
              </a:schemeClr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stCxn id="45" idx="0"/>
          </p:cNvCxnSpPr>
          <p:nvPr/>
        </p:nvCxnSpPr>
        <p:spPr>
          <a:xfrm flipH="1" flipV="1">
            <a:off x="3771993" y="2324404"/>
            <a:ext cx="701" cy="760109"/>
          </a:xfrm>
          <a:prstGeom prst="straightConnector1">
            <a:avLst/>
          </a:prstGeom>
          <a:ln w="25400">
            <a:solidFill>
              <a:schemeClr val="accent1">
                <a:lumMod val="50000"/>
              </a:schemeClr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ounded Rectangle 32"/>
          <p:cNvSpPr/>
          <p:nvPr/>
        </p:nvSpPr>
        <p:spPr>
          <a:xfrm>
            <a:off x="5507037" y="3098639"/>
            <a:ext cx="865187" cy="45243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dirty="0" err="1" smtClean="0">
                <a:solidFill>
                  <a:prstClr val="black"/>
                </a:solidFill>
              </a:rPr>
              <a:t>Qtr</a:t>
            </a:r>
            <a:r>
              <a:rPr lang="en-GB" sz="1000" dirty="0" smtClean="0">
                <a:solidFill>
                  <a:prstClr val="black"/>
                </a:solidFill>
              </a:rPr>
              <a:t> 2 </a:t>
            </a:r>
            <a:endParaRPr lang="en-GB" sz="1000" dirty="0">
              <a:solidFill>
                <a:prstClr val="black"/>
              </a:solidFill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10432075" y="3094038"/>
            <a:ext cx="690565" cy="452437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dirty="0" err="1" smtClean="0">
                <a:solidFill>
                  <a:prstClr val="black"/>
                </a:solidFill>
              </a:rPr>
              <a:t>Qtr</a:t>
            </a:r>
            <a:r>
              <a:rPr lang="en-GB" sz="1000" dirty="0" smtClean="0">
                <a:solidFill>
                  <a:prstClr val="black"/>
                </a:solidFill>
              </a:rPr>
              <a:t> 3</a:t>
            </a:r>
            <a:endParaRPr lang="en-GB" sz="1000" dirty="0">
              <a:solidFill>
                <a:prstClr val="black"/>
              </a:solidFill>
            </a:endParaRPr>
          </a:p>
        </p:txBody>
      </p:sp>
      <p:sp>
        <p:nvSpPr>
          <p:cNvPr id="35" name="Rounded Rectangle 34"/>
          <p:cNvSpPr/>
          <p:nvPr/>
        </p:nvSpPr>
        <p:spPr>
          <a:xfrm>
            <a:off x="11291888" y="3101976"/>
            <a:ext cx="690565" cy="452437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dirty="0" err="1" smtClean="0">
                <a:solidFill>
                  <a:prstClr val="black"/>
                </a:solidFill>
              </a:rPr>
              <a:t>Qtr</a:t>
            </a:r>
            <a:r>
              <a:rPr lang="en-GB" sz="1000" dirty="0" smtClean="0">
                <a:solidFill>
                  <a:prstClr val="black"/>
                </a:solidFill>
              </a:rPr>
              <a:t> 4</a:t>
            </a:r>
            <a:endParaRPr lang="en-GB" sz="1000" dirty="0">
              <a:solidFill>
                <a:prstClr val="black"/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2980157" y="2027847"/>
            <a:ext cx="1696989" cy="2616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100" b="1" dirty="0" smtClean="0">
                <a:solidFill>
                  <a:schemeClr val="accent6">
                    <a:lumMod val="50000"/>
                  </a:schemeClr>
                </a:solidFill>
                <a:latin typeface="+mn-lt"/>
              </a:rPr>
              <a:t>Revise NEPTS framework</a:t>
            </a:r>
            <a:endParaRPr lang="en-GB" sz="1100" b="1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3950909" y="2328648"/>
            <a:ext cx="2006997" cy="2616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100" b="1" dirty="0" smtClean="0">
                <a:solidFill>
                  <a:schemeClr val="accent6">
                    <a:lumMod val="50000"/>
                  </a:schemeClr>
                </a:solidFill>
              </a:rPr>
              <a:t>Issue revised NEPTS framework</a:t>
            </a:r>
            <a:endParaRPr lang="en-GB" sz="11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6118773" y="2053572"/>
            <a:ext cx="1714521" cy="2616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100" b="1" dirty="0" smtClean="0">
                <a:solidFill>
                  <a:schemeClr val="accent6">
                    <a:lumMod val="50000"/>
                  </a:schemeClr>
                </a:solidFill>
                <a:latin typeface="+mn-lt"/>
              </a:rPr>
              <a:t>Refresh NEPTS framework</a:t>
            </a:r>
            <a:endParaRPr lang="en-GB" sz="1100" b="1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7114306" y="2364897"/>
            <a:ext cx="1696989" cy="26161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100" b="1" dirty="0" smtClean="0">
                <a:solidFill>
                  <a:schemeClr val="bg1"/>
                </a:solidFill>
                <a:latin typeface="+mn-lt"/>
              </a:rPr>
              <a:t>Revise EMRTS framework</a:t>
            </a:r>
            <a:endParaRPr lang="en-GB" sz="11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7974487" y="2047065"/>
            <a:ext cx="2089071" cy="25932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100" b="1" dirty="0" smtClean="0">
                <a:solidFill>
                  <a:schemeClr val="bg1"/>
                </a:solidFill>
              </a:rPr>
              <a:t>Issue revised EMRTS framework</a:t>
            </a:r>
            <a:endParaRPr lang="en-GB" sz="1100" b="1" dirty="0">
              <a:solidFill>
                <a:schemeClr val="bg1"/>
              </a:solidFill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9864244" y="2364275"/>
            <a:ext cx="1810350" cy="26161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100" b="1" dirty="0" smtClean="0">
                <a:solidFill>
                  <a:schemeClr val="bg1"/>
                </a:solidFill>
                <a:latin typeface="+mn-lt"/>
              </a:rPr>
              <a:t>Refresh EMRTS framework</a:t>
            </a:r>
            <a:endParaRPr lang="en-GB" sz="1100" b="1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64" name="Straight Arrow Connector 63"/>
          <p:cNvCxnSpPr/>
          <p:nvPr/>
        </p:nvCxnSpPr>
        <p:spPr>
          <a:xfrm>
            <a:off x="10424137" y="3535277"/>
            <a:ext cx="7938" cy="271463"/>
          </a:xfrm>
          <a:prstGeom prst="straightConnector1">
            <a:avLst/>
          </a:prstGeom>
          <a:ln w="25400">
            <a:solidFill>
              <a:schemeClr val="accent1">
                <a:lumMod val="50000"/>
              </a:schemeClr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172276" y="5450774"/>
            <a:ext cx="3962814" cy="954107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chemeClr val="bg1"/>
                </a:solidFill>
              </a:rPr>
              <a:t>Quality &amp; Delivery Framework: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bg1"/>
                </a:solidFill>
              </a:rPr>
              <a:t>Focus on one framework p.a.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bg1"/>
                </a:solidFill>
              </a:rPr>
              <a:t>Generally revise framework </a:t>
            </a:r>
            <a:r>
              <a:rPr lang="en-GB" sz="1400" dirty="0" err="1" smtClean="0">
                <a:solidFill>
                  <a:schemeClr val="bg1"/>
                </a:solidFill>
              </a:rPr>
              <a:t>Qtr</a:t>
            </a:r>
            <a:r>
              <a:rPr lang="en-GB" sz="1400" dirty="0" smtClean="0">
                <a:solidFill>
                  <a:schemeClr val="bg1"/>
                </a:solidFill>
              </a:rPr>
              <a:t> 4 for April issue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bg1"/>
                </a:solidFill>
              </a:rPr>
              <a:t>Ongoing monitoring and review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4206874" y="5235329"/>
            <a:ext cx="3368812" cy="1600438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chemeClr val="bg1"/>
                </a:solidFill>
              </a:rPr>
              <a:t>Commissioning Intentions: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bg1"/>
                </a:solidFill>
              </a:rPr>
              <a:t>Ongoing </a:t>
            </a:r>
            <a:r>
              <a:rPr lang="en-GB" sz="1400" dirty="0" smtClean="0">
                <a:solidFill>
                  <a:schemeClr val="bg1"/>
                </a:solidFill>
              </a:rPr>
              <a:t>dialogue with HBs at each meeting of the EASCMG re emerging system change and implications for commissioned services, informing Commissioning Intentions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bg1"/>
                </a:solidFill>
              </a:rPr>
              <a:t>Inform </a:t>
            </a:r>
            <a:r>
              <a:rPr lang="en-GB" sz="1400" dirty="0" smtClean="0">
                <a:solidFill>
                  <a:schemeClr val="bg1"/>
                </a:solidFill>
              </a:rPr>
              <a:t>IMTP development</a:t>
            </a:r>
            <a:endParaRPr lang="en-GB" sz="1400" dirty="0">
              <a:solidFill>
                <a:schemeClr val="bg1"/>
              </a:solidFill>
            </a:endParaRPr>
          </a:p>
        </p:txBody>
      </p:sp>
      <p:cxnSp>
        <p:nvCxnSpPr>
          <p:cNvPr id="68" name="Straight Arrow Connector 67"/>
          <p:cNvCxnSpPr/>
          <p:nvPr/>
        </p:nvCxnSpPr>
        <p:spPr>
          <a:xfrm>
            <a:off x="1348589" y="3528928"/>
            <a:ext cx="4081" cy="277812"/>
          </a:xfrm>
          <a:prstGeom prst="straightConnector1">
            <a:avLst/>
          </a:prstGeom>
          <a:ln w="25400">
            <a:solidFill>
              <a:schemeClr val="accent1">
                <a:lumMod val="50000"/>
              </a:schemeClr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/>
          <p:cNvSpPr/>
          <p:nvPr/>
        </p:nvSpPr>
        <p:spPr>
          <a:xfrm>
            <a:off x="175698" y="4411121"/>
            <a:ext cx="3451145" cy="2616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100" b="1" dirty="0" smtClean="0">
                <a:solidFill>
                  <a:schemeClr val="bg1"/>
                </a:solidFill>
                <a:latin typeface="+mn-lt"/>
              </a:rPr>
              <a:t>EMS - Management Group (approval Aug/Oct meeting)</a:t>
            </a:r>
            <a:endParaRPr lang="en-GB" sz="11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172275" y="4707678"/>
            <a:ext cx="3454568" cy="2616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100" b="1" dirty="0" smtClean="0">
                <a:solidFill>
                  <a:schemeClr val="accent6">
                    <a:lumMod val="50000"/>
                  </a:schemeClr>
                </a:solidFill>
              </a:rPr>
              <a:t>NEPTS  - NEPTS DAG (approval Aug/Oct meeting)</a:t>
            </a:r>
            <a:endParaRPr lang="en-GB" sz="11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185385" y="5002423"/>
            <a:ext cx="3441458" cy="26161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100" b="1" dirty="0" smtClean="0">
                <a:solidFill>
                  <a:schemeClr val="bg1"/>
                </a:solidFill>
                <a:latin typeface="+mn-lt"/>
              </a:rPr>
              <a:t>EMRTS - EMRTS DAG (approval September meeting)</a:t>
            </a:r>
            <a:endParaRPr lang="en-GB" sz="1100" b="1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74" name="Straight Arrow Connector 73"/>
          <p:cNvCxnSpPr/>
          <p:nvPr/>
        </p:nvCxnSpPr>
        <p:spPr>
          <a:xfrm flipV="1">
            <a:off x="4880773" y="2574162"/>
            <a:ext cx="0" cy="504000"/>
          </a:xfrm>
          <a:prstGeom prst="straightConnector1">
            <a:avLst/>
          </a:prstGeom>
          <a:ln w="25400">
            <a:solidFill>
              <a:schemeClr val="accent1">
                <a:lumMod val="50000"/>
              </a:schemeClr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/>
          <p:nvPr/>
        </p:nvCxnSpPr>
        <p:spPr>
          <a:xfrm flipH="1" flipV="1">
            <a:off x="7974487" y="2770188"/>
            <a:ext cx="2" cy="331791"/>
          </a:xfrm>
          <a:prstGeom prst="straightConnector1">
            <a:avLst/>
          </a:prstGeom>
          <a:ln w="25400">
            <a:solidFill>
              <a:schemeClr val="accent1">
                <a:lumMod val="50000"/>
              </a:schemeClr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>
          <a:xfrm flipV="1">
            <a:off x="10770854" y="2625885"/>
            <a:ext cx="0" cy="468000"/>
          </a:xfrm>
          <a:prstGeom prst="straightConnector1">
            <a:avLst/>
          </a:prstGeom>
          <a:ln w="25400">
            <a:solidFill>
              <a:schemeClr val="accent1">
                <a:lumMod val="50000"/>
              </a:schemeClr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/>
          <p:nvPr/>
        </p:nvCxnSpPr>
        <p:spPr>
          <a:xfrm flipH="1">
            <a:off x="6573063" y="3512966"/>
            <a:ext cx="8074" cy="304972"/>
          </a:xfrm>
          <a:prstGeom prst="straightConnector1">
            <a:avLst/>
          </a:prstGeom>
          <a:ln w="25400">
            <a:solidFill>
              <a:schemeClr val="accent1">
                <a:lumMod val="50000"/>
              </a:schemeClr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/>
          <p:nvPr/>
        </p:nvCxnSpPr>
        <p:spPr>
          <a:xfrm>
            <a:off x="9609325" y="3535277"/>
            <a:ext cx="7938" cy="271463"/>
          </a:xfrm>
          <a:prstGeom prst="straightConnector1">
            <a:avLst/>
          </a:prstGeom>
          <a:ln w="25400">
            <a:solidFill>
              <a:schemeClr val="accent1">
                <a:lumMod val="50000"/>
              </a:schemeClr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Rectangle 80"/>
          <p:cNvSpPr/>
          <p:nvPr/>
        </p:nvSpPr>
        <p:spPr>
          <a:xfrm>
            <a:off x="5247076" y="3798830"/>
            <a:ext cx="1407370" cy="600164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100" b="1" dirty="0" smtClean="0">
                <a:solidFill>
                  <a:schemeClr val="bg1"/>
                </a:solidFill>
              </a:rPr>
              <a:t>Approve Commissioning Intentions (24-25)</a:t>
            </a:r>
            <a:endParaRPr lang="en-GB" sz="11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7647472" y="5433263"/>
            <a:ext cx="4334981" cy="954107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chemeClr val="bg1"/>
                </a:solidFill>
              </a:rPr>
              <a:t>Other: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bg1"/>
                </a:solidFill>
              </a:rPr>
              <a:t>Alignment to WG planning cycle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bg1"/>
                </a:solidFill>
              </a:rPr>
              <a:t>Commissioning cycle can be revised to incorporate new areas of work</a:t>
            </a:r>
          </a:p>
        </p:txBody>
      </p:sp>
      <p:cxnSp>
        <p:nvCxnSpPr>
          <p:cNvPr id="89" name="Straight Arrow Connector 88"/>
          <p:cNvCxnSpPr/>
          <p:nvPr/>
        </p:nvCxnSpPr>
        <p:spPr>
          <a:xfrm flipH="1" flipV="1">
            <a:off x="8922511" y="2319858"/>
            <a:ext cx="6109" cy="764655"/>
          </a:xfrm>
          <a:prstGeom prst="straightConnector1">
            <a:avLst/>
          </a:prstGeom>
          <a:ln w="25400">
            <a:solidFill>
              <a:schemeClr val="accent1">
                <a:lumMod val="50000"/>
              </a:schemeClr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Rectangle 90"/>
          <p:cNvSpPr/>
          <p:nvPr/>
        </p:nvSpPr>
        <p:spPr>
          <a:xfrm>
            <a:off x="10503422" y="2034984"/>
            <a:ext cx="1576932" cy="25939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100" b="1" dirty="0" smtClean="0">
                <a:solidFill>
                  <a:schemeClr val="bg1"/>
                </a:solidFill>
                <a:latin typeface="+mn-lt"/>
              </a:rPr>
              <a:t>Revise EMS framework</a:t>
            </a:r>
            <a:endParaRPr lang="en-GB" sz="1100" b="1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92" name="Straight Arrow Connector 91"/>
          <p:cNvCxnSpPr/>
          <p:nvPr/>
        </p:nvCxnSpPr>
        <p:spPr>
          <a:xfrm flipH="1" flipV="1">
            <a:off x="11747923" y="2348466"/>
            <a:ext cx="6109" cy="764655"/>
          </a:xfrm>
          <a:prstGeom prst="straightConnector1">
            <a:avLst/>
          </a:prstGeom>
          <a:ln w="25400">
            <a:solidFill>
              <a:schemeClr val="accent1">
                <a:lumMod val="50000"/>
              </a:schemeClr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flipH="1" flipV="1">
            <a:off x="6963142" y="2324404"/>
            <a:ext cx="6109" cy="764655"/>
          </a:xfrm>
          <a:prstGeom prst="straightConnector1">
            <a:avLst/>
          </a:prstGeom>
          <a:ln w="25400">
            <a:solidFill>
              <a:schemeClr val="accent1">
                <a:lumMod val="50000"/>
              </a:schemeClr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flipV="1">
            <a:off x="3495681" y="2801025"/>
            <a:ext cx="0" cy="287575"/>
          </a:xfrm>
          <a:prstGeom prst="straightConnector1">
            <a:avLst/>
          </a:prstGeom>
          <a:ln w="25400">
            <a:solidFill>
              <a:schemeClr val="accent1">
                <a:lumMod val="50000"/>
              </a:schemeClr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 flipV="1">
            <a:off x="1688962" y="2791944"/>
            <a:ext cx="0" cy="287575"/>
          </a:xfrm>
          <a:prstGeom prst="straightConnector1">
            <a:avLst/>
          </a:prstGeom>
          <a:ln w="25400">
            <a:solidFill>
              <a:schemeClr val="accent1">
                <a:lumMod val="50000"/>
              </a:schemeClr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 flipV="1">
            <a:off x="2729914" y="2590258"/>
            <a:ext cx="0" cy="504000"/>
          </a:xfrm>
          <a:prstGeom prst="straightConnector1">
            <a:avLst/>
          </a:prstGeom>
          <a:ln w="25400">
            <a:solidFill>
              <a:schemeClr val="accent1">
                <a:lumMod val="50000"/>
              </a:schemeClr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Rectangle 62"/>
          <p:cNvSpPr/>
          <p:nvPr/>
        </p:nvSpPr>
        <p:spPr>
          <a:xfrm>
            <a:off x="117475" y="1866598"/>
            <a:ext cx="1773465" cy="43088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100" b="1" dirty="0" smtClean="0">
                <a:solidFill>
                  <a:schemeClr val="bg1"/>
                </a:solidFill>
              </a:rPr>
              <a:t>Issue revised </a:t>
            </a:r>
            <a:r>
              <a:rPr lang="en-GB" sz="1100" b="1" dirty="0" smtClean="0">
                <a:solidFill>
                  <a:schemeClr val="bg1"/>
                </a:solidFill>
                <a:latin typeface="+mn-lt"/>
              </a:rPr>
              <a:t>EMS commissioning framework</a:t>
            </a:r>
            <a:endParaRPr lang="en-GB" sz="11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9149850" y="3795541"/>
            <a:ext cx="1407370" cy="600164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100" b="1" dirty="0" smtClean="0">
                <a:solidFill>
                  <a:schemeClr val="bg1"/>
                </a:solidFill>
              </a:rPr>
              <a:t>Approve Commissioning Intentions (25-26)</a:t>
            </a:r>
            <a:endParaRPr lang="en-GB" sz="11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971994" y="3798830"/>
            <a:ext cx="1407370" cy="600164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100" b="1" dirty="0">
                <a:solidFill>
                  <a:schemeClr val="bg1"/>
                </a:solidFill>
              </a:rPr>
              <a:t>A</a:t>
            </a:r>
            <a:r>
              <a:rPr lang="en-GB" sz="1100" b="1" dirty="0" smtClean="0">
                <a:solidFill>
                  <a:schemeClr val="bg1"/>
                </a:solidFill>
              </a:rPr>
              <a:t>pprove Commissioning Intentions (23-24)</a:t>
            </a:r>
            <a:endParaRPr lang="en-GB" sz="11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1818733" y="2328995"/>
            <a:ext cx="1695817" cy="2616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100" b="1" dirty="0" smtClean="0">
                <a:solidFill>
                  <a:schemeClr val="bg1"/>
                </a:solidFill>
                <a:latin typeface="+mn-lt"/>
              </a:rPr>
              <a:t>Refresh EMS framework</a:t>
            </a:r>
            <a:endParaRPr lang="en-GB" sz="1100" b="1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74999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BB184E6D408124CA45B87FF80A05A6E" ma:contentTypeVersion="13" ma:contentTypeDescription="Create a new document." ma:contentTypeScope="" ma:versionID="910b6f0a4856447cfb38757796d9159c">
  <xsd:schema xmlns:xsd="http://www.w3.org/2001/XMLSchema" xmlns:xs="http://www.w3.org/2001/XMLSchema" xmlns:p="http://schemas.microsoft.com/office/2006/metadata/properties" xmlns:ns3="7f1e23f3-31d3-499f-875e-2157d9103bac" xmlns:ns4="7e5078d1-72cf-43d1-b3ae-69933ea7ae29" targetNamespace="http://schemas.microsoft.com/office/2006/metadata/properties" ma:root="true" ma:fieldsID="878c35a168613bc78436ed2100adad74" ns3:_="" ns4:_="">
    <xsd:import namespace="7f1e23f3-31d3-499f-875e-2157d9103bac"/>
    <xsd:import namespace="7e5078d1-72cf-43d1-b3ae-69933ea7ae2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f1e23f3-31d3-499f-875e-2157d9103ba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5078d1-72cf-43d1-b3ae-69933ea7ae29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3A83C3D-D384-4DC3-B424-62C9E97F751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63E5CBC-220A-4809-8D86-10583B1D4C68}">
  <ds:schemaRefs>
    <ds:schemaRef ds:uri="7f1e23f3-31d3-499f-875e-2157d9103bac"/>
    <ds:schemaRef ds:uri="http://purl.org/dc/elements/1.1/"/>
    <ds:schemaRef ds:uri="http://schemas.microsoft.com/office/2006/documentManagement/types"/>
    <ds:schemaRef ds:uri="http://schemas.microsoft.com/office/2006/metadata/properties"/>
    <ds:schemaRef ds:uri="http://purl.org/dc/dcmitype/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7e5078d1-72cf-43d1-b3ae-69933ea7ae29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465565BB-1622-4117-8244-B32DE7E6D4A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f1e23f3-31d3-499f-875e-2157d9103bac"/>
    <ds:schemaRef ds:uri="7e5078d1-72cf-43d1-b3ae-69933ea7ae2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430</TotalTime>
  <Words>177</Words>
  <Application>Microsoft Office PowerPoint</Application>
  <PresentationFormat>Widescreen</PresentationFormat>
  <Paragraphs>42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Cwm Taf Morgannwg University Health Board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Edwards (CTM UHB - Emergency Ambulance Services Committee)</dc:creator>
  <cp:lastModifiedBy>Matthew Edwards (CTM UHB - NCCU - Emergency Ambulance Services Team)</cp:lastModifiedBy>
  <cp:revision>32</cp:revision>
  <dcterms:created xsi:type="dcterms:W3CDTF">2021-04-22T09:23:19Z</dcterms:created>
  <dcterms:modified xsi:type="dcterms:W3CDTF">2022-07-06T09:35:21Z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0x0101006BB184E6D408124CA45B87FF80A05A6E</vt:lpwstr>
  </property>
</Properties>
</file>