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1068" r:id="rId5"/>
    <p:sldId id="1195" r:id="rId6"/>
    <p:sldId id="1222" r:id="rId7"/>
    <p:sldId id="1223" r:id="rId8"/>
    <p:sldId id="1217" r:id="rId9"/>
    <p:sldId id="1218" r:id="rId10"/>
    <p:sldId id="1219" r:id="rId11"/>
    <p:sldId id="1215" r:id="rId12"/>
    <p:sldId id="1227" r:id="rId13"/>
    <p:sldId id="1249" r:id="rId14"/>
    <p:sldId id="1256" r:id="rId15"/>
    <p:sldId id="1257" r:id="rId16"/>
    <p:sldId id="1229" r:id="rId17"/>
    <p:sldId id="1231" r:id="rId18"/>
    <p:sldId id="1185" r:id="rId19"/>
    <p:sldId id="1176" r:id="rId20"/>
    <p:sldId id="1258" r:id="rId21"/>
    <p:sldId id="120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12B97F-E56C-6F6E-7E62-4FECFAD26F99}" name="Rachel Marsh (Welsh Ambulance Service NHS Trust)" initials="RM(ASNT" userId="S::Rachel.Marsh3@wales.nhs.uk::140e0af8-8ca4-4230-b2e2-5a5a5608ffdb" providerId="AD"/>
  <p188:author id="{2484FEE6-F2C6-58B3-0F0F-23E378BC1DB4}" name="Alexander Crawford (Welsh Ambulance Service NHS Trust - 020)" initials="AC(ASNT0" userId="S::Alexander.Crawford2@wales.nhs.uk::172c6c16-b93e-4a06-a1e0-ba66b3db377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6FFC8F-CD36-4689-B4EA-F37431580F19}" v="322" dt="2023-03-07T11:51:47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92" autoAdjust="0"/>
  </p:normalViewPr>
  <p:slideViewPr>
    <p:cSldViewPr snapToGrid="0">
      <p:cViewPr varScale="1">
        <p:scale>
          <a:sx n="46" d="100"/>
          <a:sy n="46" d="100"/>
        </p:scale>
        <p:origin x="95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164238-5844-495D-8DB5-71F82056F7CD}" type="doc">
      <dgm:prSet loTypeId="urn:microsoft.com/office/officeart/2005/8/layout/venn2" loCatId="relationship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F591D014-2C99-4858-AD7B-4745B04CAD9C}">
      <dgm:prSet phldrT="[Text]" custT="1"/>
      <dgm:spPr/>
      <dgm:t>
        <a:bodyPr/>
        <a:lstStyle/>
        <a:p>
          <a:r>
            <a:rPr lang="en-GB" sz="1800" dirty="0"/>
            <a:t>A Healthier Wales</a:t>
          </a:r>
        </a:p>
      </dgm:t>
    </dgm:pt>
    <dgm:pt modelId="{B4D9FBF6-249C-46C2-A6DD-7DF136C30F71}" type="parTrans" cxnId="{79CD7662-3EFB-4D9B-B830-E27FD33BBF56}">
      <dgm:prSet/>
      <dgm:spPr/>
      <dgm:t>
        <a:bodyPr/>
        <a:lstStyle/>
        <a:p>
          <a:endParaRPr lang="en-GB" sz="2800"/>
        </a:p>
      </dgm:t>
    </dgm:pt>
    <dgm:pt modelId="{F84D7571-0CEC-4DF6-BB11-2F1DD1773E53}" type="sibTrans" cxnId="{79CD7662-3EFB-4D9B-B830-E27FD33BBF56}">
      <dgm:prSet/>
      <dgm:spPr/>
      <dgm:t>
        <a:bodyPr/>
        <a:lstStyle/>
        <a:p>
          <a:endParaRPr lang="en-GB" sz="2800"/>
        </a:p>
      </dgm:t>
    </dgm:pt>
    <dgm:pt modelId="{1CA23802-FE05-43CC-B3AB-71FBFEFD0932}">
      <dgm:prSet phldrT="[Text]" custT="1"/>
      <dgm:spPr/>
      <dgm:t>
        <a:bodyPr/>
        <a:lstStyle/>
        <a:p>
          <a:r>
            <a:rPr lang="en-GB" sz="1800" dirty="0"/>
            <a:t>Six Goals Programme</a:t>
          </a:r>
        </a:p>
      </dgm:t>
    </dgm:pt>
    <dgm:pt modelId="{65597CEF-FFD4-4871-85D0-F1972BF89C66}" type="parTrans" cxnId="{65E36894-4CD7-46D6-BD01-BFE3495AECE3}">
      <dgm:prSet/>
      <dgm:spPr/>
      <dgm:t>
        <a:bodyPr/>
        <a:lstStyle/>
        <a:p>
          <a:endParaRPr lang="en-GB" sz="2800"/>
        </a:p>
      </dgm:t>
    </dgm:pt>
    <dgm:pt modelId="{5315A06B-1DC4-4E3C-8C5A-39188AA76092}" type="sibTrans" cxnId="{65E36894-4CD7-46D6-BD01-BFE3495AECE3}">
      <dgm:prSet/>
      <dgm:spPr/>
      <dgm:t>
        <a:bodyPr/>
        <a:lstStyle/>
        <a:p>
          <a:endParaRPr lang="en-GB" sz="2800"/>
        </a:p>
      </dgm:t>
    </dgm:pt>
    <dgm:pt modelId="{95A8D32B-8F6B-4E3E-B48D-4EF39FFC8028}">
      <dgm:prSet phldrT="[Text]" custT="1"/>
      <dgm:spPr/>
      <dgm:t>
        <a:bodyPr/>
        <a:lstStyle/>
        <a:p>
          <a:r>
            <a:rPr lang="en-GB" sz="1700" dirty="0"/>
            <a:t>Commissioning Intentions </a:t>
          </a:r>
        </a:p>
      </dgm:t>
    </dgm:pt>
    <dgm:pt modelId="{25896657-2384-4C99-8B8A-FE34BD211FB9}" type="parTrans" cxnId="{34FEA1B1-6F92-4DB8-8767-2EBD92DF8A52}">
      <dgm:prSet/>
      <dgm:spPr/>
      <dgm:t>
        <a:bodyPr/>
        <a:lstStyle/>
        <a:p>
          <a:endParaRPr lang="en-GB" sz="2800"/>
        </a:p>
      </dgm:t>
    </dgm:pt>
    <dgm:pt modelId="{896D6C4B-9758-47B8-AEB4-E4E7B59B4DC7}" type="sibTrans" cxnId="{34FEA1B1-6F92-4DB8-8767-2EBD92DF8A52}">
      <dgm:prSet/>
      <dgm:spPr/>
      <dgm:t>
        <a:bodyPr/>
        <a:lstStyle/>
        <a:p>
          <a:endParaRPr lang="en-GB" sz="2800"/>
        </a:p>
      </dgm:t>
    </dgm:pt>
    <dgm:pt modelId="{57EC4235-8B00-4D83-895F-EE87AA79BCD6}">
      <dgm:prSet phldrT="[Text]" custT="1"/>
      <dgm:spPr/>
      <dgm:t>
        <a:bodyPr/>
        <a:lstStyle/>
        <a:p>
          <a:r>
            <a:rPr lang="en-GB" sz="2000" dirty="0" err="1"/>
            <a:t>WAST’s</a:t>
          </a:r>
          <a:r>
            <a:rPr lang="en-GB" sz="2000" dirty="0"/>
            <a:t> IMTP 2023/24</a:t>
          </a:r>
        </a:p>
      </dgm:t>
    </dgm:pt>
    <dgm:pt modelId="{A6F5BDEC-EA9E-4E8D-AB96-946EBAB4D717}" type="parTrans" cxnId="{483932A1-B460-4C3A-BE1C-221CC1B0B763}">
      <dgm:prSet/>
      <dgm:spPr/>
      <dgm:t>
        <a:bodyPr/>
        <a:lstStyle/>
        <a:p>
          <a:endParaRPr lang="en-GB" sz="2800"/>
        </a:p>
      </dgm:t>
    </dgm:pt>
    <dgm:pt modelId="{451CD89E-B0AF-4CF5-88C7-970EC5E3A3F7}" type="sibTrans" cxnId="{483932A1-B460-4C3A-BE1C-221CC1B0B763}">
      <dgm:prSet/>
      <dgm:spPr/>
      <dgm:t>
        <a:bodyPr/>
        <a:lstStyle/>
        <a:p>
          <a:endParaRPr lang="en-GB" sz="2800"/>
        </a:p>
      </dgm:t>
    </dgm:pt>
    <dgm:pt modelId="{3DAF895A-F421-4D11-BC1F-704EEB76962F}">
      <dgm:prSet custT="1"/>
      <dgm:spPr/>
      <dgm:t>
        <a:bodyPr/>
        <a:lstStyle/>
        <a:p>
          <a:r>
            <a:rPr lang="en-GB" sz="1800" dirty="0"/>
            <a:t>Ministerial Priorities</a:t>
          </a:r>
        </a:p>
      </dgm:t>
    </dgm:pt>
    <dgm:pt modelId="{5DC67C39-5589-454B-B9CF-F6C38CE7A723}" type="parTrans" cxnId="{678C5038-1AE5-4F45-9404-B3A8383C326E}">
      <dgm:prSet/>
      <dgm:spPr/>
      <dgm:t>
        <a:bodyPr/>
        <a:lstStyle/>
        <a:p>
          <a:endParaRPr lang="en-GB" sz="2800"/>
        </a:p>
      </dgm:t>
    </dgm:pt>
    <dgm:pt modelId="{7DA9FD09-D85C-46FF-8EDE-B07C0663592F}" type="sibTrans" cxnId="{678C5038-1AE5-4F45-9404-B3A8383C326E}">
      <dgm:prSet/>
      <dgm:spPr/>
      <dgm:t>
        <a:bodyPr/>
        <a:lstStyle/>
        <a:p>
          <a:endParaRPr lang="en-GB" sz="2800"/>
        </a:p>
      </dgm:t>
    </dgm:pt>
    <dgm:pt modelId="{8964B76A-5279-413B-B578-07C5A7F73A25}" type="pres">
      <dgm:prSet presAssocID="{DE164238-5844-495D-8DB5-71F82056F7CD}" presName="Name0" presStyleCnt="0">
        <dgm:presLayoutVars>
          <dgm:chMax val="7"/>
          <dgm:resizeHandles val="exact"/>
        </dgm:presLayoutVars>
      </dgm:prSet>
      <dgm:spPr/>
    </dgm:pt>
    <dgm:pt modelId="{06178BD3-5820-4863-A2F3-24D720E5626B}" type="pres">
      <dgm:prSet presAssocID="{DE164238-5844-495D-8DB5-71F82056F7CD}" presName="comp1" presStyleCnt="0"/>
      <dgm:spPr/>
    </dgm:pt>
    <dgm:pt modelId="{F695DC1C-3063-4437-8FE1-6B62B562DFE8}" type="pres">
      <dgm:prSet presAssocID="{DE164238-5844-495D-8DB5-71F82056F7CD}" presName="circle1" presStyleLbl="node1" presStyleIdx="0" presStyleCnt="5"/>
      <dgm:spPr/>
    </dgm:pt>
    <dgm:pt modelId="{FDDB109F-0A57-48CC-B5C7-BDB38DE8BA89}" type="pres">
      <dgm:prSet presAssocID="{DE164238-5844-495D-8DB5-71F82056F7CD}" presName="c1text" presStyleLbl="node1" presStyleIdx="0" presStyleCnt="5">
        <dgm:presLayoutVars>
          <dgm:bulletEnabled val="1"/>
        </dgm:presLayoutVars>
      </dgm:prSet>
      <dgm:spPr/>
    </dgm:pt>
    <dgm:pt modelId="{DF09EDAD-583F-42D0-891A-1B303F4ABBBB}" type="pres">
      <dgm:prSet presAssocID="{DE164238-5844-495D-8DB5-71F82056F7CD}" presName="comp2" presStyleCnt="0"/>
      <dgm:spPr/>
    </dgm:pt>
    <dgm:pt modelId="{9AFB92DB-6680-40B1-8552-FB700F2D465F}" type="pres">
      <dgm:prSet presAssocID="{DE164238-5844-495D-8DB5-71F82056F7CD}" presName="circle2" presStyleLbl="node1" presStyleIdx="1" presStyleCnt="5"/>
      <dgm:spPr/>
    </dgm:pt>
    <dgm:pt modelId="{9DBF3A8F-D1F6-4233-AA01-BA938FB35D72}" type="pres">
      <dgm:prSet presAssocID="{DE164238-5844-495D-8DB5-71F82056F7CD}" presName="c2text" presStyleLbl="node1" presStyleIdx="1" presStyleCnt="5">
        <dgm:presLayoutVars>
          <dgm:bulletEnabled val="1"/>
        </dgm:presLayoutVars>
      </dgm:prSet>
      <dgm:spPr/>
    </dgm:pt>
    <dgm:pt modelId="{A5617796-98B0-47B7-BFD2-88BC544AFEB7}" type="pres">
      <dgm:prSet presAssocID="{DE164238-5844-495D-8DB5-71F82056F7CD}" presName="comp3" presStyleCnt="0"/>
      <dgm:spPr/>
    </dgm:pt>
    <dgm:pt modelId="{773D7FDD-E224-4F45-90FA-BB8D98BBDDA5}" type="pres">
      <dgm:prSet presAssocID="{DE164238-5844-495D-8DB5-71F82056F7CD}" presName="circle3" presStyleLbl="node1" presStyleIdx="2" presStyleCnt="5"/>
      <dgm:spPr/>
    </dgm:pt>
    <dgm:pt modelId="{71663F1A-088E-4C9C-A38F-727518A5AAE6}" type="pres">
      <dgm:prSet presAssocID="{DE164238-5844-495D-8DB5-71F82056F7CD}" presName="c3text" presStyleLbl="node1" presStyleIdx="2" presStyleCnt="5">
        <dgm:presLayoutVars>
          <dgm:bulletEnabled val="1"/>
        </dgm:presLayoutVars>
      </dgm:prSet>
      <dgm:spPr/>
    </dgm:pt>
    <dgm:pt modelId="{DA986FD5-B3FF-4867-834C-3072B5487A7C}" type="pres">
      <dgm:prSet presAssocID="{DE164238-5844-495D-8DB5-71F82056F7CD}" presName="comp4" presStyleCnt="0"/>
      <dgm:spPr/>
    </dgm:pt>
    <dgm:pt modelId="{A1C0145D-6743-4596-8788-079666FC0B57}" type="pres">
      <dgm:prSet presAssocID="{DE164238-5844-495D-8DB5-71F82056F7CD}" presName="circle4" presStyleLbl="node1" presStyleIdx="3" presStyleCnt="5"/>
      <dgm:spPr/>
    </dgm:pt>
    <dgm:pt modelId="{102CBBDA-6C79-427F-B102-C7B879EEF80A}" type="pres">
      <dgm:prSet presAssocID="{DE164238-5844-495D-8DB5-71F82056F7CD}" presName="c4text" presStyleLbl="node1" presStyleIdx="3" presStyleCnt="5">
        <dgm:presLayoutVars>
          <dgm:bulletEnabled val="1"/>
        </dgm:presLayoutVars>
      </dgm:prSet>
      <dgm:spPr/>
    </dgm:pt>
    <dgm:pt modelId="{442565C2-B626-4E14-88FA-712AE2306520}" type="pres">
      <dgm:prSet presAssocID="{DE164238-5844-495D-8DB5-71F82056F7CD}" presName="comp5" presStyleCnt="0"/>
      <dgm:spPr/>
    </dgm:pt>
    <dgm:pt modelId="{4DCE3277-A2FB-4450-B302-CA642805A217}" type="pres">
      <dgm:prSet presAssocID="{DE164238-5844-495D-8DB5-71F82056F7CD}" presName="circle5" presStyleLbl="node1" presStyleIdx="4" presStyleCnt="5"/>
      <dgm:spPr/>
    </dgm:pt>
    <dgm:pt modelId="{D0A0711E-D037-4139-863F-84A3269DE137}" type="pres">
      <dgm:prSet presAssocID="{DE164238-5844-495D-8DB5-71F82056F7CD}" presName="c5text" presStyleLbl="node1" presStyleIdx="4" presStyleCnt="5">
        <dgm:presLayoutVars>
          <dgm:bulletEnabled val="1"/>
        </dgm:presLayoutVars>
      </dgm:prSet>
      <dgm:spPr/>
    </dgm:pt>
  </dgm:ptLst>
  <dgm:cxnLst>
    <dgm:cxn modelId="{6EAD2D14-8590-4394-BB00-882BA5B757D4}" type="presOf" srcId="{F591D014-2C99-4858-AD7B-4745B04CAD9C}" destId="{F695DC1C-3063-4437-8FE1-6B62B562DFE8}" srcOrd="0" destOrd="0" presId="urn:microsoft.com/office/officeart/2005/8/layout/venn2"/>
    <dgm:cxn modelId="{D5D49434-EB51-43EC-9981-EDEE2493D884}" type="presOf" srcId="{1CA23802-FE05-43CC-B3AB-71FBFEFD0932}" destId="{71663F1A-088E-4C9C-A38F-727518A5AAE6}" srcOrd="1" destOrd="0" presId="urn:microsoft.com/office/officeart/2005/8/layout/venn2"/>
    <dgm:cxn modelId="{678C5038-1AE5-4F45-9404-B3A8383C326E}" srcId="{DE164238-5844-495D-8DB5-71F82056F7CD}" destId="{3DAF895A-F421-4D11-BC1F-704EEB76962F}" srcOrd="1" destOrd="0" parTransId="{5DC67C39-5589-454B-B9CF-F6C38CE7A723}" sibTransId="{7DA9FD09-D85C-46FF-8EDE-B07C0663592F}"/>
    <dgm:cxn modelId="{79CD7662-3EFB-4D9B-B830-E27FD33BBF56}" srcId="{DE164238-5844-495D-8DB5-71F82056F7CD}" destId="{F591D014-2C99-4858-AD7B-4745B04CAD9C}" srcOrd="0" destOrd="0" parTransId="{B4D9FBF6-249C-46C2-A6DD-7DF136C30F71}" sibTransId="{F84D7571-0CEC-4DF6-BB11-2F1DD1773E53}"/>
    <dgm:cxn modelId="{3DDC8765-1C22-4A01-9126-451E20804514}" type="presOf" srcId="{F591D014-2C99-4858-AD7B-4745B04CAD9C}" destId="{FDDB109F-0A57-48CC-B5C7-BDB38DE8BA89}" srcOrd="1" destOrd="0" presId="urn:microsoft.com/office/officeart/2005/8/layout/venn2"/>
    <dgm:cxn modelId="{6B78CE7C-4E20-42F2-A112-10D64203E4CB}" type="presOf" srcId="{1CA23802-FE05-43CC-B3AB-71FBFEFD0932}" destId="{773D7FDD-E224-4F45-90FA-BB8D98BBDDA5}" srcOrd="0" destOrd="0" presId="urn:microsoft.com/office/officeart/2005/8/layout/venn2"/>
    <dgm:cxn modelId="{7F0C8E8A-20D8-4C94-8E12-4558A7A25142}" type="presOf" srcId="{57EC4235-8B00-4D83-895F-EE87AA79BCD6}" destId="{4DCE3277-A2FB-4450-B302-CA642805A217}" srcOrd="0" destOrd="0" presId="urn:microsoft.com/office/officeart/2005/8/layout/venn2"/>
    <dgm:cxn modelId="{65E36894-4CD7-46D6-BD01-BFE3495AECE3}" srcId="{DE164238-5844-495D-8DB5-71F82056F7CD}" destId="{1CA23802-FE05-43CC-B3AB-71FBFEFD0932}" srcOrd="2" destOrd="0" parTransId="{65597CEF-FFD4-4871-85D0-F1972BF89C66}" sibTransId="{5315A06B-1DC4-4E3C-8C5A-39188AA76092}"/>
    <dgm:cxn modelId="{483932A1-B460-4C3A-BE1C-221CC1B0B763}" srcId="{DE164238-5844-495D-8DB5-71F82056F7CD}" destId="{57EC4235-8B00-4D83-895F-EE87AA79BCD6}" srcOrd="4" destOrd="0" parTransId="{A6F5BDEC-EA9E-4E8D-AB96-946EBAB4D717}" sibTransId="{451CD89E-B0AF-4CF5-88C7-970EC5E3A3F7}"/>
    <dgm:cxn modelId="{34FEA1B1-6F92-4DB8-8767-2EBD92DF8A52}" srcId="{DE164238-5844-495D-8DB5-71F82056F7CD}" destId="{95A8D32B-8F6B-4E3E-B48D-4EF39FFC8028}" srcOrd="3" destOrd="0" parTransId="{25896657-2384-4C99-8B8A-FE34BD211FB9}" sibTransId="{896D6C4B-9758-47B8-AEB4-E4E7B59B4DC7}"/>
    <dgm:cxn modelId="{77727BD3-1194-4217-9FD7-F79BB8464ECF}" type="presOf" srcId="{95A8D32B-8F6B-4E3E-B48D-4EF39FFC8028}" destId="{102CBBDA-6C79-427F-B102-C7B879EEF80A}" srcOrd="1" destOrd="0" presId="urn:microsoft.com/office/officeart/2005/8/layout/venn2"/>
    <dgm:cxn modelId="{8D0B7CD3-F7D8-49E4-9F0F-3A84AA57281B}" type="presOf" srcId="{95A8D32B-8F6B-4E3E-B48D-4EF39FFC8028}" destId="{A1C0145D-6743-4596-8788-079666FC0B57}" srcOrd="0" destOrd="0" presId="urn:microsoft.com/office/officeart/2005/8/layout/venn2"/>
    <dgm:cxn modelId="{1EDF18D4-4969-465B-ACA6-A733378A8C0B}" type="presOf" srcId="{57EC4235-8B00-4D83-895F-EE87AA79BCD6}" destId="{D0A0711E-D037-4139-863F-84A3269DE137}" srcOrd="1" destOrd="0" presId="urn:microsoft.com/office/officeart/2005/8/layout/venn2"/>
    <dgm:cxn modelId="{DA13ACDF-56FC-4FA9-A28C-72C56F0A7EB1}" type="presOf" srcId="{3DAF895A-F421-4D11-BC1F-704EEB76962F}" destId="{9DBF3A8F-D1F6-4233-AA01-BA938FB35D72}" srcOrd="1" destOrd="0" presId="urn:microsoft.com/office/officeart/2005/8/layout/venn2"/>
    <dgm:cxn modelId="{006CD2E1-AE7D-4A49-89BA-846C81135BCE}" type="presOf" srcId="{3DAF895A-F421-4D11-BC1F-704EEB76962F}" destId="{9AFB92DB-6680-40B1-8552-FB700F2D465F}" srcOrd="0" destOrd="0" presId="urn:microsoft.com/office/officeart/2005/8/layout/venn2"/>
    <dgm:cxn modelId="{139966F5-D3A9-4ADD-9496-4ECF4604BA91}" type="presOf" srcId="{DE164238-5844-495D-8DB5-71F82056F7CD}" destId="{8964B76A-5279-413B-B578-07C5A7F73A25}" srcOrd="0" destOrd="0" presId="urn:microsoft.com/office/officeart/2005/8/layout/venn2"/>
    <dgm:cxn modelId="{BE22CF81-1612-479A-AC02-A0747BB2A434}" type="presParOf" srcId="{8964B76A-5279-413B-B578-07C5A7F73A25}" destId="{06178BD3-5820-4863-A2F3-24D720E5626B}" srcOrd="0" destOrd="0" presId="urn:microsoft.com/office/officeart/2005/8/layout/venn2"/>
    <dgm:cxn modelId="{3B420A89-B070-4B2D-A08A-FD4623846CDE}" type="presParOf" srcId="{06178BD3-5820-4863-A2F3-24D720E5626B}" destId="{F695DC1C-3063-4437-8FE1-6B62B562DFE8}" srcOrd="0" destOrd="0" presId="urn:microsoft.com/office/officeart/2005/8/layout/venn2"/>
    <dgm:cxn modelId="{45A880F0-59EC-4B53-8F0F-46ED2C8AE6F7}" type="presParOf" srcId="{06178BD3-5820-4863-A2F3-24D720E5626B}" destId="{FDDB109F-0A57-48CC-B5C7-BDB38DE8BA89}" srcOrd="1" destOrd="0" presId="urn:microsoft.com/office/officeart/2005/8/layout/venn2"/>
    <dgm:cxn modelId="{7B447650-1E30-49F5-9E59-C74C2204890D}" type="presParOf" srcId="{8964B76A-5279-413B-B578-07C5A7F73A25}" destId="{DF09EDAD-583F-42D0-891A-1B303F4ABBBB}" srcOrd="1" destOrd="0" presId="urn:microsoft.com/office/officeart/2005/8/layout/venn2"/>
    <dgm:cxn modelId="{B6847E85-94C7-4D53-A8F7-0B562F71E3CD}" type="presParOf" srcId="{DF09EDAD-583F-42D0-891A-1B303F4ABBBB}" destId="{9AFB92DB-6680-40B1-8552-FB700F2D465F}" srcOrd="0" destOrd="0" presId="urn:microsoft.com/office/officeart/2005/8/layout/venn2"/>
    <dgm:cxn modelId="{C3BD3DE8-D2A6-4149-8A5A-0F6259E4D230}" type="presParOf" srcId="{DF09EDAD-583F-42D0-891A-1B303F4ABBBB}" destId="{9DBF3A8F-D1F6-4233-AA01-BA938FB35D72}" srcOrd="1" destOrd="0" presId="urn:microsoft.com/office/officeart/2005/8/layout/venn2"/>
    <dgm:cxn modelId="{AC4B0043-3200-4009-8540-5F68B54DD0D8}" type="presParOf" srcId="{8964B76A-5279-413B-B578-07C5A7F73A25}" destId="{A5617796-98B0-47B7-BFD2-88BC544AFEB7}" srcOrd="2" destOrd="0" presId="urn:microsoft.com/office/officeart/2005/8/layout/venn2"/>
    <dgm:cxn modelId="{8FA72641-A383-4D67-8F82-232E7B46BF65}" type="presParOf" srcId="{A5617796-98B0-47B7-BFD2-88BC544AFEB7}" destId="{773D7FDD-E224-4F45-90FA-BB8D98BBDDA5}" srcOrd="0" destOrd="0" presId="urn:microsoft.com/office/officeart/2005/8/layout/venn2"/>
    <dgm:cxn modelId="{F854AC54-A0FF-4427-9D30-76D19674A197}" type="presParOf" srcId="{A5617796-98B0-47B7-BFD2-88BC544AFEB7}" destId="{71663F1A-088E-4C9C-A38F-727518A5AAE6}" srcOrd="1" destOrd="0" presId="urn:microsoft.com/office/officeart/2005/8/layout/venn2"/>
    <dgm:cxn modelId="{DBC4CA92-2BC5-47B4-BF1B-C477C8DF33F5}" type="presParOf" srcId="{8964B76A-5279-413B-B578-07C5A7F73A25}" destId="{DA986FD5-B3FF-4867-834C-3072B5487A7C}" srcOrd="3" destOrd="0" presId="urn:microsoft.com/office/officeart/2005/8/layout/venn2"/>
    <dgm:cxn modelId="{CFA617CA-F7F3-4281-9819-42BCA3A73036}" type="presParOf" srcId="{DA986FD5-B3FF-4867-834C-3072B5487A7C}" destId="{A1C0145D-6743-4596-8788-079666FC0B57}" srcOrd="0" destOrd="0" presId="urn:microsoft.com/office/officeart/2005/8/layout/venn2"/>
    <dgm:cxn modelId="{89981BD2-9319-4FF0-A3BF-A51F6037D70D}" type="presParOf" srcId="{DA986FD5-B3FF-4867-834C-3072B5487A7C}" destId="{102CBBDA-6C79-427F-B102-C7B879EEF80A}" srcOrd="1" destOrd="0" presId="urn:microsoft.com/office/officeart/2005/8/layout/venn2"/>
    <dgm:cxn modelId="{3ACDC227-2D3B-41DD-96A6-36868FF3E181}" type="presParOf" srcId="{8964B76A-5279-413B-B578-07C5A7F73A25}" destId="{442565C2-B626-4E14-88FA-712AE2306520}" srcOrd="4" destOrd="0" presId="urn:microsoft.com/office/officeart/2005/8/layout/venn2"/>
    <dgm:cxn modelId="{627566D7-03FA-4F9B-B526-0672BC08EA30}" type="presParOf" srcId="{442565C2-B626-4E14-88FA-712AE2306520}" destId="{4DCE3277-A2FB-4450-B302-CA642805A217}" srcOrd="0" destOrd="0" presId="urn:microsoft.com/office/officeart/2005/8/layout/venn2"/>
    <dgm:cxn modelId="{79744A1A-B70D-4DE6-9290-B68787A288AE}" type="presParOf" srcId="{442565C2-B626-4E14-88FA-712AE2306520}" destId="{D0A0711E-D037-4139-863F-84A3269DE13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BE8AEB-54A0-4106-960B-EEBC6DA9EDA0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4532366-AE69-42A8-A124-3CB875C7941E}">
      <dgm:prSet phldrT="[Text]" custT="1"/>
      <dgm:spPr/>
      <dgm:t>
        <a:bodyPr/>
        <a:lstStyle/>
        <a:p>
          <a:r>
            <a:rPr lang="en-GB" sz="2800" dirty="0">
              <a:latin typeface="Bahnschrift  "/>
            </a:rPr>
            <a:t>Enabling our people to be their best</a:t>
          </a:r>
        </a:p>
      </dgm:t>
    </dgm:pt>
    <dgm:pt modelId="{E1DBEE3A-3866-469B-B254-0F89DB945E8F}" type="parTrans" cxnId="{DC62318A-47BC-4C62-AD96-13217B40C75E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552D6BBE-EC52-4F39-BE43-484FA93E0538}" type="sibTrans" cxnId="{DC62318A-47BC-4C62-AD96-13217B40C75E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615D1A37-E482-409F-9332-441BC3EBBD0C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sz="2600" dirty="0">
              <a:latin typeface="Bahnschrift  "/>
            </a:rPr>
            <a:t>Improving employee experience</a:t>
          </a:r>
        </a:p>
      </dgm:t>
    </dgm:pt>
    <dgm:pt modelId="{921CA7F3-0DB2-47A7-8848-67DA06944C8C}" type="parTrans" cxnId="{A6BB0ADF-ECA3-4CE7-9FD2-174531CE9D78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27DFB4F4-AD08-4A49-9C83-CA751CDAF9C9}" type="sibTrans" cxnId="{A6BB0ADF-ECA3-4CE7-9FD2-174531CE9D78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3627169D-2E8A-4704-BB5C-A7A2AAB0DB83}">
      <dgm:prSet phldrT="[Text]" custT="1"/>
      <dgm:spPr/>
      <dgm:t>
        <a:bodyPr/>
        <a:lstStyle/>
        <a:p>
          <a:r>
            <a:rPr lang="en-GB" sz="2600" dirty="0">
              <a:latin typeface="Bahnschrift  "/>
            </a:rPr>
            <a:t>Value and Sustainability</a:t>
          </a:r>
        </a:p>
      </dgm:t>
    </dgm:pt>
    <dgm:pt modelId="{7D10C5F6-D90A-4083-BC31-0B7F27A93A4A}" type="parTrans" cxnId="{0622D78A-22D3-474E-89F0-47E32F8105CD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494D6289-9E6A-4BB7-B598-D5FF3DB8142D}" type="sibTrans" cxnId="{0622D78A-22D3-474E-89F0-47E32F8105CD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3AF4CCF1-90EB-478A-8A19-FD569E49708A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GB" sz="2400" dirty="0">
              <a:latin typeface="Bahnschrift  "/>
            </a:rPr>
            <a:t>Financial Sustainability Programme</a:t>
          </a:r>
        </a:p>
      </dgm:t>
    </dgm:pt>
    <dgm:pt modelId="{ADBF117E-55BF-41B1-BA34-C0E83B29B371}" type="parTrans" cxnId="{745AD5F8-49E9-42DD-A5BC-DC6C63B4354F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E7685A37-A98E-4DFA-8602-01F32A171871}" type="sibTrans" cxnId="{745AD5F8-49E9-42DD-A5BC-DC6C63B4354F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29E87EB5-1E0A-46CE-8242-D0CFDDF1155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600" dirty="0">
              <a:latin typeface="Bahnschrift  "/>
            </a:rPr>
            <a:t>111 service</a:t>
          </a:r>
        </a:p>
      </dgm:t>
    </dgm:pt>
    <dgm:pt modelId="{9434A7AD-8612-4905-B08C-23C45B80E799}" type="parTrans" cxnId="{60D83AE1-8C28-4D82-9D34-90472C099D35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25306320-0257-4E44-BDCC-3FF472BDB1D4}" type="sibTrans" cxnId="{60D83AE1-8C28-4D82-9D34-90472C099D35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9A3E65A5-45F3-4FBB-B3BF-683D5AF8B643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sz="2600">
              <a:latin typeface="Bahnschrift  "/>
            </a:rPr>
            <a:t>ABC of core needs at work</a:t>
          </a:r>
        </a:p>
      </dgm:t>
    </dgm:pt>
    <dgm:pt modelId="{323D96CA-6FC4-4534-B005-DF823AB48B54}" type="parTrans" cxnId="{86923964-4DA4-4701-9E4A-D7F97DDCA8BE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BE6525A1-6E75-40DF-B63F-DDB78B7C61FD}" type="sibTrans" cxnId="{86923964-4DA4-4701-9E4A-D7F97DDCA8BE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F4D1CA2D-86B7-4D14-9CEC-A19B4FC16BA7}">
      <dgm:prSet phldrT="[Text]" custT="1"/>
      <dgm:spPr>
        <a:solidFill>
          <a:schemeClr val="accent6"/>
        </a:solidFill>
      </dgm:spPr>
      <dgm:t>
        <a:bodyPr/>
        <a:lstStyle/>
        <a:p>
          <a:endParaRPr lang="en-GB" sz="2400" dirty="0">
            <a:latin typeface="Bahnschrift  "/>
          </a:endParaRPr>
        </a:p>
      </dgm:t>
    </dgm:pt>
    <dgm:pt modelId="{C54F40D2-F031-457B-9E77-91D4E143D17D}" type="parTrans" cxnId="{8D8C1918-6BD8-4683-A25B-64A0282BEA69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1B791BB5-2AFB-4399-8E58-AB6E74703AE6}" type="sibTrans" cxnId="{8D8C1918-6BD8-4683-A25B-64A0282BEA69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1A20B396-43CE-4A2D-8FF6-5546934615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600" dirty="0">
              <a:latin typeface="Bahnschrift  "/>
            </a:rPr>
            <a:t>999 service</a:t>
          </a:r>
        </a:p>
      </dgm:t>
    </dgm:pt>
    <dgm:pt modelId="{19AFA4FE-D0B9-4728-9E1A-A31C674F9D70}" type="parTrans" cxnId="{6B544C0B-87AE-412F-96DC-4589BF7FEF6D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2042350A-4946-4371-9D7C-66C03AD89C8E}" type="sibTrans" cxnId="{6B544C0B-87AE-412F-96DC-4589BF7FEF6D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F0463D52-9FF2-4113-82BD-BC5FC4077A28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600" dirty="0">
              <a:latin typeface="Bahnschrift  "/>
            </a:rPr>
            <a:t>Ambulance Care</a:t>
          </a:r>
        </a:p>
      </dgm:t>
    </dgm:pt>
    <dgm:pt modelId="{35190871-85BD-4FC5-B07F-D59BD2D9CDA8}" type="parTrans" cxnId="{F1336DF6-67A3-4567-BAC6-230199C88A6C}">
      <dgm:prSet/>
      <dgm:spPr/>
      <dgm:t>
        <a:bodyPr/>
        <a:lstStyle/>
        <a:p>
          <a:endParaRPr lang="en-GB" sz="2600"/>
        </a:p>
      </dgm:t>
    </dgm:pt>
    <dgm:pt modelId="{5323D310-839E-4681-AF56-A050C3CC67AE}" type="sibTrans" cxnId="{F1336DF6-67A3-4567-BAC6-230199C88A6C}">
      <dgm:prSet/>
      <dgm:spPr/>
      <dgm:t>
        <a:bodyPr/>
        <a:lstStyle/>
        <a:p>
          <a:endParaRPr lang="en-GB" sz="2600"/>
        </a:p>
      </dgm:t>
    </dgm:pt>
    <dgm:pt modelId="{770B3ADB-B23D-459F-B87F-BB51770618E2}">
      <dgm:prSet phldrT="[Text]" custT="1"/>
      <dgm:spPr/>
      <dgm:t>
        <a:bodyPr/>
        <a:lstStyle/>
        <a:p>
          <a:r>
            <a:rPr lang="en-GB" sz="2800" dirty="0">
              <a:latin typeface="Bahnschrift  "/>
            </a:rPr>
            <a:t>Right care, right place, every time</a:t>
          </a:r>
        </a:p>
      </dgm:t>
    </dgm:pt>
    <dgm:pt modelId="{CF1D33F6-9860-4227-8D9B-F56D21027B15}" type="sibTrans" cxnId="{22688C1C-8F28-48B1-9C53-40DF2EC6759A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72A3066D-6AD8-4644-A106-4F4FF69F47A5}" type="parTrans" cxnId="{22688C1C-8F28-48B1-9C53-40DF2EC6759A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30214B53-1E65-48C7-811E-92F572980C8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600" dirty="0">
              <a:latin typeface="Bahnschrift  "/>
            </a:rPr>
            <a:t>Digital First</a:t>
          </a:r>
        </a:p>
      </dgm:t>
    </dgm:pt>
    <dgm:pt modelId="{7099ACD1-2870-4E3C-BA8B-9312F289D722}" type="sibTrans" cxnId="{63C10A54-A082-4603-99B9-B1CE860D65FA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381CEA85-BE91-4E48-A7DF-02160EF4ED10}" type="parTrans" cxnId="{63C10A54-A082-4603-99B9-B1CE860D65FA}">
      <dgm:prSet/>
      <dgm:spPr/>
      <dgm:t>
        <a:bodyPr/>
        <a:lstStyle/>
        <a:p>
          <a:endParaRPr lang="en-GB" sz="2600">
            <a:latin typeface="Bahnschrift  "/>
          </a:endParaRPr>
        </a:p>
      </dgm:t>
    </dgm:pt>
    <dgm:pt modelId="{4E2FC8D1-6EF4-42B0-80AF-2B6E99C10D95}" type="pres">
      <dgm:prSet presAssocID="{BBBE8AEB-54A0-4106-960B-EEBC6DA9EDA0}" presName="linearFlow" presStyleCnt="0">
        <dgm:presLayoutVars>
          <dgm:dir/>
          <dgm:animLvl val="lvl"/>
          <dgm:resizeHandles/>
        </dgm:presLayoutVars>
      </dgm:prSet>
      <dgm:spPr/>
    </dgm:pt>
    <dgm:pt modelId="{D2BBB0D6-29AF-498B-BD21-DCC6A112A61F}" type="pres">
      <dgm:prSet presAssocID="{770B3ADB-B23D-459F-B87F-BB51770618E2}" presName="compositeNode" presStyleCnt="0">
        <dgm:presLayoutVars>
          <dgm:bulletEnabled val="1"/>
        </dgm:presLayoutVars>
      </dgm:prSet>
      <dgm:spPr/>
    </dgm:pt>
    <dgm:pt modelId="{782C9252-E3C2-45CD-B212-0EB2A5EFDB4C}" type="pres">
      <dgm:prSet presAssocID="{770B3ADB-B23D-459F-B87F-BB51770618E2}" presName="image" presStyleLbl="fgImgPlace1" presStyleIdx="0" presStyleCnt="3" custLinFactNeighborX="-32395" custLinFactNeighborY="66"/>
      <dgm:spPr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</dgm:spPr>
    </dgm:pt>
    <dgm:pt modelId="{19D674C9-9942-470C-A212-FD135E6FB73A}" type="pres">
      <dgm:prSet presAssocID="{770B3ADB-B23D-459F-B87F-BB51770618E2}" presName="childNode" presStyleLbl="node1" presStyleIdx="0" presStyleCnt="3" custScaleX="113477">
        <dgm:presLayoutVars>
          <dgm:bulletEnabled val="1"/>
        </dgm:presLayoutVars>
      </dgm:prSet>
      <dgm:spPr/>
    </dgm:pt>
    <dgm:pt modelId="{B3CA0417-B64A-4D68-A14D-7B795A0851E3}" type="pres">
      <dgm:prSet presAssocID="{770B3ADB-B23D-459F-B87F-BB51770618E2}" presName="parentNode" presStyleLbl="revTx" presStyleIdx="0" presStyleCnt="3" custScaleX="325643" custLinFactNeighborY="0">
        <dgm:presLayoutVars>
          <dgm:chMax val="0"/>
          <dgm:bulletEnabled val="1"/>
        </dgm:presLayoutVars>
      </dgm:prSet>
      <dgm:spPr/>
    </dgm:pt>
    <dgm:pt modelId="{9509B72E-168B-4C8C-BA03-80189AB5A856}" type="pres">
      <dgm:prSet presAssocID="{CF1D33F6-9860-4227-8D9B-F56D21027B15}" presName="sibTrans" presStyleCnt="0"/>
      <dgm:spPr/>
    </dgm:pt>
    <dgm:pt modelId="{FE47BA7A-2358-4AEC-B6D7-EF9F771A00D5}" type="pres">
      <dgm:prSet presAssocID="{64532366-AE69-42A8-A124-3CB875C7941E}" presName="compositeNode" presStyleCnt="0">
        <dgm:presLayoutVars>
          <dgm:bulletEnabled val="1"/>
        </dgm:presLayoutVars>
      </dgm:prSet>
      <dgm:spPr/>
    </dgm:pt>
    <dgm:pt modelId="{20822063-B4C1-4B07-A3D7-3DF4E74EF836}" type="pres">
      <dgm:prSet presAssocID="{64532366-AE69-42A8-A124-3CB875C7941E}" presName="image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D7427770-4913-4E59-8E51-C9936B5D41B8}" type="pres">
      <dgm:prSet presAssocID="{64532366-AE69-42A8-A124-3CB875C7941E}" presName="childNode" presStyleLbl="node1" presStyleIdx="1" presStyleCnt="3" custScaleX="108171">
        <dgm:presLayoutVars>
          <dgm:bulletEnabled val="1"/>
        </dgm:presLayoutVars>
      </dgm:prSet>
      <dgm:spPr/>
    </dgm:pt>
    <dgm:pt modelId="{B0D8F6E9-5C36-4D4D-9B6D-EFB74A4AE4ED}" type="pres">
      <dgm:prSet presAssocID="{64532366-AE69-42A8-A124-3CB875C7941E}" presName="parentNode" presStyleLbl="revTx" presStyleIdx="1" presStyleCnt="3" custScaleX="215733" custLinFactNeighborX="-34337" custLinFactNeighborY="-1449">
        <dgm:presLayoutVars>
          <dgm:chMax val="0"/>
          <dgm:bulletEnabled val="1"/>
        </dgm:presLayoutVars>
      </dgm:prSet>
      <dgm:spPr/>
    </dgm:pt>
    <dgm:pt modelId="{E1F9AF0F-4AA3-4F15-9542-06B8EEB48A8C}" type="pres">
      <dgm:prSet presAssocID="{552D6BBE-EC52-4F39-BE43-484FA93E0538}" presName="sibTrans" presStyleCnt="0"/>
      <dgm:spPr/>
    </dgm:pt>
    <dgm:pt modelId="{745FDA3A-F295-4273-A851-B28437C309F1}" type="pres">
      <dgm:prSet presAssocID="{3627169D-2E8A-4704-BB5C-A7A2AAB0DB83}" presName="compositeNode" presStyleCnt="0">
        <dgm:presLayoutVars>
          <dgm:bulletEnabled val="1"/>
        </dgm:presLayoutVars>
      </dgm:prSet>
      <dgm:spPr/>
    </dgm:pt>
    <dgm:pt modelId="{5E40B2AC-5ACA-457F-B4E2-5DDA821FDCC0}" type="pres">
      <dgm:prSet presAssocID="{3627169D-2E8A-4704-BB5C-A7A2AAB0DB83}" presName="image" presStyleLbl="fgImgPlace1" presStyleIdx="2" presStyleCnt="3" custScaleY="85546" custLinFactNeighborY="-99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und outline"/>
        </a:ext>
      </dgm:extLst>
    </dgm:pt>
    <dgm:pt modelId="{55F84D76-EAA6-40AF-B4B9-CF9034060BBE}" type="pres">
      <dgm:prSet presAssocID="{3627169D-2E8A-4704-BB5C-A7A2AAB0DB83}" presName="childNode" presStyleLbl="node1" presStyleIdx="2" presStyleCnt="3" custScaleX="118037" custLinFactNeighborX="-3345" custLinFactNeighborY="2043">
        <dgm:presLayoutVars>
          <dgm:bulletEnabled val="1"/>
        </dgm:presLayoutVars>
      </dgm:prSet>
      <dgm:spPr/>
    </dgm:pt>
    <dgm:pt modelId="{28D27A74-ED47-4AF9-8556-693FBE019AFB}" type="pres">
      <dgm:prSet presAssocID="{3627169D-2E8A-4704-BB5C-A7A2AAB0DB83}" presName="parentNode" presStyleLbl="revTx" presStyleIdx="2" presStyleCnt="3" custScaleX="193889" custLinFactNeighborX="-73039" custLinFactNeighborY="966">
        <dgm:presLayoutVars>
          <dgm:chMax val="0"/>
          <dgm:bulletEnabled val="1"/>
        </dgm:presLayoutVars>
      </dgm:prSet>
      <dgm:spPr/>
    </dgm:pt>
  </dgm:ptLst>
  <dgm:cxnLst>
    <dgm:cxn modelId="{0293D702-C8C9-4215-A489-AA0D9C6B335C}" type="presOf" srcId="{BBBE8AEB-54A0-4106-960B-EEBC6DA9EDA0}" destId="{4E2FC8D1-6EF4-42B0-80AF-2B6E99C10D95}" srcOrd="0" destOrd="0" presId="urn:microsoft.com/office/officeart/2005/8/layout/hList2"/>
    <dgm:cxn modelId="{6B544C0B-87AE-412F-96DC-4589BF7FEF6D}" srcId="{770B3ADB-B23D-459F-B87F-BB51770618E2}" destId="{1A20B396-43CE-4A2D-8FF6-55469346152E}" srcOrd="2" destOrd="0" parTransId="{19AFA4FE-D0B9-4728-9E1A-A31C674F9D70}" sibTransId="{2042350A-4946-4371-9D7C-66C03AD89C8E}"/>
    <dgm:cxn modelId="{8D8C1918-6BD8-4683-A25B-64A0282BEA69}" srcId="{3627169D-2E8A-4704-BB5C-A7A2AAB0DB83}" destId="{F4D1CA2D-86B7-4D14-9CEC-A19B4FC16BA7}" srcOrd="1" destOrd="0" parTransId="{C54F40D2-F031-457B-9E77-91D4E143D17D}" sibTransId="{1B791BB5-2AFB-4399-8E58-AB6E74703AE6}"/>
    <dgm:cxn modelId="{22688C1C-8F28-48B1-9C53-40DF2EC6759A}" srcId="{BBBE8AEB-54A0-4106-960B-EEBC6DA9EDA0}" destId="{770B3ADB-B23D-459F-B87F-BB51770618E2}" srcOrd="0" destOrd="0" parTransId="{72A3066D-6AD8-4644-A106-4F4FF69F47A5}" sibTransId="{CF1D33F6-9860-4227-8D9B-F56D21027B15}"/>
    <dgm:cxn modelId="{C0137234-3E51-4C7E-BFAF-60F8E9B7ABF5}" type="presOf" srcId="{9A3E65A5-45F3-4FBB-B3BF-683D5AF8B643}" destId="{D7427770-4913-4E59-8E51-C9936B5D41B8}" srcOrd="0" destOrd="1" presId="urn:microsoft.com/office/officeart/2005/8/layout/hList2"/>
    <dgm:cxn modelId="{6BE92961-ECFD-44C7-9349-B1857ED8EF42}" type="presOf" srcId="{30214B53-1E65-48C7-811E-92F572980C81}" destId="{19D674C9-9942-470C-A212-FD135E6FB73A}" srcOrd="0" destOrd="0" presId="urn:microsoft.com/office/officeart/2005/8/layout/hList2"/>
    <dgm:cxn modelId="{86923964-4DA4-4701-9E4A-D7F97DDCA8BE}" srcId="{64532366-AE69-42A8-A124-3CB875C7941E}" destId="{9A3E65A5-45F3-4FBB-B3BF-683D5AF8B643}" srcOrd="1" destOrd="0" parTransId="{323D96CA-6FC4-4534-B005-DF823AB48B54}" sibTransId="{BE6525A1-6E75-40DF-B63F-DDB78B7C61FD}"/>
    <dgm:cxn modelId="{63C10A54-A082-4603-99B9-B1CE860D65FA}" srcId="{770B3ADB-B23D-459F-B87F-BB51770618E2}" destId="{30214B53-1E65-48C7-811E-92F572980C81}" srcOrd="0" destOrd="0" parTransId="{381CEA85-BE91-4E48-A7DF-02160EF4ED10}" sibTransId="{7099ACD1-2870-4E3C-BA8B-9312F289D722}"/>
    <dgm:cxn modelId="{95BBF856-63FE-4336-BC07-A7A14AF10CDD}" type="presOf" srcId="{F4D1CA2D-86B7-4D14-9CEC-A19B4FC16BA7}" destId="{55F84D76-EAA6-40AF-B4B9-CF9034060BBE}" srcOrd="0" destOrd="1" presId="urn:microsoft.com/office/officeart/2005/8/layout/hList2"/>
    <dgm:cxn modelId="{1F334688-9A4D-4303-BD32-52D3B17222D4}" type="presOf" srcId="{770B3ADB-B23D-459F-B87F-BB51770618E2}" destId="{B3CA0417-B64A-4D68-A14D-7B795A0851E3}" srcOrd="0" destOrd="0" presId="urn:microsoft.com/office/officeart/2005/8/layout/hList2"/>
    <dgm:cxn modelId="{DC62318A-47BC-4C62-AD96-13217B40C75E}" srcId="{BBBE8AEB-54A0-4106-960B-EEBC6DA9EDA0}" destId="{64532366-AE69-42A8-A124-3CB875C7941E}" srcOrd="1" destOrd="0" parTransId="{E1DBEE3A-3866-469B-B254-0F89DB945E8F}" sibTransId="{552D6BBE-EC52-4F39-BE43-484FA93E0538}"/>
    <dgm:cxn modelId="{0622D78A-22D3-474E-89F0-47E32F8105CD}" srcId="{BBBE8AEB-54A0-4106-960B-EEBC6DA9EDA0}" destId="{3627169D-2E8A-4704-BB5C-A7A2AAB0DB83}" srcOrd="2" destOrd="0" parTransId="{7D10C5F6-D90A-4083-BC31-0B7F27A93A4A}" sibTransId="{494D6289-9E6A-4BB7-B598-D5FF3DB8142D}"/>
    <dgm:cxn modelId="{EA390197-C4AA-4B0B-B14D-F859CC64544C}" type="presOf" srcId="{F0463D52-9FF2-4113-82BD-BC5FC4077A28}" destId="{19D674C9-9942-470C-A212-FD135E6FB73A}" srcOrd="0" destOrd="3" presId="urn:microsoft.com/office/officeart/2005/8/layout/hList2"/>
    <dgm:cxn modelId="{4F5D2EA3-2A86-4A7B-86C4-81DE4E9517EB}" type="presOf" srcId="{64532366-AE69-42A8-A124-3CB875C7941E}" destId="{B0D8F6E9-5C36-4D4D-9B6D-EFB74A4AE4ED}" srcOrd="0" destOrd="0" presId="urn:microsoft.com/office/officeart/2005/8/layout/hList2"/>
    <dgm:cxn modelId="{BACF69BC-477F-4BC7-A8AD-180C2DC01DAA}" type="presOf" srcId="{29E87EB5-1E0A-46CE-8242-D0CFDDF11550}" destId="{19D674C9-9942-470C-A212-FD135E6FB73A}" srcOrd="0" destOrd="1" presId="urn:microsoft.com/office/officeart/2005/8/layout/hList2"/>
    <dgm:cxn modelId="{39F605C3-FDAB-4C59-B014-B2D0C2A00561}" type="presOf" srcId="{1A20B396-43CE-4A2D-8FF6-55469346152E}" destId="{19D674C9-9942-470C-A212-FD135E6FB73A}" srcOrd="0" destOrd="2" presId="urn:microsoft.com/office/officeart/2005/8/layout/hList2"/>
    <dgm:cxn modelId="{6BC399CB-43A6-449B-90DE-61F76E0C5F0D}" type="presOf" srcId="{3627169D-2E8A-4704-BB5C-A7A2AAB0DB83}" destId="{28D27A74-ED47-4AF9-8556-693FBE019AFB}" srcOrd="0" destOrd="0" presId="urn:microsoft.com/office/officeart/2005/8/layout/hList2"/>
    <dgm:cxn modelId="{A6BB0ADF-ECA3-4CE7-9FD2-174531CE9D78}" srcId="{64532366-AE69-42A8-A124-3CB875C7941E}" destId="{615D1A37-E482-409F-9332-441BC3EBBD0C}" srcOrd="0" destOrd="0" parTransId="{921CA7F3-0DB2-47A7-8848-67DA06944C8C}" sibTransId="{27DFB4F4-AD08-4A49-9C83-CA751CDAF9C9}"/>
    <dgm:cxn modelId="{60D83AE1-8C28-4D82-9D34-90472C099D35}" srcId="{770B3ADB-B23D-459F-B87F-BB51770618E2}" destId="{29E87EB5-1E0A-46CE-8242-D0CFDDF11550}" srcOrd="1" destOrd="0" parTransId="{9434A7AD-8612-4905-B08C-23C45B80E799}" sibTransId="{25306320-0257-4E44-BDCC-3FF472BDB1D4}"/>
    <dgm:cxn modelId="{B58666F2-CC02-49C0-81CA-417B92385520}" type="presOf" srcId="{3AF4CCF1-90EB-478A-8A19-FD569E49708A}" destId="{55F84D76-EAA6-40AF-B4B9-CF9034060BBE}" srcOrd="0" destOrd="0" presId="urn:microsoft.com/office/officeart/2005/8/layout/hList2"/>
    <dgm:cxn modelId="{F1336DF6-67A3-4567-BAC6-230199C88A6C}" srcId="{770B3ADB-B23D-459F-B87F-BB51770618E2}" destId="{F0463D52-9FF2-4113-82BD-BC5FC4077A28}" srcOrd="3" destOrd="0" parTransId="{35190871-85BD-4FC5-B07F-D59BD2D9CDA8}" sibTransId="{5323D310-839E-4681-AF56-A050C3CC67AE}"/>
    <dgm:cxn modelId="{B7A990F8-C2FD-44D8-983B-26EBA97A475A}" type="presOf" srcId="{615D1A37-E482-409F-9332-441BC3EBBD0C}" destId="{D7427770-4913-4E59-8E51-C9936B5D41B8}" srcOrd="0" destOrd="0" presId="urn:microsoft.com/office/officeart/2005/8/layout/hList2"/>
    <dgm:cxn modelId="{745AD5F8-49E9-42DD-A5BC-DC6C63B4354F}" srcId="{3627169D-2E8A-4704-BB5C-A7A2AAB0DB83}" destId="{3AF4CCF1-90EB-478A-8A19-FD569E49708A}" srcOrd="0" destOrd="0" parTransId="{ADBF117E-55BF-41B1-BA34-C0E83B29B371}" sibTransId="{E7685A37-A98E-4DFA-8602-01F32A171871}"/>
    <dgm:cxn modelId="{FEE10D50-87E4-49FF-86E4-149807F250D1}" type="presParOf" srcId="{4E2FC8D1-6EF4-42B0-80AF-2B6E99C10D95}" destId="{D2BBB0D6-29AF-498B-BD21-DCC6A112A61F}" srcOrd="0" destOrd="0" presId="urn:microsoft.com/office/officeart/2005/8/layout/hList2"/>
    <dgm:cxn modelId="{44500370-6567-4357-8BB3-3E3E7271F839}" type="presParOf" srcId="{D2BBB0D6-29AF-498B-BD21-DCC6A112A61F}" destId="{782C9252-E3C2-45CD-B212-0EB2A5EFDB4C}" srcOrd="0" destOrd="0" presId="urn:microsoft.com/office/officeart/2005/8/layout/hList2"/>
    <dgm:cxn modelId="{CED221CC-5996-45B9-8E91-CCFDC924CF1F}" type="presParOf" srcId="{D2BBB0D6-29AF-498B-BD21-DCC6A112A61F}" destId="{19D674C9-9942-470C-A212-FD135E6FB73A}" srcOrd="1" destOrd="0" presId="urn:microsoft.com/office/officeart/2005/8/layout/hList2"/>
    <dgm:cxn modelId="{1D9AB597-7EE0-4C6D-A272-FBEF135BAC62}" type="presParOf" srcId="{D2BBB0D6-29AF-498B-BD21-DCC6A112A61F}" destId="{B3CA0417-B64A-4D68-A14D-7B795A0851E3}" srcOrd="2" destOrd="0" presId="urn:microsoft.com/office/officeart/2005/8/layout/hList2"/>
    <dgm:cxn modelId="{E35BFA90-81B3-41D2-B83D-D9E76F8CD914}" type="presParOf" srcId="{4E2FC8D1-6EF4-42B0-80AF-2B6E99C10D95}" destId="{9509B72E-168B-4C8C-BA03-80189AB5A856}" srcOrd="1" destOrd="0" presId="urn:microsoft.com/office/officeart/2005/8/layout/hList2"/>
    <dgm:cxn modelId="{9B44A0F3-84F8-49F5-A233-B570E44DF3B5}" type="presParOf" srcId="{4E2FC8D1-6EF4-42B0-80AF-2B6E99C10D95}" destId="{FE47BA7A-2358-4AEC-B6D7-EF9F771A00D5}" srcOrd="2" destOrd="0" presId="urn:microsoft.com/office/officeart/2005/8/layout/hList2"/>
    <dgm:cxn modelId="{2049CA46-6F01-4368-A240-C6D63ECC2893}" type="presParOf" srcId="{FE47BA7A-2358-4AEC-B6D7-EF9F771A00D5}" destId="{20822063-B4C1-4B07-A3D7-3DF4E74EF836}" srcOrd="0" destOrd="0" presId="urn:microsoft.com/office/officeart/2005/8/layout/hList2"/>
    <dgm:cxn modelId="{AC8C773B-585A-44C8-BD92-6F6A8E341F30}" type="presParOf" srcId="{FE47BA7A-2358-4AEC-B6D7-EF9F771A00D5}" destId="{D7427770-4913-4E59-8E51-C9936B5D41B8}" srcOrd="1" destOrd="0" presId="urn:microsoft.com/office/officeart/2005/8/layout/hList2"/>
    <dgm:cxn modelId="{B825B10B-AAA8-4EE1-82F8-2247949ABAC1}" type="presParOf" srcId="{FE47BA7A-2358-4AEC-B6D7-EF9F771A00D5}" destId="{B0D8F6E9-5C36-4D4D-9B6D-EFB74A4AE4ED}" srcOrd="2" destOrd="0" presId="urn:microsoft.com/office/officeart/2005/8/layout/hList2"/>
    <dgm:cxn modelId="{39AFE89B-65D5-44C6-B492-138BA3B00DEC}" type="presParOf" srcId="{4E2FC8D1-6EF4-42B0-80AF-2B6E99C10D95}" destId="{E1F9AF0F-4AA3-4F15-9542-06B8EEB48A8C}" srcOrd="3" destOrd="0" presId="urn:microsoft.com/office/officeart/2005/8/layout/hList2"/>
    <dgm:cxn modelId="{1C2C6A8B-5022-45FF-910F-E74273D2606D}" type="presParOf" srcId="{4E2FC8D1-6EF4-42B0-80AF-2B6E99C10D95}" destId="{745FDA3A-F295-4273-A851-B28437C309F1}" srcOrd="4" destOrd="0" presId="urn:microsoft.com/office/officeart/2005/8/layout/hList2"/>
    <dgm:cxn modelId="{2400E764-0C79-442C-B079-0E6410A67DFE}" type="presParOf" srcId="{745FDA3A-F295-4273-A851-B28437C309F1}" destId="{5E40B2AC-5ACA-457F-B4E2-5DDA821FDCC0}" srcOrd="0" destOrd="0" presId="urn:microsoft.com/office/officeart/2005/8/layout/hList2"/>
    <dgm:cxn modelId="{35D10D51-66D5-4D27-9830-D1C15BBDD1A4}" type="presParOf" srcId="{745FDA3A-F295-4273-A851-B28437C309F1}" destId="{55F84D76-EAA6-40AF-B4B9-CF9034060BBE}" srcOrd="1" destOrd="0" presId="urn:microsoft.com/office/officeart/2005/8/layout/hList2"/>
    <dgm:cxn modelId="{4C1F7909-C37D-41E3-93FF-735DAF942AB1}" type="presParOf" srcId="{745FDA3A-F295-4273-A851-B28437C309F1}" destId="{28D27A74-ED47-4AF9-8556-693FBE019AFB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5DC1C-3063-4437-8FE1-6B62B562DFE8}">
      <dsp:nvSpPr>
        <dsp:cNvPr id="0" name=""/>
        <dsp:cNvSpPr/>
      </dsp:nvSpPr>
      <dsp:spPr>
        <a:xfrm>
          <a:off x="1796692" y="0"/>
          <a:ext cx="5418667" cy="5418667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 Healthier Wales</a:t>
          </a:r>
        </a:p>
      </dsp:txBody>
      <dsp:txXfrm>
        <a:off x="3490025" y="270933"/>
        <a:ext cx="2032000" cy="541866"/>
      </dsp:txXfrm>
    </dsp:sp>
    <dsp:sp modelId="{9AFB92DB-6680-40B1-8552-FB700F2D465F}">
      <dsp:nvSpPr>
        <dsp:cNvPr id="0" name=""/>
        <dsp:cNvSpPr/>
      </dsp:nvSpPr>
      <dsp:spPr>
        <a:xfrm>
          <a:off x="2203092" y="812800"/>
          <a:ext cx="4605866" cy="4605866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Ministerial Priorities</a:t>
          </a:r>
        </a:p>
      </dsp:txBody>
      <dsp:txXfrm>
        <a:off x="3512885" y="1077637"/>
        <a:ext cx="1986280" cy="529674"/>
      </dsp:txXfrm>
    </dsp:sp>
    <dsp:sp modelId="{773D7FDD-E224-4F45-90FA-BB8D98BBDDA5}">
      <dsp:nvSpPr>
        <dsp:cNvPr id="0" name=""/>
        <dsp:cNvSpPr/>
      </dsp:nvSpPr>
      <dsp:spPr>
        <a:xfrm>
          <a:off x="2609492" y="1625600"/>
          <a:ext cx="3793066" cy="3793066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Six Goals Programme</a:t>
          </a:r>
        </a:p>
      </dsp:txBody>
      <dsp:txXfrm>
        <a:off x="3524569" y="1887321"/>
        <a:ext cx="1962912" cy="523443"/>
      </dsp:txXfrm>
    </dsp:sp>
    <dsp:sp modelId="{A1C0145D-6743-4596-8788-079666FC0B57}">
      <dsp:nvSpPr>
        <dsp:cNvPr id="0" name=""/>
        <dsp:cNvSpPr/>
      </dsp:nvSpPr>
      <dsp:spPr>
        <a:xfrm>
          <a:off x="3015892" y="2438400"/>
          <a:ext cx="2980266" cy="2980266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Commissioning Intentions </a:t>
          </a:r>
        </a:p>
      </dsp:txBody>
      <dsp:txXfrm>
        <a:off x="3701353" y="2706624"/>
        <a:ext cx="1609344" cy="536448"/>
      </dsp:txXfrm>
    </dsp:sp>
    <dsp:sp modelId="{4DCE3277-A2FB-4450-B302-CA642805A217}">
      <dsp:nvSpPr>
        <dsp:cNvPr id="0" name=""/>
        <dsp:cNvSpPr/>
      </dsp:nvSpPr>
      <dsp:spPr>
        <a:xfrm>
          <a:off x="3422292" y="3251200"/>
          <a:ext cx="2167466" cy="2167466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WAST’s</a:t>
          </a:r>
          <a:r>
            <a:rPr lang="en-GB" sz="2000" kern="1200" dirty="0"/>
            <a:t> IMTP 2023/24</a:t>
          </a:r>
        </a:p>
      </dsp:txBody>
      <dsp:txXfrm>
        <a:off x="3739710" y="3793066"/>
        <a:ext cx="1532630" cy="10837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A0417-B64A-4D68-A14D-7B795A0851E3}">
      <dsp:nvSpPr>
        <dsp:cNvPr id="0" name=""/>
        <dsp:cNvSpPr/>
      </dsp:nvSpPr>
      <dsp:spPr>
        <a:xfrm rot="16200000">
          <a:off x="-1300209" y="1961679"/>
          <a:ext cx="3701741" cy="1383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4590" bIns="0" numCol="1" spcCol="1270" anchor="t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Bahnschrift  "/>
            </a:rPr>
            <a:t>Right care, right place, every time</a:t>
          </a:r>
        </a:p>
      </dsp:txBody>
      <dsp:txXfrm>
        <a:off x="-1300209" y="1961679"/>
        <a:ext cx="3701741" cy="1383110"/>
      </dsp:txXfrm>
    </dsp:sp>
    <dsp:sp modelId="{19D674C9-9942-470C-A212-FD135E6FB73A}">
      <dsp:nvSpPr>
        <dsp:cNvPr id="0" name=""/>
        <dsp:cNvSpPr/>
      </dsp:nvSpPr>
      <dsp:spPr>
        <a:xfrm>
          <a:off x="620466" y="802363"/>
          <a:ext cx="2400737" cy="3701741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374590" rIns="18491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latin typeface="Bahnschrift  "/>
            </a:rPr>
            <a:t>Digital First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latin typeface="Bahnschrift  "/>
            </a:rPr>
            <a:t>111 service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latin typeface="Bahnschrift  "/>
            </a:rPr>
            <a:t>999 service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latin typeface="Bahnschrift  "/>
            </a:rPr>
            <a:t>Ambulance Care</a:t>
          </a:r>
        </a:p>
      </dsp:txBody>
      <dsp:txXfrm>
        <a:off x="620466" y="802363"/>
        <a:ext cx="2400737" cy="3701741"/>
      </dsp:txXfrm>
    </dsp:sp>
    <dsp:sp modelId="{782C9252-E3C2-45CD-B212-0EB2A5EFDB4C}">
      <dsp:nvSpPr>
        <dsp:cNvPr id="0" name=""/>
        <dsp:cNvSpPr/>
      </dsp:nvSpPr>
      <dsp:spPr>
        <a:xfrm>
          <a:off x="63111" y="242277"/>
          <a:ext cx="849464" cy="849464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8F6E9-5C36-4D4D-9B6D-EFB74A4AE4ED}">
      <dsp:nvSpPr>
        <dsp:cNvPr id="0" name=""/>
        <dsp:cNvSpPr/>
      </dsp:nvSpPr>
      <dsp:spPr>
        <a:xfrm rot="16200000">
          <a:off x="2036224" y="2141452"/>
          <a:ext cx="3701741" cy="916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4590" bIns="0" numCol="1" spcCol="1270" anchor="t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Bahnschrift  "/>
            </a:rPr>
            <a:t>Enabling our people to be their best</a:t>
          </a:r>
        </a:p>
      </dsp:txBody>
      <dsp:txXfrm>
        <a:off x="2036224" y="2141452"/>
        <a:ext cx="3701741" cy="916287"/>
      </dsp:txXfrm>
    </dsp:sp>
    <dsp:sp modelId="{D7427770-4913-4E59-8E51-C9936B5D41B8}">
      <dsp:nvSpPr>
        <dsp:cNvPr id="0" name=""/>
        <dsp:cNvSpPr/>
      </dsp:nvSpPr>
      <dsp:spPr>
        <a:xfrm>
          <a:off x="4158867" y="802363"/>
          <a:ext cx="2288482" cy="370174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374590" rIns="18491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 dirty="0">
              <a:latin typeface="Bahnschrift  "/>
            </a:rPr>
            <a:t>Improving employee experience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>
              <a:latin typeface="Bahnschrift  "/>
            </a:rPr>
            <a:t>ABC of core needs at work</a:t>
          </a:r>
        </a:p>
      </dsp:txBody>
      <dsp:txXfrm>
        <a:off x="4158867" y="802363"/>
        <a:ext cx="2288482" cy="3701741"/>
      </dsp:txXfrm>
    </dsp:sp>
    <dsp:sp modelId="{20822063-B4C1-4B07-A3D7-3DF4E74EF836}">
      <dsp:nvSpPr>
        <dsp:cNvPr id="0" name=""/>
        <dsp:cNvSpPr/>
      </dsp:nvSpPr>
      <dsp:spPr>
        <a:xfrm>
          <a:off x="3820569" y="241717"/>
          <a:ext cx="849464" cy="849464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D27A74-ED47-4AF9-8556-693FBE019AFB}">
      <dsp:nvSpPr>
        <dsp:cNvPr id="0" name=""/>
        <dsp:cNvSpPr/>
      </dsp:nvSpPr>
      <dsp:spPr>
        <a:xfrm rot="16200000">
          <a:off x="5251602" y="2215847"/>
          <a:ext cx="3701741" cy="823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74590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>
              <a:latin typeface="Bahnschrift  "/>
            </a:rPr>
            <a:t>Value and Sustainability</a:t>
          </a:r>
        </a:p>
      </dsp:txBody>
      <dsp:txXfrm>
        <a:off x="5251602" y="2215847"/>
        <a:ext cx="3701741" cy="823508"/>
      </dsp:txXfrm>
    </dsp:sp>
    <dsp:sp modelId="{55F84D76-EAA6-40AF-B4B9-CF9034060BBE}">
      <dsp:nvSpPr>
        <dsp:cNvPr id="0" name=""/>
        <dsp:cNvSpPr/>
      </dsp:nvSpPr>
      <dsp:spPr>
        <a:xfrm>
          <a:off x="7363495" y="816599"/>
          <a:ext cx="2497209" cy="3701741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74590" rIns="17068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>
              <a:latin typeface="Bahnschrift  "/>
            </a:rPr>
            <a:t>Financial Sustainability Programme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dirty="0">
            <a:latin typeface="Bahnschrift  "/>
          </a:endParaRPr>
        </a:p>
      </dsp:txBody>
      <dsp:txXfrm>
        <a:off x="7363495" y="816599"/>
        <a:ext cx="2497209" cy="3701741"/>
      </dsp:txXfrm>
    </dsp:sp>
    <dsp:sp modelId="{5E40B2AC-5ACA-457F-B4E2-5DDA821FDCC0}">
      <dsp:nvSpPr>
        <dsp:cNvPr id="0" name=""/>
        <dsp:cNvSpPr/>
      </dsp:nvSpPr>
      <dsp:spPr>
        <a:xfrm>
          <a:off x="7200327" y="233299"/>
          <a:ext cx="849464" cy="7266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FF9F8-6B2D-46D9-8134-EC39D141F998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13977-4FBC-4D8A-8646-F559DAEB9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36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Including financial allocation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29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218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774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75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17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883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46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3638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1545pm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810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5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Review of the all </a:t>
            </a:r>
            <a:r>
              <a:rPr lang="en-GB" dirty="0" err="1"/>
              <a:t>wales</a:t>
            </a:r>
            <a:r>
              <a:rPr lang="en-GB" dirty="0"/>
              <a:t> commissioning structures by WG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7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246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Three main areas of harm, staff experience shown in high turnover rates, high sickness etc, some of the staff survey outcomes etc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104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684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113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44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9C1D-3EC9-46F4-8595-2CF4DD2133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4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E62F3-A71B-6090-B623-978AA15B3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9F6BA1-1DFD-0796-DC36-9A310758B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9BC18-CC37-B285-F583-EBCD68D17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FB122-B022-357B-D4E7-B2930837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6145B-71D2-E1EB-6A48-2454E7E2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35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82B48-4D98-2ACE-F552-B447265B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FF9AC7-A7C0-0535-8D0A-6254C9CC5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D476C-5BCD-6363-409F-6633C8F82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DBB27-2A89-4304-9BAC-0C0781377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A038A-87CF-69F1-18B0-D18E6D6C1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83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3391D9-1502-55E6-9BBE-9B64828DB6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C63E81-AB46-9510-1E43-2B56B7C89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DA1C-4350-A495-9B99-CD92811D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E8027-F0E4-C3C9-916B-2BC60975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91D6D-DF9E-C10D-A3B2-49D3A609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7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3AFB9-A105-103F-3EFE-20299F29C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6A3C5-4F98-6DFC-E538-A6E2869C1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3D161-DFCE-FC08-BF89-E7EE8CA41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8CF78-5268-2A13-8ED0-14B2ACA44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9FCD6-8308-6D9B-DCB9-CA8525ABD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9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9843-823A-10D2-A676-4E3CE3128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24C84-F901-AD1B-3C7B-98987DAA7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64CB1-EC29-8C4E-3F5F-5F8B1BAE6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1C588-FA88-9D92-F9A0-E4F090120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60908-4139-7B8E-A1F4-40FB6DFFD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04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24FF3-5497-ED44-3718-F6BA2802B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011AC-4264-080B-B57D-8CA3579F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A1750-DE91-1FA1-D6D6-23215D9F3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49313-2CDE-E308-ED3B-B73D5B29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E1CA08-36F0-3E12-AB12-6BBD0C8D9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76F492-7F8A-D335-BAFA-5A072DB88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3534A-D5B5-2241-A71C-BA62A0020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3E4DE0-8955-ACCF-DC74-589F36B54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19200A-1B89-04EC-BE99-3B9E03B0B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1FA67-C8E4-A30F-9DE6-B20A3EFB1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B3867-C7CC-AEDE-3537-C4C6FA8E73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2A3FE9-F838-98E0-C620-6947263DC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4805E-8A4F-9A27-5764-F45406C6D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B840D6-5005-18F1-4F2E-78755E27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56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71F0-6243-6F5C-F94F-8FA30F0B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86448-FA9E-80CD-C5A9-A0FB5144F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AB3AEE-BBEB-1754-062D-8E34D4A8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F2E8-637C-4EF2-F48A-D89E3FCB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87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CD757B-0EE1-90DD-CE63-4BD5DC774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E21CFF-05E1-7404-44A6-B28BF44D6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38DBF-551E-1745-A6EE-A59EC0F2C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1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56B52-9869-F829-26E2-9B02C348B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76CC3-DF9C-6FE4-8B3E-6439AC96A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B67E7-C4DA-BF57-191A-5640E2E38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779567-5413-2CDF-5069-364E570A9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FF84C-FBA7-7C33-31D4-0CB75A61C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0454C-6422-675C-8C81-81E26A7DF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5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B8500-8E44-5FAC-B51A-E9528384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C53696-DE2D-6470-6D89-BC6BC4AC29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2ECC0-BD3C-EADF-8DAE-A422DC1DB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79D23-A7F0-0ADE-788F-6CA3AEA0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A9BA3-55DD-F049-AAAC-D93CAE6BB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914B8-6989-FD53-3FF8-CCD442DF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34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5390BC-FE34-4095-7DA5-B2AB03D73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E324A-A500-2E9E-A7E0-2D2B48F1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2EFBE-EB94-11F6-3247-7D36990C1F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4A16C-96C6-4102-9021-3CA1DF23F4AD}" type="datetimeFigureOut">
              <a:rPr lang="en-GB" smtClean="0"/>
              <a:t>07/03/2023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D6CD7-76B3-5003-8202-DEAC64ABD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81D82-C968-A447-6FF7-52E9DAC7E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1BF1E-0F9D-4E0A-9159-60546E714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30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tiff"/><Relationship Id="rId9" Type="http://schemas.openxmlformats.org/officeDocument/2006/relationships/hyperlink" Target="https://www.instagram.com/welshambulanceservice/?hl=en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3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microsoft.com/office/2007/relationships/hdphoto" Target="../media/hdphoto1.wdp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3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microsoft.com/office/2007/relationships/hdphoto" Target="../media/hdphoto1.wdp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3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microsoft.com/office/2007/relationships/hdphoto" Target="../media/hdphoto1.wdp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8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microsoft.com/office/2007/relationships/hdphoto" Target="../media/hdphoto1.wdp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1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5" Type="http://schemas.openxmlformats.org/officeDocument/2006/relationships/image" Target="../media/image30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image" Target="../media/image2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QuickStyle" Target="../diagrams/quickStyle1.xml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diagramData" Target="../diagrams/data1.xml"/><Relationship Id="rId5" Type="http://schemas.openxmlformats.org/officeDocument/2006/relationships/hyperlink" Target="https://twitter.com/WelshAmbulance" TargetMode="External"/><Relationship Id="rId15" Type="http://schemas.microsoft.com/office/2007/relationships/diagramDrawing" Target="../diagrams/drawing1.xm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welshambulanceservice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WelshAmbulance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8.png"/><Relationship Id="rId10" Type="http://schemas.openxmlformats.org/officeDocument/2006/relationships/hyperlink" Target="https://www.instagram.com/welshambulanceservice/?hl=en" TargetMode="External"/><Relationship Id="rId4" Type="http://schemas.openxmlformats.org/officeDocument/2006/relationships/image" Target="../media/image7.tiff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3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5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6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Layout" Target="../diagrams/layout2.xml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openxmlformats.org/officeDocument/2006/relationships/diagramData" Target="../diagrams/data2.xml"/><Relationship Id="rId2" Type="http://schemas.openxmlformats.org/officeDocument/2006/relationships/notesSlide" Target="../notesSlides/notesSlide7.xml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7.jpeg"/><Relationship Id="rId5" Type="http://schemas.openxmlformats.org/officeDocument/2006/relationships/hyperlink" Target="https://twitter.com/WelshAmbulance" TargetMode="External"/><Relationship Id="rId15" Type="http://schemas.openxmlformats.org/officeDocument/2006/relationships/diagramColors" Target="../diagrams/colors2.xm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Relationship Id="rId1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tiff"/><Relationship Id="rId7" Type="http://schemas.openxmlformats.org/officeDocument/2006/relationships/hyperlink" Target="https://www.facebook.com/welshambulanceservice/" TargetMode="External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hyperlink" Target="https://twitter.com/WelshAmbulance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welshambulanceservice/?hl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259" y="-1087404"/>
            <a:ext cx="8132460" cy="8040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9" y="230660"/>
            <a:ext cx="1065579" cy="1449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0746" y="2589389"/>
            <a:ext cx="7397614" cy="19082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dirty="0">
                <a:latin typeface="Bahnschrift SemiCondensed"/>
              </a:rPr>
              <a:t>WAST IMTP</a:t>
            </a:r>
          </a:p>
          <a:p>
            <a:r>
              <a:rPr lang="en-US" sz="3200" dirty="0">
                <a:latin typeface="Bahnschrift SemiCondensed"/>
              </a:rPr>
              <a:t>EASC Committee meeting</a:t>
            </a:r>
            <a:endParaRPr lang="en-GB" dirty="0">
              <a:latin typeface="Bahnschrift SemiCondensed"/>
            </a:endParaRPr>
          </a:p>
          <a:p>
            <a:r>
              <a:rPr lang="en-GB" sz="3200" dirty="0">
                <a:latin typeface="Bahnschrift SemiCondensed" panose="020B0502040204020203" pitchFamily="34" charset="0"/>
              </a:rPr>
              <a:t>14</a:t>
            </a:r>
            <a:r>
              <a:rPr lang="en-GB" sz="3200" baseline="30000" dirty="0">
                <a:latin typeface="Bahnschrift SemiCondensed" panose="020B0502040204020203" pitchFamily="34" charset="0"/>
              </a:rPr>
              <a:t>th</a:t>
            </a:r>
            <a:r>
              <a:rPr lang="en-GB" sz="3200" dirty="0">
                <a:latin typeface="Bahnschrift SemiCondensed" panose="020B0502040204020203" pitchFamily="34" charset="0"/>
              </a:rPr>
              <a:t> March 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342" y="571307"/>
            <a:ext cx="5198076" cy="96163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9" name="Picture 8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3" name="Picture 12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540904-7097-4020-8ED5-1698FE81F573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</p:spTree>
    <p:extLst>
      <p:ext uri="{BB962C8B-B14F-4D97-AF65-F5344CB8AC3E}">
        <p14:creationId xmlns:p14="http://schemas.microsoft.com/office/powerpoint/2010/main" val="4075356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45BD92-E876-9AFE-AC3B-91AEB1DE73E1}"/>
              </a:ext>
            </a:extLst>
          </p:cNvPr>
          <p:cNvSpPr txBox="1"/>
          <p:nvPr/>
        </p:nvSpPr>
        <p:spPr>
          <a:xfrm>
            <a:off x="1203649" y="142875"/>
            <a:ext cx="102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3600" dirty="0"/>
              <a:t>Our Patients. </a:t>
            </a:r>
          </a:p>
          <a:p>
            <a:pPr algn="l"/>
            <a:r>
              <a:rPr lang="en-GB" dirty="0"/>
              <a:t>Provide the right advice or care, in the right place, first time - 999</a:t>
            </a:r>
          </a:p>
        </p:txBody>
      </p:sp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EEBCCC10-11B1-607A-99C3-31619F7D8E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4758" y="27293"/>
            <a:ext cx="766659" cy="715453"/>
          </a:xfrm>
          <a:prstGeom prst="rect">
            <a:avLst/>
          </a:prstGeom>
          <a:effectLst>
            <a:outerShdw blurRad="7493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" name="Graphic 3" descr="Siren outline">
            <a:extLst>
              <a:ext uri="{FF2B5EF4-FFF2-40B4-BE49-F238E27FC236}">
                <a16:creationId xmlns:a16="http://schemas.microsoft.com/office/drawing/2014/main" id="{A8536653-B47B-0D76-0A14-21628686B8A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56063" y="2247998"/>
            <a:ext cx="651961" cy="651961"/>
          </a:xfrm>
          <a:prstGeom prst="rect">
            <a:avLst/>
          </a:prstGeom>
        </p:spPr>
      </p:pic>
      <p:pic>
        <p:nvPicPr>
          <p:cNvPr id="5" name="Graphic 4" descr="Ambulance with solid fill">
            <a:extLst>
              <a:ext uri="{FF2B5EF4-FFF2-40B4-BE49-F238E27FC236}">
                <a16:creationId xmlns:a16="http://schemas.microsoft.com/office/drawing/2014/main" id="{540EE604-64BB-A856-26E8-E523F60F71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13195" y="4278182"/>
            <a:ext cx="737695" cy="737695"/>
          </a:xfrm>
          <a:prstGeom prst="rect">
            <a:avLst/>
          </a:prstGeom>
        </p:spPr>
      </p:pic>
      <p:pic>
        <p:nvPicPr>
          <p:cNvPr id="9" name="Picture 8" descr="Chart, funnel chart&#10;&#10;Description automatically generated">
            <a:extLst>
              <a:ext uri="{FF2B5EF4-FFF2-40B4-BE49-F238E27FC236}">
                <a16:creationId xmlns:a16="http://schemas.microsoft.com/office/drawing/2014/main" id="{C71796DC-27E0-AB39-1059-D0EE0B08328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58" y="1832502"/>
            <a:ext cx="5317727" cy="3931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FE1F13-3BCA-AED9-DCC4-18B28AD2EAC6}"/>
              </a:ext>
            </a:extLst>
          </p:cNvPr>
          <p:cNvSpPr txBox="1"/>
          <p:nvPr/>
        </p:nvSpPr>
        <p:spPr>
          <a:xfrm>
            <a:off x="6484707" y="1651460"/>
            <a:ext cx="5297989" cy="384786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6"/>
                </a:solidFill>
              </a:rPr>
              <a:t>What will change?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Reduced patient harm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Reduced response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Better clinical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More patients needs met remotely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More treated on scene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Fewer conveyed to Emergency Departments</a:t>
            </a:r>
          </a:p>
        </p:txBody>
      </p:sp>
    </p:spTree>
    <p:extLst>
      <p:ext uri="{BB962C8B-B14F-4D97-AF65-F5344CB8AC3E}">
        <p14:creationId xmlns:p14="http://schemas.microsoft.com/office/powerpoint/2010/main" val="22375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45BD92-E876-9AFE-AC3B-91AEB1DE73E1}"/>
              </a:ext>
            </a:extLst>
          </p:cNvPr>
          <p:cNvSpPr txBox="1"/>
          <p:nvPr/>
        </p:nvSpPr>
        <p:spPr>
          <a:xfrm>
            <a:off x="1203649" y="142875"/>
            <a:ext cx="102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3600" dirty="0"/>
              <a:t>Our Patients. </a:t>
            </a:r>
          </a:p>
          <a:p>
            <a:pPr algn="l"/>
            <a:r>
              <a:rPr lang="en-GB" dirty="0"/>
              <a:t>Provide the right advice or care, in the right place, first time - 999</a:t>
            </a:r>
          </a:p>
        </p:txBody>
      </p:sp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EEBCCC10-11B1-607A-99C3-31619F7D8E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4758" y="27293"/>
            <a:ext cx="766659" cy="715453"/>
          </a:xfrm>
          <a:prstGeom prst="rect">
            <a:avLst/>
          </a:prstGeom>
          <a:effectLst>
            <a:outerShdw blurRad="7493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" name="Graphic 3" descr="Siren outline">
            <a:extLst>
              <a:ext uri="{FF2B5EF4-FFF2-40B4-BE49-F238E27FC236}">
                <a16:creationId xmlns:a16="http://schemas.microsoft.com/office/drawing/2014/main" id="{A8536653-B47B-0D76-0A14-21628686B8A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56063" y="2247998"/>
            <a:ext cx="651961" cy="651961"/>
          </a:xfrm>
          <a:prstGeom prst="rect">
            <a:avLst/>
          </a:prstGeom>
        </p:spPr>
      </p:pic>
      <p:pic>
        <p:nvPicPr>
          <p:cNvPr id="5" name="Graphic 4" descr="Ambulance with solid fill">
            <a:extLst>
              <a:ext uri="{FF2B5EF4-FFF2-40B4-BE49-F238E27FC236}">
                <a16:creationId xmlns:a16="http://schemas.microsoft.com/office/drawing/2014/main" id="{540EE604-64BB-A856-26E8-E523F60F71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13195" y="4278182"/>
            <a:ext cx="737695" cy="737695"/>
          </a:xfrm>
          <a:prstGeom prst="rect">
            <a:avLst/>
          </a:prstGeom>
        </p:spPr>
      </p:pic>
      <p:pic>
        <p:nvPicPr>
          <p:cNvPr id="9" name="Picture 8" descr="Chart, funnel chart&#10;&#10;Description automatically generated">
            <a:extLst>
              <a:ext uri="{FF2B5EF4-FFF2-40B4-BE49-F238E27FC236}">
                <a16:creationId xmlns:a16="http://schemas.microsoft.com/office/drawing/2014/main" id="{C71796DC-27E0-AB39-1059-D0EE0B08328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58" y="1775351"/>
            <a:ext cx="5372704" cy="3972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006EAC-04BE-4BBE-E48E-388D9366A67E}"/>
              </a:ext>
            </a:extLst>
          </p:cNvPr>
          <p:cNvSpPr txBox="1"/>
          <p:nvPr/>
        </p:nvSpPr>
        <p:spPr>
          <a:xfrm>
            <a:off x="6332649" y="1477196"/>
            <a:ext cx="5465560" cy="2862322"/>
          </a:xfrm>
          <a:prstGeom prst="wedgeRectCallout">
            <a:avLst>
              <a:gd name="adj1" fmla="val -69003"/>
              <a:gd name="adj2" fmla="val 24423"/>
            </a:avLst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Case management approach </a:t>
            </a:r>
            <a:r>
              <a:rPr lang="en-GB" sz="2400" dirty="0"/>
              <a:t>through enhanced remote clinical teams 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GB" sz="2000" b="1" dirty="0"/>
              <a:t>Amber virtual ward 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GB" sz="2000" dirty="0"/>
              <a:t>Maximise use of </a:t>
            </a:r>
            <a:r>
              <a:rPr lang="en-GB" sz="2000" b="1" dirty="0"/>
              <a:t>technology 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GB" sz="2000" dirty="0"/>
              <a:t>Use</a:t>
            </a:r>
            <a:r>
              <a:rPr lang="en-GB" sz="2000" b="1" dirty="0"/>
              <a:t> </a:t>
            </a:r>
            <a:r>
              <a:rPr lang="en-GB" sz="2000" b="1" dirty="0" err="1"/>
              <a:t>ePCR</a:t>
            </a:r>
            <a:r>
              <a:rPr lang="en-GB" sz="2000" b="1" dirty="0"/>
              <a:t> data </a:t>
            </a:r>
            <a:r>
              <a:rPr lang="en-GB" sz="2000" dirty="0"/>
              <a:t>to identify </a:t>
            </a:r>
            <a:r>
              <a:rPr lang="en-GB" sz="2000" b="1" dirty="0"/>
              <a:t>best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Develop variety of</a:t>
            </a:r>
            <a:r>
              <a:rPr lang="en-GB" sz="2400" b="1" dirty="0"/>
              <a:t> on scene </a:t>
            </a:r>
            <a:r>
              <a:rPr lang="en-GB" sz="2400" dirty="0"/>
              <a:t>capabilities and response</a:t>
            </a:r>
            <a:r>
              <a:rPr lang="en-GB" sz="2400" b="1" dirty="0"/>
              <a:t> e.g. Advanced Practice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Improve access to </a:t>
            </a:r>
            <a:r>
              <a:rPr lang="en-GB" sz="2400" b="1" dirty="0"/>
              <a:t>alternative pathways</a:t>
            </a:r>
            <a:endParaRPr lang="en-GB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5F03D4-3697-AAE6-296B-9B89E9F701E4}"/>
              </a:ext>
            </a:extLst>
          </p:cNvPr>
          <p:cNvSpPr txBox="1"/>
          <p:nvPr/>
        </p:nvSpPr>
        <p:spPr>
          <a:xfrm>
            <a:off x="6332649" y="4278182"/>
            <a:ext cx="5465560" cy="1661993"/>
          </a:xfrm>
          <a:prstGeom prst="wedgeRectCallout">
            <a:avLst>
              <a:gd name="adj1" fmla="val -77423"/>
              <a:gd name="adj2" fmla="val -35714"/>
            </a:avLst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Protect resource </a:t>
            </a:r>
            <a:r>
              <a:rPr lang="en-GB" sz="2400" dirty="0"/>
              <a:t>for most urgent calls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/>
              <a:t>Expand </a:t>
            </a:r>
            <a:r>
              <a:rPr lang="en-GB" sz="2000" b="1" dirty="0" err="1"/>
              <a:t>CHARUs</a:t>
            </a:r>
            <a:r>
              <a:rPr lang="en-GB" sz="2000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/>
              <a:t>Manage </a:t>
            </a:r>
            <a:r>
              <a:rPr lang="en-GB" sz="2000" b="1" dirty="0"/>
              <a:t>red demand </a:t>
            </a:r>
            <a:r>
              <a:rPr lang="en-GB" sz="2000" dirty="0"/>
              <a:t>differently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/>
              <a:t>Recurrent funding for +</a:t>
            </a:r>
            <a:r>
              <a:rPr lang="en-GB" sz="2000" b="1" dirty="0"/>
              <a:t>100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06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45BD92-E876-9AFE-AC3B-91AEB1DE73E1}"/>
              </a:ext>
            </a:extLst>
          </p:cNvPr>
          <p:cNvSpPr txBox="1"/>
          <p:nvPr/>
        </p:nvSpPr>
        <p:spPr>
          <a:xfrm>
            <a:off x="1203649" y="142875"/>
            <a:ext cx="102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3600" dirty="0"/>
              <a:t>Our Patients. </a:t>
            </a:r>
          </a:p>
          <a:p>
            <a:pPr algn="l"/>
            <a:r>
              <a:rPr lang="en-GB" dirty="0"/>
              <a:t>Provide the right advice or care, in the right place, first time - 999</a:t>
            </a:r>
          </a:p>
        </p:txBody>
      </p:sp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EEBCCC10-11B1-607A-99C3-31619F7D8E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4758" y="27293"/>
            <a:ext cx="766659" cy="715453"/>
          </a:xfrm>
          <a:prstGeom prst="rect">
            <a:avLst/>
          </a:prstGeom>
          <a:effectLst>
            <a:outerShdw blurRad="7493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" name="Graphic 3" descr="Siren outline">
            <a:extLst>
              <a:ext uri="{FF2B5EF4-FFF2-40B4-BE49-F238E27FC236}">
                <a16:creationId xmlns:a16="http://schemas.microsoft.com/office/drawing/2014/main" id="{A8536653-B47B-0D76-0A14-21628686B8A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56063" y="2247998"/>
            <a:ext cx="651961" cy="651961"/>
          </a:xfrm>
          <a:prstGeom prst="rect">
            <a:avLst/>
          </a:prstGeom>
        </p:spPr>
      </p:pic>
      <p:pic>
        <p:nvPicPr>
          <p:cNvPr id="5" name="Graphic 4" descr="Ambulance with solid fill">
            <a:extLst>
              <a:ext uri="{FF2B5EF4-FFF2-40B4-BE49-F238E27FC236}">
                <a16:creationId xmlns:a16="http://schemas.microsoft.com/office/drawing/2014/main" id="{540EE604-64BB-A856-26E8-E523F60F71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13195" y="4278182"/>
            <a:ext cx="737695" cy="737695"/>
          </a:xfrm>
          <a:prstGeom prst="rect">
            <a:avLst/>
          </a:prstGeom>
        </p:spPr>
      </p:pic>
      <p:pic>
        <p:nvPicPr>
          <p:cNvPr id="9" name="Picture 8" descr="Chart, funnel chart&#10;&#10;Description automatically generated">
            <a:extLst>
              <a:ext uri="{FF2B5EF4-FFF2-40B4-BE49-F238E27FC236}">
                <a16:creationId xmlns:a16="http://schemas.microsoft.com/office/drawing/2014/main" id="{C71796DC-27E0-AB39-1059-D0EE0B08328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58" y="1775351"/>
            <a:ext cx="5372704" cy="3972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8006EAC-04BE-4BBE-E48E-388D9366A67E}"/>
              </a:ext>
            </a:extLst>
          </p:cNvPr>
          <p:cNvSpPr txBox="1"/>
          <p:nvPr/>
        </p:nvSpPr>
        <p:spPr>
          <a:xfrm>
            <a:off x="7056033" y="1789777"/>
            <a:ext cx="5048404" cy="3785652"/>
          </a:xfrm>
          <a:prstGeom prst="wedgeRectCallout">
            <a:avLst>
              <a:gd name="adj1" fmla="val -76452"/>
              <a:gd name="adj2" fmla="val 40742"/>
            </a:avLst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Continuing a focus on transformation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400" dirty="0"/>
              <a:t>Case for change independent review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400" dirty="0"/>
              <a:t>Stakeholder engagement process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400" dirty="0"/>
              <a:t>Revised Demand and Capacity modelling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400" dirty="0"/>
              <a:t>‘Perfect day’ tests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400" dirty="0"/>
              <a:t>Using the </a:t>
            </a:r>
            <a:r>
              <a:rPr lang="en-GB" sz="2400" dirty="0" err="1"/>
              <a:t>ICAPS</a:t>
            </a:r>
            <a:r>
              <a:rPr lang="en-GB" sz="2400" dirty="0"/>
              <a:t> to develop local solutions</a:t>
            </a:r>
          </a:p>
        </p:txBody>
      </p:sp>
    </p:spTree>
    <p:extLst>
      <p:ext uri="{BB962C8B-B14F-4D97-AF65-F5344CB8AC3E}">
        <p14:creationId xmlns:p14="http://schemas.microsoft.com/office/powerpoint/2010/main" val="1225108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17" name="Picture 16" descr="Chart, sunburst chart&#10;&#10;Description automatically generated">
            <a:extLst>
              <a:ext uri="{FF2B5EF4-FFF2-40B4-BE49-F238E27FC236}">
                <a16:creationId xmlns:a16="http://schemas.microsoft.com/office/drawing/2014/main" id="{05789598-28BF-24D3-DEFA-A628EB2F9F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86024" y="598545"/>
            <a:ext cx="766659" cy="715453"/>
          </a:xfrm>
          <a:prstGeom prst="rect">
            <a:avLst/>
          </a:prstGeom>
          <a:effectLst>
            <a:outerShdw blurRad="7493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391C0E-4A94-80E0-0D5A-113B5D0A2767}"/>
              </a:ext>
            </a:extLst>
          </p:cNvPr>
          <p:cNvSpPr txBox="1"/>
          <p:nvPr/>
        </p:nvSpPr>
        <p:spPr>
          <a:xfrm>
            <a:off x="1284816" y="45404"/>
            <a:ext cx="102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3600" dirty="0"/>
              <a:t>Our Patients. The right advice or care, in the right place, first time – Ambulance Care</a:t>
            </a:r>
          </a:p>
        </p:txBody>
      </p:sp>
      <p:pic>
        <p:nvPicPr>
          <p:cNvPr id="9" name="Graphic 8" descr="Hospital outline">
            <a:extLst>
              <a:ext uri="{FF2B5EF4-FFF2-40B4-BE49-F238E27FC236}">
                <a16:creationId xmlns:a16="http://schemas.microsoft.com/office/drawing/2014/main" id="{C23CB965-2212-ACB5-A4E1-5B815DB2862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74402" y="3558633"/>
            <a:ext cx="914400" cy="914400"/>
          </a:xfrm>
          <a:prstGeom prst="rect">
            <a:avLst/>
          </a:prstGeom>
        </p:spPr>
      </p:pic>
      <p:pic>
        <p:nvPicPr>
          <p:cNvPr id="10" name="Graphic 9" descr="Rating 3 Star with solid fill">
            <a:extLst>
              <a:ext uri="{FF2B5EF4-FFF2-40B4-BE49-F238E27FC236}">
                <a16:creationId xmlns:a16="http://schemas.microsoft.com/office/drawing/2014/main" id="{DD8A3328-7C25-1126-DFFF-8FE3AF30B2D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V="1">
            <a:off x="507173" y="5106997"/>
            <a:ext cx="995568" cy="9955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4D7627-6C43-5DCA-35E2-7933F7289244}"/>
              </a:ext>
            </a:extLst>
          </p:cNvPr>
          <p:cNvSpPr txBox="1"/>
          <p:nvPr/>
        </p:nvSpPr>
        <p:spPr>
          <a:xfrm>
            <a:off x="270873" y="2213034"/>
            <a:ext cx="4902306" cy="3371136"/>
          </a:xfrm>
          <a:prstGeom prst="roundRect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/>
                </a:solidFill>
                <a:latin typeface="Bahnschrift SemiCondensed" panose="020B0502040204020203" pitchFamily="34" charset="0"/>
              </a:rPr>
              <a:t>What will change?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6"/>
              </a:solidFill>
              <a:latin typeface="Bahnschrift SemiCondensed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  <a:latin typeface="Bahnschrift SemiCondensed" panose="020B0502040204020203" pitchFamily="34" charset="0"/>
              </a:rPr>
              <a:t>Improved patient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  <a:latin typeface="Bahnschrift SemiCondensed" panose="020B0502040204020203" pitchFamily="34" charset="0"/>
              </a:rPr>
              <a:t>Better performance on drop off and pick up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  <a:latin typeface="Bahnschrift SemiCondensed" panose="020B0502040204020203" pitchFamily="34" charset="0"/>
              </a:rPr>
              <a:t>Improved support to hospitals and system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6"/>
              </a:solidFill>
              <a:latin typeface="Bahnschrift SemiCondensed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2BF8E7-6958-BE62-BCA5-565ED406493E}"/>
              </a:ext>
            </a:extLst>
          </p:cNvPr>
          <p:cNvSpPr txBox="1"/>
          <p:nvPr/>
        </p:nvSpPr>
        <p:spPr>
          <a:xfrm>
            <a:off x="5574222" y="2212205"/>
            <a:ext cx="60236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Re rostering </a:t>
            </a:r>
            <a:r>
              <a:rPr lang="en-GB" sz="2400" dirty="0"/>
              <a:t>in NEPTS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Focussing on patients that are </a:t>
            </a:r>
            <a:r>
              <a:rPr lang="en-GB" sz="2400" b="1" dirty="0"/>
              <a:t>eligible for NEPTS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Understand the impact of, and opportunities presented by, the move of </a:t>
            </a:r>
            <a:r>
              <a:rPr lang="en-GB" sz="2400" b="1" dirty="0"/>
              <a:t>UCS to Ambulance Care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Development of </a:t>
            </a:r>
            <a:r>
              <a:rPr lang="en-GB" sz="2400" b="1" dirty="0"/>
              <a:t>transfer and discharge </a:t>
            </a:r>
            <a:r>
              <a:rPr lang="en-GB" sz="2400" dirty="0"/>
              <a:t>services for Wales</a:t>
            </a:r>
          </a:p>
        </p:txBody>
      </p:sp>
    </p:spTree>
    <p:extLst>
      <p:ext uri="{BB962C8B-B14F-4D97-AF65-F5344CB8AC3E}">
        <p14:creationId xmlns:p14="http://schemas.microsoft.com/office/powerpoint/2010/main" val="378292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D9FA3-230D-00EA-D985-3E61E96E7F24}"/>
              </a:ext>
            </a:extLst>
          </p:cNvPr>
          <p:cNvSpPr txBox="1"/>
          <p:nvPr/>
        </p:nvSpPr>
        <p:spPr>
          <a:xfrm>
            <a:off x="1284816" y="192272"/>
            <a:ext cx="97505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4000" dirty="0"/>
              <a:t>Our People. </a:t>
            </a:r>
          </a:p>
          <a:p>
            <a:pPr algn="l"/>
            <a:r>
              <a:rPr lang="en-GB" dirty="0"/>
              <a:t>Enable our people to be the best that they can be</a:t>
            </a:r>
            <a:endParaRPr lang="en-GB" sz="4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59A4954-0AEE-8D50-0673-9B4FC28BF6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8"/>
          <a:stretch/>
        </p:blipFill>
        <p:spPr bwMode="auto">
          <a:xfrm>
            <a:off x="4862001" y="1433681"/>
            <a:ext cx="4235515" cy="27320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951CC2-8A13-016B-4BD5-B9C446A5C7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0428" y="1571071"/>
            <a:ext cx="3244664" cy="45812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BAF371-F6EC-FA11-0929-74A6318A6251}"/>
              </a:ext>
            </a:extLst>
          </p:cNvPr>
          <p:cNvSpPr txBox="1"/>
          <p:nvPr/>
        </p:nvSpPr>
        <p:spPr>
          <a:xfrm>
            <a:off x="6665167" y="4483073"/>
            <a:ext cx="4702629" cy="156966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6"/>
                </a:solidFill>
              </a:rPr>
              <a:t>Priorities on work place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/>
                </a:solidFill>
              </a:rPr>
              <a:t>Flexible working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/>
                </a:solidFill>
              </a:rPr>
              <a:t>Overruns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6"/>
                </a:solidFill>
              </a:rPr>
              <a:t>Digital solutions</a:t>
            </a:r>
          </a:p>
        </p:txBody>
      </p:sp>
    </p:spTree>
    <p:extLst>
      <p:ext uri="{BB962C8B-B14F-4D97-AF65-F5344CB8AC3E}">
        <p14:creationId xmlns:p14="http://schemas.microsoft.com/office/powerpoint/2010/main" val="809043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D9FA3-230D-00EA-D985-3E61E96E7F24}"/>
              </a:ext>
            </a:extLst>
          </p:cNvPr>
          <p:cNvSpPr txBox="1"/>
          <p:nvPr/>
        </p:nvSpPr>
        <p:spPr>
          <a:xfrm>
            <a:off x="1027644" y="210151"/>
            <a:ext cx="5212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ctr"/>
            <a:r>
              <a:rPr lang="en-GB" sz="4000" dirty="0"/>
              <a:t>Value and sustainability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28CE03-0092-DC80-08D0-795DDE264F5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8028" t="26150" r="29128" b="15163"/>
          <a:stretch/>
        </p:blipFill>
        <p:spPr>
          <a:xfrm>
            <a:off x="6544989" y="403225"/>
            <a:ext cx="3953193" cy="55011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249EDE-05B5-8FCA-D4DE-583265BB4262}"/>
              </a:ext>
            </a:extLst>
          </p:cNvPr>
          <p:cNvSpPr txBox="1"/>
          <p:nvPr/>
        </p:nvSpPr>
        <p:spPr>
          <a:xfrm>
            <a:off x="883578" y="2083885"/>
            <a:ext cx="52124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financial sustainability programme will be a major part of the work of the organisation through 2023/24 with an emphasis on both securing additional income and delivering savings and efficiencies. </a:t>
            </a:r>
          </a:p>
        </p:txBody>
      </p:sp>
    </p:spTree>
    <p:extLst>
      <p:ext uri="{BB962C8B-B14F-4D97-AF65-F5344CB8AC3E}">
        <p14:creationId xmlns:p14="http://schemas.microsoft.com/office/powerpoint/2010/main" val="3596585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6040" y="300848"/>
            <a:ext cx="87744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Bahnschrift SemiCondensed"/>
              </a:rPr>
              <a:t>Financial Plan</a:t>
            </a:r>
            <a:br>
              <a:rPr lang="en-GB" sz="3200" b="1" dirty="0">
                <a:latin typeface="Bahnschrift SemiCondensed"/>
              </a:rPr>
            </a:br>
            <a:endParaRPr lang="en-GB" sz="3200" dirty="0"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EA2146-5E91-3677-469D-2BF0DC8D3808}"/>
              </a:ext>
            </a:extLst>
          </p:cNvPr>
          <p:cNvSpPr txBox="1"/>
          <p:nvPr/>
        </p:nvSpPr>
        <p:spPr>
          <a:xfrm>
            <a:off x="861102" y="1480702"/>
            <a:ext cx="10469796" cy="46474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AO letter sent on 28</a:t>
            </a:r>
            <a:r>
              <a:rPr lang="en-GB" sz="2400" baseline="30000" dirty="0"/>
              <a:t>th</a:t>
            </a:r>
            <a:r>
              <a:rPr lang="en-GB" sz="2400" dirty="0"/>
              <a:t> February setting out detailed position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Significant cost pressures, in line with others across Wales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Assumption that </a:t>
            </a:r>
            <a:r>
              <a:rPr lang="en-GB" sz="2400" b="1" dirty="0"/>
              <a:t>recurrent funding received for 100 staff r</a:t>
            </a:r>
            <a:r>
              <a:rPr lang="en-GB" sz="2400" dirty="0"/>
              <a:t>ecruited this year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Will need a significant step up in savings delivery – up to </a:t>
            </a:r>
            <a:r>
              <a:rPr lang="en-GB" sz="2400" b="1" dirty="0"/>
              <a:t>c£6m (2.5%)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Financial Sustainability Programme:</a:t>
            </a:r>
          </a:p>
          <a:p>
            <a:pPr marL="12573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Achieving efficiencies</a:t>
            </a:r>
          </a:p>
          <a:p>
            <a:pPr marL="12573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Income generation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Potential then to submit a plan that assumes delivery of financial balance by end of March 2024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Below the line, opportunities to recruit further to support remote clinical assessment, </a:t>
            </a:r>
            <a:r>
              <a:rPr lang="en-GB" sz="2400" dirty="0" err="1"/>
              <a:t>APPs</a:t>
            </a:r>
            <a:r>
              <a:rPr lang="en-GB" sz="2400" dirty="0"/>
              <a:t>, expansion of sitting service (national /</a:t>
            </a:r>
            <a:r>
              <a:rPr lang="en-GB" sz="2400" dirty="0" err="1"/>
              <a:t>ICAPs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99879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6040" y="300848"/>
            <a:ext cx="87744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Bahnschrift SemiCondensed"/>
              </a:rPr>
              <a:t>Performance Delivery</a:t>
            </a:r>
            <a:br>
              <a:rPr lang="en-GB" sz="3200" b="1" dirty="0">
                <a:latin typeface="Bahnschrift SemiCondensed"/>
              </a:rPr>
            </a:br>
            <a:endParaRPr lang="en-GB" sz="3200" dirty="0">
              <a:latin typeface="Bahnschrift SemiCondensed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EA2146-5E91-3677-469D-2BF0DC8D3808}"/>
              </a:ext>
            </a:extLst>
          </p:cNvPr>
          <p:cNvSpPr txBox="1"/>
          <p:nvPr/>
        </p:nvSpPr>
        <p:spPr>
          <a:xfrm>
            <a:off x="546358" y="1152228"/>
            <a:ext cx="10469796" cy="2092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err="1"/>
              <a:t>CASC</a:t>
            </a:r>
            <a:r>
              <a:rPr lang="en-GB" sz="2400" dirty="0"/>
              <a:t> has set out a number of proposed trajectories in terms of performance, with modelling currently being finalised to determine feasibility based on current assumptions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02C31C0-E527-AEC4-6C7F-00646EB16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302747"/>
              </p:ext>
            </p:extLst>
          </p:nvPr>
        </p:nvGraphicFramePr>
        <p:xfrm>
          <a:off x="546358" y="2343797"/>
          <a:ext cx="11340842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1143">
                  <a:extLst>
                    <a:ext uri="{9D8B030D-6E8A-4147-A177-3AD203B41FA5}">
                      <a16:colId xmlns:a16="http://schemas.microsoft.com/office/drawing/2014/main" val="2911057025"/>
                    </a:ext>
                  </a:extLst>
                </a:gridCol>
                <a:gridCol w="6989699">
                  <a:extLst>
                    <a:ext uri="{9D8B030D-6E8A-4147-A177-3AD203B41FA5}">
                      <a16:colId xmlns:a16="http://schemas.microsoft.com/office/drawing/2014/main" val="1618483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326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err="1"/>
                        <a:t>UHP</a:t>
                      </a:r>
                      <a:r>
                        <a:rPr lang="en-GB" sz="2400" dirty="0"/>
                        <a:t> 95-100%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Achievable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26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Sickness 5.5%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Trajectory from last year to deliver 6% by Mar 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07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Consult and close 17%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Achievable – more possible with additional 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146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Clinical review of all red calls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Not achievable without additional 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62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Red 65% by 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Being modelled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03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Amber median 45 mins </a:t>
                      </a:r>
                      <a:r>
                        <a:rPr lang="en-GB" sz="2400" dirty="0" err="1"/>
                        <a:t>Q2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Being modelled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443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Reduction in no sends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Being modelled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306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325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38" y="-23114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4BC494-E0F6-461F-93E9-DD700D11215B}"/>
              </a:ext>
            </a:extLst>
          </p:cNvPr>
          <p:cNvSpPr txBox="1"/>
          <p:nvPr/>
        </p:nvSpPr>
        <p:spPr>
          <a:xfrm>
            <a:off x="1406387" y="330388"/>
            <a:ext cx="937922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defRPr sz="3200">
                <a:latin typeface="Bahnschrift SemiCondensed" panose="020B0502040204020203" pitchFamily="34" charset="0"/>
              </a:defRPr>
            </a:lvl1pPr>
          </a:lstStyle>
          <a:p>
            <a:r>
              <a:rPr lang="en-GB" sz="4000" b="1" dirty="0">
                <a:latin typeface="Bahnschrift SemiCondensed"/>
              </a:rPr>
              <a:t>Risks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7C90B7-EEF1-A145-198B-7E4EA136CE52}"/>
              </a:ext>
            </a:extLst>
          </p:cNvPr>
          <p:cNvSpPr txBox="1"/>
          <p:nvPr/>
        </p:nvSpPr>
        <p:spPr>
          <a:xfrm>
            <a:off x="1284816" y="1277475"/>
            <a:ext cx="9687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Ability to develop a balanced financial 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Capacity to deliver on priorities within the plan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/>
              <a:t>Time available to devote to priorities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/>
              <a:t>Resources (revenue / capital) curtailed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Tension between maintaining progress on strategic ambition with focus on the short term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Ongoing disruption through Industrial 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Ongoing wider system pressures impacting on our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Commissioning landscape may change</a:t>
            </a:r>
          </a:p>
        </p:txBody>
      </p:sp>
    </p:spTree>
    <p:extLst>
      <p:ext uri="{BB962C8B-B14F-4D97-AF65-F5344CB8AC3E}">
        <p14:creationId xmlns:p14="http://schemas.microsoft.com/office/powerpoint/2010/main" val="310222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8885" y="159829"/>
            <a:ext cx="874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60087521-978E-D89F-13BC-AA2D270290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2492861"/>
              </p:ext>
            </p:extLst>
          </p:nvPr>
        </p:nvGraphicFramePr>
        <p:xfrm>
          <a:off x="3753922" y="703059"/>
          <a:ext cx="901205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4576AEF-1BD1-72E2-53B6-2BD409CF5C86}"/>
              </a:ext>
            </a:extLst>
          </p:cNvPr>
          <p:cNvSpPr txBox="1"/>
          <p:nvPr/>
        </p:nvSpPr>
        <p:spPr>
          <a:xfrm>
            <a:off x="900466" y="2090172"/>
            <a:ext cx="30956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There are a range of external influences and drivers which we take account of in our plan.</a:t>
            </a:r>
          </a:p>
        </p:txBody>
      </p:sp>
    </p:spTree>
    <p:extLst>
      <p:ext uri="{BB962C8B-B14F-4D97-AF65-F5344CB8AC3E}">
        <p14:creationId xmlns:p14="http://schemas.microsoft.com/office/powerpoint/2010/main" val="93327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C99B66-6B4E-115A-FDD4-3D913CCCA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21" y="1664427"/>
            <a:ext cx="3546968" cy="198815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45819"/>
            <a:ext cx="874592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</a:p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Commissioning Intentions - EASC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6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8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10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B04CD1-2550-7632-F75A-718DDDE29E65}"/>
              </a:ext>
            </a:extLst>
          </p:cNvPr>
          <p:cNvSpPr txBox="1"/>
          <p:nvPr/>
        </p:nvSpPr>
        <p:spPr>
          <a:xfrm>
            <a:off x="4081150" y="1758475"/>
            <a:ext cx="75069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At a national level, formal commissioning intentions broadly in line with 2022/23, with same direction of travel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Range of performance targets put forward for both Health Boards and WAST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864FC1-5FAA-1F3F-5A77-F39B71EBF60F}"/>
              </a:ext>
            </a:extLst>
          </p:cNvPr>
          <p:cNvSpPr txBox="1"/>
          <p:nvPr/>
        </p:nvSpPr>
        <p:spPr>
          <a:xfrm>
            <a:off x="690680" y="4328343"/>
            <a:ext cx="33126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err="1">
                <a:solidFill>
                  <a:schemeClr val="tx2"/>
                </a:solidFill>
              </a:rPr>
              <a:t>ICAPS</a:t>
            </a:r>
            <a:endParaRPr lang="en-GB" sz="4800" dirty="0">
              <a:solidFill>
                <a:schemeClr val="tx2"/>
              </a:solidFill>
            </a:endParaRPr>
          </a:p>
          <a:p>
            <a:pPr algn="ctr"/>
            <a:r>
              <a:rPr lang="en-GB" dirty="0">
                <a:solidFill>
                  <a:schemeClr val="tx2"/>
                </a:solidFill>
              </a:rPr>
              <a:t>Integrated Commissioning Action Plans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68CA29-6013-F08F-BB12-3DC02F0B7E15}"/>
              </a:ext>
            </a:extLst>
          </p:cNvPr>
          <p:cNvSpPr txBox="1"/>
          <p:nvPr/>
        </p:nvSpPr>
        <p:spPr>
          <a:xfrm>
            <a:off x="4081150" y="4454955"/>
            <a:ext cx="7506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Local plans to be agreed in each health board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Opportunity to focus on local solutions, transformation and inverting the triangle</a:t>
            </a:r>
          </a:p>
        </p:txBody>
      </p:sp>
    </p:spTree>
    <p:extLst>
      <p:ext uri="{BB962C8B-B14F-4D97-AF65-F5344CB8AC3E}">
        <p14:creationId xmlns:p14="http://schemas.microsoft.com/office/powerpoint/2010/main" val="179325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816" y="145819"/>
            <a:ext cx="874592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</a:p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Commissioning Intentions - 111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E0D0C21-280B-17B9-0808-72EA479338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134" y="1942903"/>
            <a:ext cx="6352783" cy="33873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230B16-2F9D-7FAD-1795-7F3B60907A79}"/>
              </a:ext>
            </a:extLst>
          </p:cNvPr>
          <p:cNvSpPr txBox="1"/>
          <p:nvPr/>
        </p:nvSpPr>
        <p:spPr>
          <a:xfrm>
            <a:off x="6776225" y="1505596"/>
            <a:ext cx="44381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Formal commissioning structure set up under the NHS 111 Wales 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Commissioning Framework to be developed collaboratively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Range of initial priorities put forward by commissioners, in line with our own thinking</a:t>
            </a:r>
          </a:p>
        </p:txBody>
      </p:sp>
    </p:spTree>
    <p:extLst>
      <p:ext uri="{BB962C8B-B14F-4D97-AF65-F5344CB8AC3E}">
        <p14:creationId xmlns:p14="http://schemas.microsoft.com/office/powerpoint/2010/main" val="4288667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8885" y="159829"/>
            <a:ext cx="874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576AEF-1BD1-72E2-53B6-2BD409CF5C86}"/>
              </a:ext>
            </a:extLst>
          </p:cNvPr>
          <p:cNvSpPr txBox="1"/>
          <p:nvPr/>
        </p:nvSpPr>
        <p:spPr>
          <a:xfrm>
            <a:off x="1050723" y="2735582"/>
            <a:ext cx="30956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 also listen to the voices of our patients and our people.</a:t>
            </a:r>
          </a:p>
        </p:txBody>
      </p:sp>
      <p:pic>
        <p:nvPicPr>
          <p:cNvPr id="4" name="Graphic 3" descr="Sling outline">
            <a:extLst>
              <a:ext uri="{FF2B5EF4-FFF2-40B4-BE49-F238E27FC236}">
                <a16:creationId xmlns:a16="http://schemas.microsoft.com/office/drawing/2014/main" id="{9B751084-0294-3465-0DD7-5FC530793D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96648" y="1772392"/>
            <a:ext cx="1656608" cy="1656608"/>
          </a:xfrm>
          <a:prstGeom prst="rect">
            <a:avLst/>
          </a:prstGeom>
        </p:spPr>
      </p:pic>
      <p:pic>
        <p:nvPicPr>
          <p:cNvPr id="9" name="Graphic 8" descr="Group of people outline">
            <a:extLst>
              <a:ext uri="{FF2B5EF4-FFF2-40B4-BE49-F238E27FC236}">
                <a16:creationId xmlns:a16="http://schemas.microsoft.com/office/drawing/2014/main" id="{7AB7EA3E-ACCE-6319-47A1-4F953156779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688774" y="4171209"/>
            <a:ext cx="1464482" cy="14644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F3BB50-94D9-0492-A8D9-32E40B084B11}"/>
              </a:ext>
            </a:extLst>
          </p:cNvPr>
          <p:cNvSpPr txBox="1"/>
          <p:nvPr/>
        </p:nvSpPr>
        <p:spPr>
          <a:xfrm>
            <a:off x="6293922" y="1777687"/>
            <a:ext cx="47642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Surveys / work of </a:t>
            </a:r>
            <a:r>
              <a:rPr lang="en-GB" sz="2800" dirty="0" err="1"/>
              <a:t>PECI</a:t>
            </a:r>
            <a:r>
              <a:rPr lang="en-GB" sz="2800" dirty="0"/>
              <a:t> team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Patient stories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Complaints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Incidents / </a:t>
            </a:r>
            <a:r>
              <a:rPr lang="en-GB" sz="2800" dirty="0" err="1"/>
              <a:t>NRIs</a:t>
            </a:r>
            <a:endParaRPr lang="en-GB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35E56F-73C7-B125-2274-C50984ED6A40}"/>
              </a:ext>
            </a:extLst>
          </p:cNvPr>
          <p:cNvSpPr txBox="1"/>
          <p:nvPr/>
        </p:nvSpPr>
        <p:spPr>
          <a:xfrm>
            <a:off x="6377049" y="4146870"/>
            <a:ext cx="40641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Staff stories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Roadshows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WAST live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Opportunities during IA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1103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8885" y="159829"/>
            <a:ext cx="874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576AEF-1BD1-72E2-53B6-2BD409CF5C86}"/>
              </a:ext>
            </a:extLst>
          </p:cNvPr>
          <p:cNvSpPr txBox="1"/>
          <p:nvPr/>
        </p:nvSpPr>
        <p:spPr>
          <a:xfrm>
            <a:off x="325274" y="1927768"/>
            <a:ext cx="24918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 constantly monitor and analyse key metrics relating to quality, our people, finance / value and system contribution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B2732D-C608-86A5-5BFE-7FB05764E7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42874" y="2075369"/>
            <a:ext cx="8982871" cy="339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04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8885" y="159829"/>
            <a:ext cx="874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3600" b="1" dirty="0">
                <a:latin typeface="Bahnschrift" panose="020B0502040204020203" pitchFamily="34" charset="0"/>
              </a:rPr>
              <a:t>Developing our Plan for 2023/24</a:t>
            </a:r>
            <a:endParaRPr lang="en-GB" sz="2800" dirty="0">
              <a:latin typeface="Bahnschrift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576AEF-1BD1-72E2-53B6-2BD409CF5C86}"/>
              </a:ext>
            </a:extLst>
          </p:cNvPr>
          <p:cNvSpPr txBox="1"/>
          <p:nvPr/>
        </p:nvSpPr>
        <p:spPr>
          <a:xfrm>
            <a:off x="286606" y="1646721"/>
            <a:ext cx="246846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 seek to work towards and  continue to develop our longer term strategy and ambition, building on our sense of purpose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691AC92-3D3E-F6A1-DA8C-B5FCC27F5464}"/>
              </a:ext>
            </a:extLst>
          </p:cNvPr>
          <p:cNvGrpSpPr/>
          <p:nvPr/>
        </p:nvGrpSpPr>
        <p:grpSpPr>
          <a:xfrm>
            <a:off x="2640667" y="1580740"/>
            <a:ext cx="4490582" cy="3959328"/>
            <a:chOff x="3002749" y="1573725"/>
            <a:chExt cx="4490582" cy="3959328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F888A90-3588-E465-AE99-21F011FC4BF4}"/>
                </a:ext>
              </a:extLst>
            </p:cNvPr>
            <p:cNvSpPr/>
            <p:nvPr/>
          </p:nvSpPr>
          <p:spPr>
            <a:xfrm>
              <a:off x="4499609" y="1573725"/>
              <a:ext cx="1496860" cy="1313965"/>
            </a:xfrm>
            <a:custGeom>
              <a:avLst/>
              <a:gdLst>
                <a:gd name="connsiteX0" fmla="*/ 0 w 1496860"/>
                <a:gd name="connsiteY0" fmla="*/ 1313965 h 1313965"/>
                <a:gd name="connsiteX1" fmla="*/ 748430 w 1496860"/>
                <a:gd name="connsiteY1" fmla="*/ 0 h 1313965"/>
                <a:gd name="connsiteX2" fmla="*/ 748430 w 1496860"/>
                <a:gd name="connsiteY2" fmla="*/ 0 h 1313965"/>
                <a:gd name="connsiteX3" fmla="*/ 1496860 w 1496860"/>
                <a:gd name="connsiteY3" fmla="*/ 1313965 h 1313965"/>
                <a:gd name="connsiteX4" fmla="*/ 0 w 1496860"/>
                <a:gd name="connsiteY4" fmla="*/ 1313965 h 131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860" h="1313965">
                  <a:moveTo>
                    <a:pt x="0" y="1313965"/>
                  </a:moveTo>
                  <a:lnTo>
                    <a:pt x="748430" y="0"/>
                  </a:lnTo>
                  <a:lnTo>
                    <a:pt x="748430" y="0"/>
                  </a:lnTo>
                  <a:lnTo>
                    <a:pt x="1496860" y="1313965"/>
                  </a:lnTo>
                  <a:lnTo>
                    <a:pt x="0" y="13139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>
                  <a:solidFill>
                    <a:schemeClr val="bg1"/>
                  </a:solidFill>
                </a:rPr>
                <a:t>Ambition</a:t>
              </a:r>
              <a:endParaRPr lang="en-GB" sz="36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47C5383-5E66-4D2C-DEB5-5CBE4AE9FBBD}"/>
                </a:ext>
              </a:extLst>
            </p:cNvPr>
            <p:cNvSpPr/>
            <p:nvPr/>
          </p:nvSpPr>
          <p:spPr>
            <a:xfrm>
              <a:off x="3751179" y="2905123"/>
              <a:ext cx="2993721" cy="1313965"/>
            </a:xfrm>
            <a:custGeom>
              <a:avLst/>
              <a:gdLst>
                <a:gd name="connsiteX0" fmla="*/ 0 w 2993721"/>
                <a:gd name="connsiteY0" fmla="*/ 1313965 h 1313965"/>
                <a:gd name="connsiteX1" fmla="*/ 748434 w 2993721"/>
                <a:gd name="connsiteY1" fmla="*/ 0 h 1313965"/>
                <a:gd name="connsiteX2" fmla="*/ 2245287 w 2993721"/>
                <a:gd name="connsiteY2" fmla="*/ 0 h 1313965"/>
                <a:gd name="connsiteX3" fmla="*/ 2993721 w 2993721"/>
                <a:gd name="connsiteY3" fmla="*/ 1313965 h 1313965"/>
                <a:gd name="connsiteX4" fmla="*/ 0 w 2993721"/>
                <a:gd name="connsiteY4" fmla="*/ 1313965 h 131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3721" h="1313965">
                  <a:moveTo>
                    <a:pt x="0" y="1313965"/>
                  </a:moveTo>
                  <a:lnTo>
                    <a:pt x="748434" y="0"/>
                  </a:lnTo>
                  <a:lnTo>
                    <a:pt x="2245287" y="0"/>
                  </a:lnTo>
                  <a:lnTo>
                    <a:pt x="2993721" y="1313965"/>
                  </a:lnTo>
                  <a:lnTo>
                    <a:pt x="0" y="13139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9621" tIns="45720" rIns="569622" bIns="4572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600" kern="1200" dirty="0">
                  <a:solidFill>
                    <a:schemeClr val="bg1"/>
                  </a:solidFill>
                </a:rPr>
                <a:t>Enablers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AAAE62-5750-85CA-C768-8427D42875DD}"/>
                </a:ext>
              </a:extLst>
            </p:cNvPr>
            <p:cNvSpPr/>
            <p:nvPr/>
          </p:nvSpPr>
          <p:spPr>
            <a:xfrm>
              <a:off x="3002749" y="4219088"/>
              <a:ext cx="4490582" cy="1313965"/>
            </a:xfrm>
            <a:custGeom>
              <a:avLst/>
              <a:gdLst>
                <a:gd name="connsiteX0" fmla="*/ 0 w 4490582"/>
                <a:gd name="connsiteY0" fmla="*/ 1313965 h 1313965"/>
                <a:gd name="connsiteX1" fmla="*/ 748434 w 4490582"/>
                <a:gd name="connsiteY1" fmla="*/ 0 h 1313965"/>
                <a:gd name="connsiteX2" fmla="*/ 3742148 w 4490582"/>
                <a:gd name="connsiteY2" fmla="*/ 0 h 1313965"/>
                <a:gd name="connsiteX3" fmla="*/ 4490582 w 4490582"/>
                <a:gd name="connsiteY3" fmla="*/ 1313965 h 1313965"/>
                <a:gd name="connsiteX4" fmla="*/ 0 w 4490582"/>
                <a:gd name="connsiteY4" fmla="*/ 1313965 h 131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0582" h="1313965">
                  <a:moveTo>
                    <a:pt x="0" y="1313965"/>
                  </a:moveTo>
                  <a:lnTo>
                    <a:pt x="748434" y="0"/>
                  </a:lnTo>
                  <a:lnTo>
                    <a:pt x="3742148" y="0"/>
                  </a:lnTo>
                  <a:lnTo>
                    <a:pt x="4490582" y="1313965"/>
                  </a:lnTo>
                  <a:lnTo>
                    <a:pt x="0" y="13139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1571" tIns="45720" rIns="831573" bIns="4572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600" kern="1200" dirty="0">
                  <a:solidFill>
                    <a:schemeClr val="bg1"/>
                  </a:solidFill>
                </a:rPr>
                <a:t>Fundamentals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D453078-82FA-49D4-0073-F60613128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8642" y="1986127"/>
            <a:ext cx="4774144" cy="3586627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162B2137-A945-ED4E-093E-349CF8CFED83}"/>
              </a:ext>
            </a:extLst>
          </p:cNvPr>
          <p:cNvSpPr/>
          <p:nvPr/>
        </p:nvSpPr>
        <p:spPr>
          <a:xfrm>
            <a:off x="6172879" y="2317875"/>
            <a:ext cx="914712" cy="21375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D8E5D07F-AC00-3DF0-B811-5EFB41462B9F}"/>
              </a:ext>
            </a:extLst>
          </p:cNvPr>
          <p:cNvSpPr/>
          <p:nvPr/>
        </p:nvSpPr>
        <p:spPr>
          <a:xfrm>
            <a:off x="6268405" y="3420331"/>
            <a:ext cx="914712" cy="21375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66CE973F-792F-ABD5-F21E-25A2821C41D2}"/>
              </a:ext>
            </a:extLst>
          </p:cNvPr>
          <p:cNvSpPr/>
          <p:nvPr/>
        </p:nvSpPr>
        <p:spPr>
          <a:xfrm>
            <a:off x="6407588" y="4734296"/>
            <a:ext cx="914712" cy="21375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36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" y="94189"/>
            <a:ext cx="932776" cy="1269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2456" y="-43625"/>
            <a:ext cx="8745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3200" b="1" dirty="0">
                <a:latin typeface="Bahnschrift" panose="020B0502040204020203" pitchFamily="34" charset="0"/>
              </a:rPr>
              <a:t>Three areas of focus for next year</a:t>
            </a:r>
          </a:p>
          <a:p>
            <a:pPr marL="0" lvl="1"/>
            <a:r>
              <a:rPr lang="en-GB" sz="2400" dirty="0">
                <a:latin typeface="Bahnschrift" panose="020B0502040204020203" pitchFamily="34" charset="0"/>
              </a:rPr>
              <a:t>Underpinned by how we work with the system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7EDF22F-AD67-59D8-69B9-9059F3A4BDD1}"/>
              </a:ext>
            </a:extLst>
          </p:cNvPr>
          <p:cNvSpPr/>
          <p:nvPr/>
        </p:nvSpPr>
        <p:spPr>
          <a:xfrm>
            <a:off x="1638301" y="5327130"/>
            <a:ext cx="9182099" cy="71777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>
                <a:latin typeface="Bahnschrift  "/>
              </a:rPr>
              <a:t>Partnerships and wider system – engagement, innovation, population health</a:t>
            </a:r>
          </a:p>
        </p:txBody>
      </p:sp>
      <p:pic>
        <p:nvPicPr>
          <p:cNvPr id="1026" name="Picture 2" descr="Everything Is Now A System">
            <a:extLst>
              <a:ext uri="{FF2B5EF4-FFF2-40B4-BE49-F238E27FC236}">
                <a16:creationId xmlns:a16="http://schemas.microsoft.com/office/drawing/2014/main" id="{BD5A6B92-B8AF-BAAF-F43A-79AB46B18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47" y="5426438"/>
            <a:ext cx="981951" cy="71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15446FC-F17E-15AB-C299-39421AE03B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478152"/>
              </p:ext>
            </p:extLst>
          </p:nvPr>
        </p:nvGraphicFramePr>
        <p:xfrm>
          <a:off x="1008134" y="795549"/>
          <a:ext cx="9790578" cy="474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03083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73" y="170087"/>
            <a:ext cx="932776" cy="12691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298163"/>
            <a:ext cx="12192000" cy="559837"/>
          </a:xfrm>
          <a:prstGeom prst="rect">
            <a:avLst/>
          </a:prstGeom>
          <a:solidFill>
            <a:srgbClr val="10A0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6195527"/>
            <a:ext cx="12192000" cy="102636"/>
          </a:xfrm>
          <a:prstGeom prst="rect">
            <a:avLst/>
          </a:prstGeom>
          <a:solidFill>
            <a:srgbClr val="A2D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202" y="-108300"/>
            <a:ext cx="1853188" cy="2036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F17405-0CCD-427E-8DC1-67BB508A6295}"/>
              </a:ext>
            </a:extLst>
          </p:cNvPr>
          <p:cNvSpPr txBox="1"/>
          <p:nvPr/>
        </p:nvSpPr>
        <p:spPr>
          <a:xfrm>
            <a:off x="9213668" y="6445764"/>
            <a:ext cx="256902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  <a:latin typeface="Bahnschrift Light" panose="020B0502040204020203" pitchFamily="34" charset="0"/>
              </a:rPr>
              <a:t>Welsh Ambulance Services NHS Trust</a:t>
            </a:r>
          </a:p>
        </p:txBody>
      </p:sp>
      <p:pic>
        <p:nvPicPr>
          <p:cNvPr id="12" name="Picture 11">
            <a:hlinkClick r:id="rId5"/>
            <a:extLst>
              <a:ext uri="{FF2B5EF4-FFF2-40B4-BE49-F238E27FC236}">
                <a16:creationId xmlns:a16="http://schemas.microsoft.com/office/drawing/2014/main" id="{9F4E6EA8-FE61-4C31-B92D-D0B67B1387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34" y="6440957"/>
            <a:ext cx="271224" cy="271224"/>
          </a:xfrm>
          <a:prstGeom prst="rect">
            <a:avLst/>
          </a:pr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8B00DA9A-76A5-4B84-BB25-5D0C4EB3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0" y="6422354"/>
            <a:ext cx="444934" cy="311454"/>
          </a:xfrm>
          <a:prstGeom prst="rect">
            <a:avLst/>
          </a:prstGeom>
        </p:spPr>
      </p:pic>
      <p:pic>
        <p:nvPicPr>
          <p:cNvPr id="19" name="Picture 18">
            <a:hlinkClick r:id="rId9"/>
            <a:extLst>
              <a:ext uri="{FF2B5EF4-FFF2-40B4-BE49-F238E27FC236}">
                <a16:creationId xmlns:a16="http://schemas.microsoft.com/office/drawing/2014/main" id="{FE06037E-7EC3-4FD2-BD0E-40868944100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6" y="6440957"/>
            <a:ext cx="271224" cy="271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D9FA3-230D-00EA-D985-3E61E96E7F24}"/>
              </a:ext>
            </a:extLst>
          </p:cNvPr>
          <p:cNvSpPr txBox="1"/>
          <p:nvPr/>
        </p:nvSpPr>
        <p:spPr>
          <a:xfrm>
            <a:off x="1284816" y="-15210"/>
            <a:ext cx="1025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 b="1">
                <a:latin typeface="Bahnschrift SemiCondensed" panose="020B0502040204020203" pitchFamily="34" charset="0"/>
              </a:defRPr>
            </a:lvl1pPr>
          </a:lstStyle>
          <a:p>
            <a:pPr algn="l"/>
            <a:r>
              <a:rPr lang="en-GB" sz="3600" dirty="0"/>
              <a:t>Our Patients. </a:t>
            </a:r>
          </a:p>
          <a:p>
            <a:pPr algn="l"/>
            <a:r>
              <a:rPr lang="en-GB" sz="3200" dirty="0"/>
              <a:t>The right advice or care, in the right place, first time - 111</a:t>
            </a:r>
          </a:p>
        </p:txBody>
      </p:sp>
      <p:pic>
        <p:nvPicPr>
          <p:cNvPr id="16" name="Picture 15" descr="Chart, sunburst chart&#10;&#10;Description automatically generated">
            <a:extLst>
              <a:ext uri="{FF2B5EF4-FFF2-40B4-BE49-F238E27FC236}">
                <a16:creationId xmlns:a16="http://schemas.microsoft.com/office/drawing/2014/main" id="{6054064A-76EC-9BBB-72C8-55300D61F2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74325" y="30245"/>
            <a:ext cx="632859" cy="590590"/>
          </a:xfrm>
          <a:prstGeom prst="rect">
            <a:avLst/>
          </a:prstGeom>
          <a:effectLst>
            <a:outerShdw blurRad="7493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7CD3EC-83B5-3D3C-DE01-72F041DA2A28}"/>
              </a:ext>
            </a:extLst>
          </p:cNvPr>
          <p:cNvSpPr txBox="1"/>
          <p:nvPr/>
        </p:nvSpPr>
        <p:spPr>
          <a:xfrm>
            <a:off x="546358" y="1709448"/>
            <a:ext cx="4348975" cy="42564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6"/>
                </a:solidFill>
              </a:rPr>
              <a:t>What will change?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More patients’ needs met digitally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Expanded service for more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Call answering and ring back times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6"/>
                </a:solidFill>
              </a:rPr>
              <a:t>More patients’ needs met without need for referral onwards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3D4B78-52A5-C835-3339-0E7794A8B527}"/>
              </a:ext>
            </a:extLst>
          </p:cNvPr>
          <p:cNvSpPr txBox="1"/>
          <p:nvPr/>
        </p:nvSpPr>
        <p:spPr>
          <a:xfrm>
            <a:off x="5376178" y="1801600"/>
            <a:ext cx="612514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/>
              <a:t>Recruiting and retaining </a:t>
            </a:r>
            <a:r>
              <a:rPr lang="en-GB" sz="2200" dirty="0"/>
              <a:t>the right numbers of call handlers and clinicians and deploying them to better meet demand patterns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Continuing to work with others on developing </a:t>
            </a:r>
            <a:r>
              <a:rPr lang="en-GB" sz="2200" b="1" dirty="0"/>
              <a:t>remote clinical assessment </a:t>
            </a:r>
            <a:r>
              <a:rPr lang="en-GB" sz="2200" dirty="0"/>
              <a:t>as a speciality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Embedding and developing the </a:t>
            </a:r>
            <a:r>
              <a:rPr lang="en-GB" sz="2200" b="1" dirty="0"/>
              <a:t>clinical leadership </a:t>
            </a:r>
            <a:r>
              <a:rPr lang="en-GB" sz="2200" dirty="0"/>
              <a:t>of the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Implement new pathways for callers with </a:t>
            </a:r>
            <a:r>
              <a:rPr lang="en-GB" sz="2200" b="1" dirty="0"/>
              <a:t>urgent dental or palliative care </a:t>
            </a:r>
            <a:r>
              <a:rPr lang="en-GB" sz="2200" dirty="0"/>
              <a:t>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Review the </a:t>
            </a:r>
            <a:r>
              <a:rPr lang="en-GB" sz="2200" b="1" dirty="0"/>
              <a:t>service and workforce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Implement</a:t>
            </a:r>
            <a:r>
              <a:rPr lang="en-GB" sz="2200" b="1" dirty="0"/>
              <a:t> SALUS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Continue to make improvements in ‘</a:t>
            </a:r>
            <a:r>
              <a:rPr lang="en-GB" sz="2200" b="1" dirty="0"/>
              <a:t>digital first’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00618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1831a3-0e20-48db-911c-c090fd096469">
      <Terms xmlns="http://schemas.microsoft.com/office/infopath/2007/PartnerControls"/>
    </lcf76f155ced4ddcb4097134ff3c332f>
    <TaxCatchAll xmlns="49f86580-94f4-4d30-8657-ecc68e5fff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ECA7423455F44BB2481D50508B590" ma:contentTypeVersion="15" ma:contentTypeDescription="Create a new document." ma:contentTypeScope="" ma:versionID="897a1a44c0298e9a152e066463c22160">
  <xsd:schema xmlns:xsd="http://www.w3.org/2001/XMLSchema" xmlns:xs="http://www.w3.org/2001/XMLSchema" xmlns:p="http://schemas.microsoft.com/office/2006/metadata/properties" xmlns:ns2="3a1831a3-0e20-48db-911c-c090fd096469" xmlns:ns3="49f86580-94f4-4d30-8657-ecc68e5ffffe" targetNamespace="http://schemas.microsoft.com/office/2006/metadata/properties" ma:root="true" ma:fieldsID="c40267b77a0a8fd66a555f12da0fbbe2" ns2:_="" ns3:_="">
    <xsd:import namespace="3a1831a3-0e20-48db-911c-c090fd096469"/>
    <xsd:import namespace="49f86580-94f4-4d30-8657-ecc68e5fff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1831a3-0e20-48db-911c-c090fd0964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86580-94f4-4d30-8657-ecc68e5ffff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260da871-2309-4b32-892b-65555971690d}" ma:internalName="TaxCatchAll" ma:showField="CatchAllData" ma:web="49f86580-94f4-4d30-8657-ecc68e5fff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855821-0E85-4AB8-B888-362504CBB6C2}">
  <ds:schemaRefs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49f86580-94f4-4d30-8657-ecc68e5ffffe"/>
    <ds:schemaRef ds:uri="3a1831a3-0e20-48db-911c-c090fd09646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2EC138B-44AD-44FE-9BE3-030C9F60B65F}">
  <ds:schemaRefs>
    <ds:schemaRef ds:uri="3a1831a3-0e20-48db-911c-c090fd096469"/>
    <ds:schemaRef ds:uri="49f86580-94f4-4d30-8657-ecc68e5fff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314A7C4-F700-4F77-81A7-69C049CAEF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2504</TotalTime>
  <Words>1136</Words>
  <Application>Microsoft Office PowerPoint</Application>
  <PresentationFormat>Widescreen</PresentationFormat>
  <Paragraphs>191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Bahnschrift</vt:lpstr>
      <vt:lpstr>Bahnschrift  </vt:lpstr>
      <vt:lpstr>Bahnschrift Light</vt:lpstr>
      <vt:lpstr>Bahnschrift SemiCondensed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Welsh Ambulance Service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Rees-Dykes (Welsh Ambulance Service NHS Trust - 020)</dc:creator>
  <cp:lastModifiedBy>Rachel Marsh (Welsh Ambulance Service NHS Trust)</cp:lastModifiedBy>
  <cp:revision>5</cp:revision>
  <dcterms:created xsi:type="dcterms:W3CDTF">2023-01-12T16:31:48Z</dcterms:created>
  <dcterms:modified xsi:type="dcterms:W3CDTF">2023-03-07T13:47:45Z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0x0101006BDECA7423455F44BB2481D50508B590</vt:lpwstr>
  </property>
  <property fmtid="{D5CDD505-2E9C-101B-9397-08002B2CF9AE}" pid="3" name="MediaServiceImageTags">
    <vt:lpwstr/>
  </property>
</Properties>
</file>