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</p:sldIdLst>
  <p:sldSz cx="12192000" cy="6858000"/>
  <p:notesSz cx="6858000" cy="9144000"/>
  <p:embeddedFontLst>
    <p:embeddedFont>
      <p:font typeface="Aileron Heavy" panose="020B0604020202020204" charset="0"/>
      <p:regular r:id="rId16"/>
    </p:embeddedFont>
    <p:embeddedFont>
      <p:font typeface="Aileron Heavy Bold" panose="020B0604020202020204" charset="0"/>
      <p:regular r:id="rId17"/>
    </p:embeddedFont>
    <p:embeddedFont>
      <p:font typeface="Aileron Regular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ontserrat Semi-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6484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07" d="100"/>
          <a:sy n="107" d="100"/>
        </p:scale>
        <p:origin x="7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CSP!$C$7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CSP!$B$8:$B$17</c:f>
              <c:strCache>
                <c:ptCount val="10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  <c:pt idx="6">
                  <c:v>Oct </c:v>
                </c:pt>
                <c:pt idx="7">
                  <c:v>Nov </c:v>
                </c:pt>
                <c:pt idx="8">
                  <c:v>Dec</c:v>
                </c:pt>
                <c:pt idx="9">
                  <c:v>Jan</c:v>
                </c:pt>
              </c:strCache>
            </c:strRef>
          </c:cat>
          <c:val>
            <c:numRef>
              <c:f>CSP!$C$8:$C$17</c:f>
              <c:numCache>
                <c:formatCode>General</c:formatCode>
                <c:ptCount val="10"/>
                <c:pt idx="0">
                  <c:v>670</c:v>
                </c:pt>
                <c:pt idx="1">
                  <c:v>161</c:v>
                </c:pt>
                <c:pt idx="2">
                  <c:v>611</c:v>
                </c:pt>
                <c:pt idx="3">
                  <c:v>683</c:v>
                </c:pt>
                <c:pt idx="4">
                  <c:v>358</c:v>
                </c:pt>
                <c:pt idx="5">
                  <c:v>348</c:v>
                </c:pt>
                <c:pt idx="6">
                  <c:v>852</c:v>
                </c:pt>
                <c:pt idx="7">
                  <c:v>372</c:v>
                </c:pt>
                <c:pt idx="8">
                  <c:v>2652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87-48ED-8BA0-D4AF4DACCCAA}"/>
            </c:ext>
          </c:extLst>
        </c:ser>
        <c:ser>
          <c:idx val="1"/>
          <c:order val="1"/>
          <c:tx>
            <c:strRef>
              <c:f>CSP!$D$7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CSP!$B$8:$B$17</c:f>
              <c:strCache>
                <c:ptCount val="10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  <c:pt idx="6">
                  <c:v>Oct </c:v>
                </c:pt>
                <c:pt idx="7">
                  <c:v>Nov </c:v>
                </c:pt>
                <c:pt idx="8">
                  <c:v>Dec</c:v>
                </c:pt>
                <c:pt idx="9">
                  <c:v>Jan</c:v>
                </c:pt>
              </c:strCache>
            </c:strRef>
          </c:cat>
          <c:val>
            <c:numRef>
              <c:f>CSP!$D$8:$D$17</c:f>
              <c:numCache>
                <c:formatCode>General</c:formatCode>
                <c:ptCount val="10"/>
                <c:pt idx="0">
                  <c:v>46</c:v>
                </c:pt>
                <c:pt idx="1">
                  <c:v>61</c:v>
                </c:pt>
                <c:pt idx="2">
                  <c:v>57</c:v>
                </c:pt>
                <c:pt idx="3">
                  <c:v>154</c:v>
                </c:pt>
                <c:pt idx="4">
                  <c:v>208</c:v>
                </c:pt>
                <c:pt idx="5">
                  <c:v>628</c:v>
                </c:pt>
                <c:pt idx="6">
                  <c:v>200</c:v>
                </c:pt>
                <c:pt idx="7">
                  <c:v>164</c:v>
                </c:pt>
                <c:pt idx="8">
                  <c:v>793</c:v>
                </c:pt>
                <c:pt idx="9">
                  <c:v>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87-48ED-8BA0-D4AF4DACCCAA}"/>
            </c:ext>
          </c:extLst>
        </c:ser>
        <c:ser>
          <c:idx val="2"/>
          <c:order val="2"/>
          <c:tx>
            <c:strRef>
              <c:f>CSP!$E$7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CSP!$B$8:$B$17</c:f>
              <c:strCache>
                <c:ptCount val="10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  <c:pt idx="6">
                  <c:v>Oct </c:v>
                </c:pt>
                <c:pt idx="7">
                  <c:v>Nov </c:v>
                </c:pt>
                <c:pt idx="8">
                  <c:v>Dec</c:v>
                </c:pt>
                <c:pt idx="9">
                  <c:v>Jan</c:v>
                </c:pt>
              </c:strCache>
            </c:strRef>
          </c:cat>
          <c:val>
            <c:numRef>
              <c:f>CSP!$E$8:$E$17</c:f>
              <c:numCache>
                <c:formatCode>General</c:formatCode>
                <c:ptCount val="10"/>
                <c:pt idx="9">
                  <c:v>886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BA-4487-B132-6CC4822072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233647"/>
        <c:axId val="1206224911"/>
      </c:barChart>
      <c:catAx>
        <c:axId val="1206233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24911"/>
        <c:crosses val="autoZero"/>
        <c:auto val="1"/>
        <c:lblAlgn val="ctr"/>
        <c:lblOffset val="100"/>
        <c:noMultiLvlLbl val="0"/>
      </c:catAx>
      <c:valAx>
        <c:axId val="120622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33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'Red Performance '!$B$4:$B$13</c:f>
              <c:strCache>
                <c:ptCount val="10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  <c:pt idx="7">
                  <c:v>November</c:v>
                </c:pt>
                <c:pt idx="8">
                  <c:v>December</c:v>
                </c:pt>
                <c:pt idx="9">
                  <c:v>January</c:v>
                </c:pt>
              </c:strCache>
            </c:strRef>
          </c:cat>
          <c:val>
            <c:numRef>
              <c:f>'Red Performance '!$C$4:$C$13</c:f>
              <c:numCache>
                <c:formatCode>0.0%</c:formatCode>
                <c:ptCount val="10"/>
                <c:pt idx="0">
                  <c:v>0.53</c:v>
                </c:pt>
                <c:pt idx="1">
                  <c:v>0.54</c:v>
                </c:pt>
                <c:pt idx="2">
                  <c:v>0.55000000000000004</c:v>
                </c:pt>
                <c:pt idx="3">
                  <c:v>0.52600000000000002</c:v>
                </c:pt>
                <c:pt idx="4">
                  <c:v>0.505</c:v>
                </c:pt>
                <c:pt idx="5">
                  <c:v>0.48699999999999999</c:v>
                </c:pt>
                <c:pt idx="6">
                  <c:v>0.47199999999999998</c:v>
                </c:pt>
                <c:pt idx="7">
                  <c:v>0.495</c:v>
                </c:pt>
                <c:pt idx="8">
                  <c:v>0.48899999999999999</c:v>
                </c:pt>
                <c:pt idx="9">
                  <c:v>0.48799999999999999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3-412C-B2CC-6E391D94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911599"/>
        <c:axId val="940919919"/>
      </c:barChart>
      <c:catAx>
        <c:axId val="940911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9919"/>
        <c:crosses val="autoZero"/>
        <c:auto val="1"/>
        <c:lblAlgn val="ctr"/>
        <c:lblOffset val="100"/>
        <c:noMultiLvlLbl val="0"/>
      </c:catAx>
      <c:valAx>
        <c:axId val="940919919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1599"/>
        <c:crosses val="autoZero"/>
        <c:crossBetween val="between"/>
        <c:majorUnit val="5.000000000000001E-2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17644128989462E-2"/>
          <c:y val="2.6490066225165563E-2"/>
          <c:w val="0.89482407790356588"/>
          <c:h val="0.86791723882196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Sheet1!$Q$29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Sheet1!$R$29</c:f>
              <c:numCache>
                <c:formatCode>h:mm:ss</c:formatCode>
                <c:ptCount val="1"/>
                <c:pt idx="0">
                  <c:v>1.59375E-2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C-48DE-B85E-79C39D7FC098}"/>
            </c:ext>
          </c:extLst>
        </c:ser>
        <c:ser>
          <c:idx val="1"/>
          <c:order val="1"/>
          <c:tx>
            <c:strRef>
              <c:f>Sheet1!$Q$30</c:f>
              <c:strCache>
                <c:ptCount val="1"/>
                <c:pt idx="0">
                  <c:v>May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Sheet1!$R$30</c:f>
              <c:numCache>
                <c:formatCode>h:mm:ss</c:formatCode>
                <c:ptCount val="1"/>
                <c:pt idx="0">
                  <c:v>1.4965277777777779E-2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2C-48DE-B85E-79C39D7FC098}"/>
            </c:ext>
          </c:extLst>
        </c:ser>
        <c:ser>
          <c:idx val="2"/>
          <c:order val="2"/>
          <c:tx>
            <c:strRef>
              <c:f>Sheet1!$Q$31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Sheet1!$R$31</c:f>
              <c:numCache>
                <c:formatCode>h:mm:ss</c:formatCode>
                <c:ptCount val="1"/>
                <c:pt idx="0">
                  <c:v>1.5405092592592593E-2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5F-4D8E-BD01-B78E2BE38CE2}"/>
            </c:ext>
          </c:extLst>
        </c:ser>
        <c:ser>
          <c:idx val="3"/>
          <c:order val="3"/>
          <c:tx>
            <c:strRef>
              <c:f>Sheet1!$Q$32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Sheet1!$R$32</c:f>
              <c:numCache>
                <c:formatCode>h:mm:ss</c:formatCode>
                <c:ptCount val="1"/>
                <c:pt idx="0">
                  <c:v>1.7175925925925924E-2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F8-4CEC-BC8B-119D34E43016}"/>
            </c:ext>
          </c:extLst>
        </c:ser>
        <c:ser>
          <c:idx val="4"/>
          <c:order val="4"/>
          <c:tx>
            <c:strRef>
              <c:f>Sheet1!$Q$33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Sheet1!$R$33</c:f>
              <c:numCache>
                <c:formatCode>h:mm:ss</c:formatCode>
                <c:ptCount val="1"/>
                <c:pt idx="0">
                  <c:v>1.6377314814814813E-2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F4-4D0B-B5BD-586518DE2ABB}"/>
            </c:ext>
          </c:extLst>
        </c:ser>
        <c:ser>
          <c:idx val="5"/>
          <c:order val="5"/>
          <c:tx>
            <c:strRef>
              <c:f>Sheet1!$Q$34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h:mm:ss</c:formatCode>
                <c:ptCount val="1"/>
                <c:pt idx="0">
                  <c:v>1.6875000000000001E-2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F4-4D0B-B5BD-586518DE2ABB}"/>
            </c:ext>
          </c:extLst>
        </c:ser>
        <c:ser>
          <c:idx val="6"/>
          <c:order val="6"/>
          <c:tx>
            <c:strRef>
              <c:f>Sheet1!$Q$35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h:mm:ss</c:formatCode>
                <c:ptCount val="1"/>
                <c:pt idx="0">
                  <c:v>1.6377314814814813E-2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33-4E2A-AFFB-60EF6F5134B8}"/>
            </c:ext>
          </c:extLst>
        </c:ser>
        <c:ser>
          <c:idx val="7"/>
          <c:order val="7"/>
          <c:tx>
            <c:strRef>
              <c:f>Sheet1!$Q$36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1.5868055555555555E-2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33-4E2A-AFFB-60EF6F5134B8}"/>
            </c:ext>
          </c:extLst>
        </c:ser>
        <c:ser>
          <c:idx val="8"/>
          <c:order val="8"/>
          <c:tx>
            <c:strRef>
              <c:f>Sheet1!$Q$37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1.726851851851852E-2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33-4E2A-AFFB-60EF6F5134B8}"/>
            </c:ext>
          </c:extLst>
        </c:ser>
        <c:ser>
          <c:idx val="9"/>
          <c:order val="9"/>
          <c:tx>
            <c:strRef>
              <c:f>Sheet1!$Q$38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[h]:mm:ss</c:formatCode>
                <c:ptCount val="1"/>
                <c:pt idx="0">
                  <c:v>1.6712962962962961E-2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CC-4CCF-9384-1613A697A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1757791"/>
        <c:axId val="636302703"/>
      </c:barChart>
      <c:catAx>
        <c:axId val="641757791"/>
        <c:scaling>
          <c:orientation val="minMax"/>
        </c:scaling>
        <c:delete val="1"/>
        <c:axPos val="b"/>
        <c:majorTickMark val="none"/>
        <c:minorTickMark val="none"/>
        <c:tickLblPos val="nextTo"/>
        <c:crossAx val="636302703"/>
        <c:crosses val="autoZero"/>
        <c:auto val="1"/>
        <c:lblAlgn val="ctr"/>
        <c:lblOffset val="100"/>
        <c:noMultiLvlLbl val="0"/>
      </c:catAx>
      <c:valAx>
        <c:axId val="636302703"/>
        <c:scaling>
          <c:orientation val="minMax"/>
          <c:max val="2.5000000000000005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:ss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1757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Sheet1!$Q$34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[$-F400]h:mm:ss\ AM/PM</c:formatCode>
                <c:ptCount val="1"/>
                <c:pt idx="0">
                  <c:v>4.4120370370370372E-2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72-4B61-B33C-93B4A16CCFD8}"/>
            </c:ext>
          </c:extLst>
        </c:ser>
        <c:ser>
          <c:idx val="1"/>
          <c:order val="1"/>
          <c:tx>
            <c:strRef>
              <c:f>Sheet1!$Q$35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[$-F400]h:mm:ss\ AM/PM</c:formatCode>
                <c:ptCount val="1"/>
                <c:pt idx="0">
                  <c:v>4.0393518518518516E-2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72-4B61-B33C-93B4A16CCFD8}"/>
            </c:ext>
          </c:extLst>
        </c:ser>
        <c:ser>
          <c:idx val="2"/>
          <c:order val="2"/>
          <c:tx>
            <c:strRef>
              <c:f>Sheet1!$Q$36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4.2430555555555555E-2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98-474E-AEDD-50589C9A503A}"/>
            </c:ext>
          </c:extLst>
        </c:ser>
        <c:ser>
          <c:idx val="3"/>
          <c:order val="3"/>
          <c:tx>
            <c:strRef>
              <c:f>Sheet1!$Q$37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4.9421296296296297E-2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FA-4628-B606-5C9E40107F74}"/>
            </c:ext>
          </c:extLst>
        </c:ser>
        <c:ser>
          <c:idx val="4"/>
          <c:order val="4"/>
          <c:tx>
            <c:strRef>
              <c:f>Sheet1!$Q$38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h:mm:ss</c:formatCode>
                <c:ptCount val="1"/>
                <c:pt idx="0">
                  <c:v>5.5983796296296295E-2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EC-462B-92C1-CB0087E2D222}"/>
            </c:ext>
          </c:extLst>
        </c:ser>
        <c:ser>
          <c:idx val="5"/>
          <c:order val="5"/>
          <c:tx>
            <c:strRef>
              <c:f>Sheet1!$Q$39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5.8263888888888893E-2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EC-462B-92C1-CB0087E2D222}"/>
            </c:ext>
          </c:extLst>
        </c:ser>
        <c:ser>
          <c:idx val="6"/>
          <c:order val="6"/>
          <c:tx>
            <c:strRef>
              <c:f>Sheet1!$Q$40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6.1956018518518514E-2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4B-4E96-AFB6-D2D53D429183}"/>
            </c:ext>
          </c:extLst>
        </c:ser>
        <c:ser>
          <c:idx val="7"/>
          <c:order val="7"/>
          <c:tx>
            <c:strRef>
              <c:f>Sheet1!$Q$41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h:mm:ss</c:formatCode>
                <c:ptCount val="1"/>
                <c:pt idx="0">
                  <c:v>5.0995370370370365E-2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4B-4E96-AFB6-D2D53D429183}"/>
            </c:ext>
          </c:extLst>
        </c:ser>
        <c:ser>
          <c:idx val="8"/>
          <c:order val="8"/>
          <c:tx>
            <c:strRef>
              <c:f>Sheet1!$Q$42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h:mm:ss</c:formatCode>
                <c:ptCount val="1"/>
                <c:pt idx="0">
                  <c:v>7.076388888888889E-2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4B-4E96-AFB6-D2D53D429183}"/>
            </c:ext>
          </c:extLst>
        </c:ser>
        <c:ser>
          <c:idx val="9"/>
          <c:order val="9"/>
          <c:tx>
            <c:strRef>
              <c:f>Sheet1!$Q$43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h:mm:ss</c:formatCode>
                <c:ptCount val="1"/>
                <c:pt idx="0">
                  <c:v>5.9363425925925924E-2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6F-4474-AABC-EB96C7D18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623567"/>
        <c:axId val="619623983"/>
      </c:barChart>
      <c:catAx>
        <c:axId val="619623567"/>
        <c:scaling>
          <c:orientation val="minMax"/>
        </c:scaling>
        <c:delete val="1"/>
        <c:axPos val="b"/>
        <c:majorTickMark val="none"/>
        <c:minorTickMark val="none"/>
        <c:tickLblPos val="nextTo"/>
        <c:crossAx val="619623983"/>
        <c:crosses val="autoZero"/>
        <c:auto val="1"/>
        <c:lblAlgn val="ctr"/>
        <c:lblOffset val="100"/>
        <c:noMultiLvlLbl val="0"/>
      </c:catAx>
      <c:valAx>
        <c:axId val="61962398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623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[$-F400]h:mm:ss\ AM/PM</c:formatCode>
                <c:ptCount val="1"/>
                <c:pt idx="0">
                  <c:v>0.23230150462962942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CE-4657-BA13-471A23BDA77B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[$-F400]h:mm:ss\ AM/PM</c:formatCode>
                <c:ptCount val="1"/>
                <c:pt idx="0">
                  <c:v>0.20975925925925931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CE-4657-BA13-471A23BDA77B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0.20293981481481482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B-4C22-8D26-335CB07CB08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0.25314814814814818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32-4028-AFB6-E579C421B609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h:mm:ss</c:formatCode>
                <c:ptCount val="1"/>
                <c:pt idx="0">
                  <c:v>0.30861111111111111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00-4897-A5A0-E308D87C8616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h:mm:ss</c:formatCode>
                <c:ptCount val="1"/>
                <c:pt idx="0">
                  <c:v>0.35824074074074069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00-4897-A5A0-E308D87C8616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h:mm:ss</c:formatCode>
                <c:ptCount val="1"/>
                <c:pt idx="0">
                  <c:v>0.33437500000000003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EE-4EDF-97EB-0E44DCF0A86F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h:mm:ss</c:formatCode>
                <c:ptCount val="1"/>
                <c:pt idx="0">
                  <c:v>0.25740740740740742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EE-4EDF-97EB-0E44DCF0A86F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h:mm:ss</c:formatCode>
                <c:ptCount val="1"/>
                <c:pt idx="0">
                  <c:v>0.39068287037037036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EE-4EDF-97EB-0E44DCF0A86F}"/>
            </c:ext>
          </c:extLst>
        </c:ser>
        <c:ser>
          <c:idx val="9"/>
          <c:order val="9"/>
          <c:tx>
            <c:strRef>
              <c:f>Sheet1!$Q$46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Sheet1!$R$46</c:f>
              <c:numCache>
                <c:formatCode>h:mm:ss</c:formatCode>
                <c:ptCount val="1"/>
                <c:pt idx="0">
                  <c:v>0.36048611111111112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D2-421B-824C-8D6B4E9F0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0</c:formatCode>
                <c:ptCount val="1"/>
                <c:pt idx="0">
                  <c:v>22990.363894166716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6-4A00-B866-4E8E955C30FA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0</c:formatCode>
                <c:ptCount val="1"/>
                <c:pt idx="0">
                  <c:v>20440.612226833338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C6-4A00-B866-4E8E955C30FA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18548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0-4CE9-8CED-CD8CE3EFB00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19119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12-4B04-943E-C78BCE2F7E38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19060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1-4018-90C6-7135EA839F45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19610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1-4018-90C6-7135EA839F45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General</c:formatCode>
                <c:ptCount val="1"/>
                <c:pt idx="0">
                  <c:v>23222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8-4E8C-9645-765BAC699BE7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General</c:formatCode>
                <c:ptCount val="1"/>
                <c:pt idx="0">
                  <c:v>20126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8-4E8C-9645-765BAC699BE7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General</c:formatCode>
                <c:ptCount val="1"/>
                <c:pt idx="0">
                  <c:v>22769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13-4851-B08B-29C78382B492}"/>
            </c:ext>
          </c:extLst>
        </c:ser>
        <c:ser>
          <c:idx val="9"/>
          <c:order val="9"/>
          <c:tx>
            <c:strRef>
              <c:f>Sheet1!$Q$46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Sheet1!$R$46</c:f>
              <c:numCache>
                <c:formatCode>General</c:formatCode>
                <c:ptCount val="1"/>
                <c:pt idx="0">
                  <c:v>26691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F8-429E-9CC5-749A0E4648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General</c:formatCode>
                <c:ptCount val="1"/>
                <c:pt idx="0">
                  <c:v>2030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4-4B3A-88AB-FC22236051E8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General</c:formatCode>
                <c:ptCount val="1"/>
                <c:pt idx="0">
                  <c:v>1625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24-4B3A-88AB-FC22236051E8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35-4D1E-884C-14E15196CFB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D5-4468-B1B6-A517A4F714D5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79-482D-B2D2-54CE5CB55B9B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79-482D-B2D2-54CE5CB55B9B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General</c:formatCode>
                <c:ptCount val="1"/>
                <c:pt idx="0">
                  <c:v>1889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81-45AA-85AC-28E88D678921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General</c:formatCode>
                <c:ptCount val="1"/>
                <c:pt idx="0">
                  <c:v>1680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81-45AA-85AC-28E88D678921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General</c:formatCode>
                <c:ptCount val="1"/>
                <c:pt idx="0">
                  <c:v>2008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81-45AA-85AC-28E88D678921}"/>
            </c:ext>
          </c:extLst>
        </c:ser>
        <c:ser>
          <c:idx val="9"/>
          <c:order val="9"/>
          <c:tx>
            <c:strRef>
              <c:f>Sheet1!$Q$46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Sheet1!$R$46</c:f>
              <c:numCache>
                <c:formatCode>General</c:formatCode>
                <c:ptCount val="1"/>
                <c:pt idx="0">
                  <c:v>2428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F7-4DED-8443-BD6E48079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Sheet2!$D$8</c:f>
              <c:strCache>
                <c:ptCount val="1"/>
                <c:pt idx="0">
                  <c:v>Trajectory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Sheet2!$D$9:$D$20</c:f>
              <c:numCache>
                <c:formatCode>General</c:formatCode>
                <c:ptCount val="12"/>
                <c:pt idx="0">
                  <c:v>6519</c:v>
                </c:pt>
                <c:pt idx="1">
                  <c:v>5687</c:v>
                </c:pt>
                <c:pt idx="2">
                  <c:v>4975</c:v>
                </c:pt>
                <c:pt idx="3">
                  <c:v>5039</c:v>
                </c:pt>
                <c:pt idx="4">
                  <c:v>4665</c:v>
                </c:pt>
                <c:pt idx="5">
                  <c:v>4476</c:v>
                </c:pt>
                <c:pt idx="6">
                  <c:v>4505</c:v>
                </c:pt>
                <c:pt idx="7">
                  <c:v>4380</c:v>
                </c:pt>
                <c:pt idx="8">
                  <c:v>4560</c:v>
                </c:pt>
                <c:pt idx="9">
                  <c:v>4744</c:v>
                </c:pt>
                <c:pt idx="10">
                  <c:v>4156</c:v>
                </c:pt>
                <c:pt idx="11">
                  <c:v>4317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74-41B2-92F8-C2B5E6A1E9A9}"/>
            </c:ext>
          </c:extLst>
        </c:ser>
        <c:ser>
          <c:idx val="1"/>
          <c:order val="1"/>
          <c:tx>
            <c:strRef>
              <c:f>Sheet2!$E$8</c:f>
              <c:strCache>
                <c:ptCount val="1"/>
                <c:pt idx="0">
                  <c:v>Actual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Sheet2!$E$9:$E$20</c:f>
              <c:numCache>
                <c:formatCode>General</c:formatCode>
                <c:ptCount val="12"/>
                <c:pt idx="0">
                  <c:v>6116</c:v>
                </c:pt>
                <c:pt idx="1">
                  <c:v>5808</c:v>
                </c:pt>
                <c:pt idx="2">
                  <c:v>5308</c:v>
                </c:pt>
                <c:pt idx="3">
                  <c:v>5724</c:v>
                </c:pt>
                <c:pt idx="4">
                  <c:v>5674</c:v>
                </c:pt>
                <c:pt idx="5">
                  <c:v>5708</c:v>
                </c:pt>
                <c:pt idx="6">
                  <c:v>6449</c:v>
                </c:pt>
                <c:pt idx="7">
                  <c:v>5816</c:v>
                </c:pt>
                <c:pt idx="8">
                  <c:v>6044</c:v>
                </c:pt>
                <c:pt idx="9">
                  <c:v>6926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74-41B2-92F8-C2B5E6A1E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8638399"/>
        <c:axId val="858639231"/>
      </c:lineChart>
      <c:dateAx>
        <c:axId val="85863839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9231"/>
        <c:crosses val="autoZero"/>
        <c:auto val="1"/>
        <c:lblOffset val="100"/>
        <c:baseTimeUnit val="months"/>
      </c:dateAx>
      <c:valAx>
        <c:axId val="858639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8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422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>
                <a:solidFill>
                  <a:srgbClr val="143752"/>
                </a:solidFill>
                <a:latin typeface="Aileron Regular"/>
              </a:rPr>
              <a:t>IMTP Tracker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&gt;4 Hours in 2023/24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2133600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are required to address this commitment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883955"/>
              </p:ext>
            </p:extLst>
          </p:nvPr>
        </p:nvGraphicFramePr>
        <p:xfrm>
          <a:off x="644220" y="916183"/>
          <a:ext cx="6137580" cy="480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518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8076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&gt;1 Hours by April 2025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Welsh Government requested HB forecast to end of March 2024.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are required to return to the trajectory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906323"/>
              </p:ext>
            </p:extLst>
          </p:nvPr>
        </p:nvGraphicFramePr>
        <p:xfrm>
          <a:off x="276540" y="924060"/>
          <a:ext cx="6886260" cy="4714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1491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WAST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79" y="1981200"/>
            <a:ext cx="4705350" cy="20859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1731525"/>
            <a:ext cx="55680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Units of hours produced (UHP) has averaged 92.6% between April and December 2023, with a range of 86.5% - 96.8%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Sickness absence was 9.54% in December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Hear and Treat has averaged 11% between April and December 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Clinical assessment of red calls in place </a:t>
            </a:r>
          </a:p>
        </p:txBody>
      </p:sp>
    </p:spTree>
    <p:extLst>
      <p:ext uri="{BB962C8B-B14F-4D97-AF65-F5344CB8AC3E}">
        <p14:creationId xmlns:p14="http://schemas.microsoft.com/office/powerpoint/2010/main" val="271146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Six Goals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996" y="1420830"/>
            <a:ext cx="4943475" cy="2390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446" y="3938596"/>
            <a:ext cx="4772025" cy="13049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72626" y="1541222"/>
            <a:ext cx="55680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4C6484"/>
                </a:solidFill>
              </a:rPr>
              <a:t>Progress</a:t>
            </a:r>
          </a:p>
          <a:p>
            <a:r>
              <a:rPr lang="en-GB" dirty="0">
                <a:solidFill>
                  <a:srgbClr val="4C6484"/>
                </a:solidFill>
              </a:rPr>
              <a:t>Urgent Primary Care - Work ongoing to understand referral rates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Same Day Emergency Care (SDEC) – Limited progress in increasing SDEC direct access activity.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111- Work ongoing to understand how abandonment rates impact 999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Connected Support Cymru – extended to end of 2023/24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049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Targeted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290" y="2209800"/>
            <a:ext cx="4762500" cy="1790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2366486"/>
            <a:ext cx="5568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Review of clinical desk completed by EASC, recommendations delivery plan being developed</a:t>
            </a:r>
            <a:r>
              <a:rPr lang="en-GB" dirty="0">
                <a:solidFill>
                  <a:srgbClr val="FF0000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48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Introduction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4379" y="810819"/>
            <a:ext cx="11672910" cy="1511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The 2023-26 EASC IMTP set out a number of performance improvement ambitions and performance enablers for Emergency Ambulance Services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This slide deck sets out the progress to date against each of the commitments.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Improvement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1143000"/>
            <a:ext cx="4524375" cy="4391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1146" y="1211920"/>
            <a:ext cx="4657725" cy="3743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/>
              </a:rPr>
              <a:t>“Cant Sends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” -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Reduced by 75-95% over 2023/24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Montserrat Semi-Bold" panose="020B060402020202020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7200" y="1752600"/>
            <a:ext cx="350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C6484"/>
                </a:solidFill>
              </a:rPr>
              <a:t>The level of cant sends have remained significantly lower in each month this year compared to last.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However, each incident is a patient that did not get a response, further work is required to minimise these incidents.  </a:t>
            </a:r>
          </a:p>
          <a:p>
            <a:endParaRPr lang="en-GB" dirty="0"/>
          </a:p>
          <a:p>
            <a:r>
              <a:rPr lang="en-GB" sz="1200" dirty="0"/>
              <a:t>*CSP Can’t sends only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5934033"/>
              </p:ext>
            </p:extLst>
          </p:nvPr>
        </p:nvGraphicFramePr>
        <p:xfrm>
          <a:off x="182218" y="786406"/>
          <a:ext cx="7590182" cy="5127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Red Performance – 60% by end of Q1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85800" y="1752600"/>
            <a:ext cx="5867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38660" y="1391483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65% by end of Q2 with sustained incremental improvement in Q3/4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9093808"/>
              </p:ext>
            </p:extLst>
          </p:nvPr>
        </p:nvGraphicFramePr>
        <p:xfrm>
          <a:off x="182218" y="702310"/>
          <a:ext cx="6523382" cy="530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Red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30 min by end of Q1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947985"/>
              </p:ext>
            </p:extLst>
          </p:nvPr>
        </p:nvGraphicFramePr>
        <p:xfrm>
          <a:off x="384379" y="1143000"/>
          <a:ext cx="7007022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85289" y="1099102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Initial improvements from Q1 have not been sustained.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In July 2023 EASC agreed to update their Q2 ambition– to be less than 18 min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7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05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Amber Median - &lt; 90 min by end of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1691494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45 min by end of Q2 with less than 30 min by the end of 2023/24.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426235"/>
              </p:ext>
            </p:extLst>
          </p:nvPr>
        </p:nvGraphicFramePr>
        <p:xfrm>
          <a:off x="410743" y="941007"/>
          <a:ext cx="6599657" cy="462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552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Amber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8 hours by end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4600" y="1600200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At the July 2023 meeting, EASC agreed to revise the improvement ambitions to Quarter 2 less than 4.5 hours and Quarter 3 less than  3.5 hours with sustained incremental improvement by in Q4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6887609"/>
              </p:ext>
            </p:extLst>
          </p:nvPr>
        </p:nvGraphicFramePr>
        <p:xfrm>
          <a:off x="384378" y="992503"/>
          <a:ext cx="7007022" cy="4794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5713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Handover Hours – 15,000 Lost per month by end of Q2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12,000 hours per month by end of Q3 with sustained and incremental improvement in Q4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648904"/>
              </p:ext>
            </p:extLst>
          </p:nvPr>
        </p:nvGraphicFramePr>
        <p:xfrm>
          <a:off x="399617" y="1066800"/>
          <a:ext cx="5843313" cy="4836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83671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872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Montserrat Semi-Bold</vt:lpstr>
      <vt:lpstr>Aileron Heavy Bold</vt:lpstr>
      <vt:lpstr>Calibri</vt:lpstr>
      <vt:lpstr>Arial</vt:lpstr>
      <vt:lpstr>Aileron Heavy</vt:lpstr>
      <vt:lpstr>Aileron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Ross Whitehead (CTM UHB - Emergency Ambulance Services Committee )</dc:creator>
  <cp:lastModifiedBy>Ross Whitehead (CTM UHB - Emergency Ambulance Services Committee )</cp:lastModifiedBy>
  <cp:revision>54</cp:revision>
  <dcterms:created xsi:type="dcterms:W3CDTF">2006-08-16T00:00:00Z</dcterms:created>
  <dcterms:modified xsi:type="dcterms:W3CDTF">2024-03-12T10:54:24Z</dcterms:modified>
  <dc:identifier>DAFS9h7uplc</dc:identifier>
</cp:coreProperties>
</file>