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65" r:id="rId7"/>
    <p:sldId id="264" r:id="rId8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Aileron Heavy" panose="020B0604020202020204" charset="0"/>
      <p:regular r:id="rId13"/>
    </p:embeddedFont>
    <p:embeddedFont>
      <p:font typeface="Aileron Heavy Bold" panose="020B0604020202020204" charset="0"/>
      <p:regular r:id="rId14"/>
    </p:embeddedFont>
    <p:embeddedFont>
      <p:font typeface="Aileron Regular" panose="020B0604020202020204" charset="0"/>
      <p:regular r:id="rId15"/>
    </p:embeddedFont>
    <p:embeddedFont>
      <p:font typeface="Montserrat Semi-Bold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752"/>
    <a:srgbClr val="4C6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5" d="100"/>
          <a:sy n="65" d="100"/>
        </p:scale>
        <p:origin x="70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4097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 smtClean="0">
                <a:solidFill>
                  <a:srgbClr val="143752"/>
                </a:solidFill>
                <a:latin typeface="Aileron Regular"/>
              </a:rPr>
              <a:t>2024/25 Funding </a:t>
            </a:r>
            <a:endParaRPr lang="en-US" sz="248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2600" dirty="0" smtClean="0">
                <a:solidFill>
                  <a:srgbClr val="4C6484"/>
                </a:solidFill>
                <a:latin typeface="Montserrat Semi-Bold"/>
              </a:rPr>
              <a:t>2024/25 Funding </a:t>
            </a:r>
            <a:endParaRPr lang="en-US" sz="26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4378" y="822822"/>
            <a:ext cx="1127422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143752"/>
                </a:solidFill>
              </a:rPr>
              <a:t>Welsh Government </a:t>
            </a:r>
            <a:r>
              <a:rPr lang="en-GB" dirty="0" smtClean="0">
                <a:solidFill>
                  <a:srgbClr val="143752"/>
                </a:solidFill>
              </a:rPr>
              <a:t>are explicit that the </a:t>
            </a:r>
            <a:r>
              <a:rPr lang="en-GB" b="1" dirty="0" smtClean="0">
                <a:solidFill>
                  <a:srgbClr val="143752"/>
                </a:solidFill>
              </a:rPr>
              <a:t>3.67% uplift</a:t>
            </a:r>
            <a:r>
              <a:rPr lang="en-GB" dirty="0" smtClean="0">
                <a:solidFill>
                  <a:srgbClr val="143752"/>
                </a:solidFill>
              </a:rPr>
              <a:t>, </a:t>
            </a:r>
            <a:r>
              <a:rPr lang="en-GB" dirty="0">
                <a:solidFill>
                  <a:srgbClr val="143752"/>
                </a:solidFill>
              </a:rPr>
              <a:t>as a quantum, </a:t>
            </a:r>
            <a:r>
              <a:rPr lang="en-GB" b="1" dirty="0">
                <a:solidFill>
                  <a:srgbClr val="143752"/>
                </a:solidFill>
              </a:rPr>
              <a:t>flows from commissioners to providers</a:t>
            </a:r>
            <a:r>
              <a:rPr lang="en-GB" dirty="0" smtClean="0">
                <a:solidFill>
                  <a:srgbClr val="143752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The 3.67% uplift is to support </a:t>
            </a:r>
            <a:r>
              <a:rPr lang="en-GB" b="1" dirty="0" smtClean="0">
                <a:solidFill>
                  <a:srgbClr val="143752"/>
                </a:solidFill>
              </a:rPr>
              <a:t>improvements in performance delivery</a:t>
            </a:r>
            <a:r>
              <a:rPr lang="en-GB" dirty="0" smtClean="0">
                <a:solidFill>
                  <a:srgbClr val="143752"/>
                </a:solidFill>
              </a:rPr>
              <a:t>.</a:t>
            </a:r>
          </a:p>
          <a:p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143752"/>
                </a:solidFill>
              </a:rPr>
              <a:t>Welsh Government expect to see </a:t>
            </a:r>
            <a:r>
              <a:rPr lang="en-GB" b="1" dirty="0">
                <a:solidFill>
                  <a:srgbClr val="143752"/>
                </a:solidFill>
              </a:rPr>
              <a:t>clear evidence </a:t>
            </a:r>
            <a:r>
              <a:rPr lang="en-GB" dirty="0">
                <a:solidFill>
                  <a:srgbClr val="143752"/>
                </a:solidFill>
              </a:rPr>
              <a:t>of the application of this funding in organisations plans</a:t>
            </a:r>
            <a:r>
              <a:rPr lang="en-GB" dirty="0" smtClean="0">
                <a:solidFill>
                  <a:srgbClr val="143752"/>
                </a:solidFill>
              </a:rPr>
              <a:t>.</a:t>
            </a:r>
            <a:endParaRPr lang="en-GB" dirty="0">
              <a:solidFill>
                <a:srgbClr val="143752"/>
              </a:solidFill>
            </a:endParaRPr>
          </a:p>
          <a:p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The JCC would expect that the uplift to be allocated to </a:t>
            </a:r>
            <a:r>
              <a:rPr lang="en-GB" b="1" dirty="0" smtClean="0">
                <a:solidFill>
                  <a:srgbClr val="143752"/>
                </a:solidFill>
              </a:rPr>
              <a:t>protecting </a:t>
            </a:r>
            <a:r>
              <a:rPr lang="en-GB" b="1" dirty="0">
                <a:solidFill>
                  <a:srgbClr val="143752"/>
                </a:solidFill>
              </a:rPr>
              <a:t>core frontline </a:t>
            </a:r>
            <a:r>
              <a:rPr lang="en-GB" b="1" dirty="0" smtClean="0">
                <a:solidFill>
                  <a:srgbClr val="143752"/>
                </a:solidFill>
              </a:rPr>
              <a:t>services</a:t>
            </a:r>
            <a:r>
              <a:rPr lang="en-GB" dirty="0" smtClean="0">
                <a:solidFill>
                  <a:srgbClr val="143752"/>
                </a:solidFill>
              </a:rPr>
              <a:t>, clinical contact centres and the outcomes of the </a:t>
            </a:r>
            <a:r>
              <a:rPr lang="en-GB" dirty="0" smtClean="0">
                <a:solidFill>
                  <a:srgbClr val="143752"/>
                </a:solidFill>
              </a:rPr>
              <a:t>NEPTS Vision workstream. </a:t>
            </a:r>
            <a:endParaRPr lang="en-GB" dirty="0" smtClean="0">
              <a:solidFill>
                <a:srgbClr val="143752"/>
              </a:solidFill>
            </a:endParaRPr>
          </a:p>
          <a:p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Ambulance performance expectations for 2024/25 </a:t>
            </a:r>
            <a:r>
              <a:rPr lang="en-GB" dirty="0" smtClean="0">
                <a:solidFill>
                  <a:srgbClr val="143752"/>
                </a:solidFill>
              </a:rPr>
              <a:t>to </a:t>
            </a:r>
            <a:r>
              <a:rPr lang="en-GB" dirty="0" smtClean="0">
                <a:solidFill>
                  <a:srgbClr val="143752"/>
                </a:solidFill>
              </a:rPr>
              <a:t>be agreed; with </a:t>
            </a:r>
            <a:r>
              <a:rPr lang="en-GB" b="1" dirty="0" smtClean="0">
                <a:solidFill>
                  <a:srgbClr val="143752"/>
                </a:solidFill>
              </a:rPr>
              <a:t>ambulance</a:t>
            </a:r>
            <a:r>
              <a:rPr lang="en-GB" dirty="0" smtClean="0">
                <a:solidFill>
                  <a:srgbClr val="143752"/>
                </a:solidFill>
              </a:rPr>
              <a:t> </a:t>
            </a:r>
            <a:r>
              <a:rPr lang="en-GB" b="1" dirty="0" smtClean="0">
                <a:solidFill>
                  <a:srgbClr val="143752"/>
                </a:solidFill>
              </a:rPr>
              <a:t>performance levels aligned to ambulance handover </a:t>
            </a:r>
            <a:r>
              <a:rPr lang="en-GB" b="1" dirty="0" smtClean="0">
                <a:solidFill>
                  <a:srgbClr val="143752"/>
                </a:solidFill>
              </a:rPr>
              <a:t>delay improvements. </a:t>
            </a:r>
            <a:endParaRPr lang="en-GB" b="1" dirty="0" smtClean="0">
              <a:solidFill>
                <a:srgbClr val="143752"/>
              </a:solidFill>
            </a:endParaRPr>
          </a:p>
          <a:p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A proportion of the uplift </a:t>
            </a:r>
            <a:r>
              <a:rPr lang="en-GB" b="1" dirty="0" smtClean="0">
                <a:solidFill>
                  <a:srgbClr val="143752"/>
                </a:solidFill>
              </a:rPr>
              <a:t>could support unavoidable costs pressures </a:t>
            </a:r>
            <a:r>
              <a:rPr lang="en-GB" dirty="0" smtClean="0">
                <a:solidFill>
                  <a:srgbClr val="143752"/>
                </a:solidFill>
              </a:rPr>
              <a:t>but would </a:t>
            </a:r>
            <a:r>
              <a:rPr lang="en-GB" b="1" dirty="0" smtClean="0">
                <a:solidFill>
                  <a:srgbClr val="143752"/>
                </a:solidFill>
              </a:rPr>
              <a:t>not be utilised to offset pressures relating to the non delivery of 2023/24 plans.</a:t>
            </a:r>
          </a:p>
          <a:p>
            <a:endParaRPr lang="en-GB" dirty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Welsh Ambulance Service to deliver </a:t>
            </a:r>
            <a:r>
              <a:rPr lang="en-GB" b="1" dirty="0" smtClean="0">
                <a:solidFill>
                  <a:srgbClr val="143752"/>
                </a:solidFill>
              </a:rPr>
              <a:t>2.2% cost reduction </a:t>
            </a:r>
            <a:r>
              <a:rPr lang="en-GB" dirty="0" smtClean="0">
                <a:solidFill>
                  <a:srgbClr val="143752"/>
                </a:solidFill>
              </a:rPr>
              <a:t>for 2024/25, contributing to the delivery of a </a:t>
            </a:r>
            <a:r>
              <a:rPr lang="en-GB" b="1" dirty="0" smtClean="0">
                <a:solidFill>
                  <a:srgbClr val="143752"/>
                </a:solidFill>
              </a:rPr>
              <a:t>financially balanced </a:t>
            </a:r>
            <a:r>
              <a:rPr lang="en-GB" dirty="0" smtClean="0">
                <a:solidFill>
                  <a:srgbClr val="143752"/>
                </a:solidFill>
              </a:rPr>
              <a:t>IMTP for 2024/25.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143752"/>
              </a:solidFill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43987" y="104269"/>
            <a:ext cx="6572592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2600" dirty="0" smtClean="0">
                <a:solidFill>
                  <a:srgbClr val="4C6484"/>
                </a:solidFill>
                <a:latin typeface="Montserrat Semi-Bold"/>
              </a:rPr>
              <a:t>2024/25 NHS 111 Funding </a:t>
            </a:r>
            <a:endParaRPr lang="en-US" sz="26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3987" y="609600"/>
            <a:ext cx="111252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2024/25 </a:t>
            </a:r>
            <a:r>
              <a:rPr lang="en-GB" b="1" dirty="0" smtClean="0">
                <a:solidFill>
                  <a:srgbClr val="143752"/>
                </a:solidFill>
              </a:rPr>
              <a:t>funding allocation for NHS Wales 111 </a:t>
            </a:r>
            <a:r>
              <a:rPr lang="en-GB" dirty="0" smtClean="0">
                <a:solidFill>
                  <a:srgbClr val="143752"/>
                </a:solidFill>
              </a:rPr>
              <a:t>service outlined within </a:t>
            </a:r>
            <a:r>
              <a:rPr lang="en-GB" b="1" dirty="0" smtClean="0">
                <a:solidFill>
                  <a:srgbClr val="143752"/>
                </a:solidFill>
              </a:rPr>
              <a:t>Welsh Governments 2024/25 funding allocation letter</a:t>
            </a:r>
            <a:r>
              <a:rPr lang="en-GB" dirty="0" smtClean="0">
                <a:solidFill>
                  <a:srgbClr val="143752"/>
                </a:solidFill>
              </a:rPr>
              <a:t>. The breakdown and allocation of funding included within </a:t>
            </a:r>
            <a:r>
              <a:rPr lang="en-GB" b="1" dirty="0">
                <a:solidFill>
                  <a:srgbClr val="143752"/>
                </a:solidFill>
              </a:rPr>
              <a:t>Deputy Chief Executive NHS </a:t>
            </a:r>
            <a:r>
              <a:rPr lang="en-GB" b="1" dirty="0" smtClean="0">
                <a:solidFill>
                  <a:srgbClr val="143752"/>
                </a:solidFill>
              </a:rPr>
              <a:t>Wales </a:t>
            </a:r>
            <a:r>
              <a:rPr lang="en-GB" dirty="0" smtClean="0">
                <a:solidFill>
                  <a:srgbClr val="143752"/>
                </a:solidFill>
              </a:rPr>
              <a:t>letter to the NHS Wales </a:t>
            </a:r>
            <a:r>
              <a:rPr lang="en-GB" b="1" dirty="0" smtClean="0">
                <a:solidFill>
                  <a:srgbClr val="143752"/>
                </a:solidFill>
              </a:rPr>
              <a:t>111 Programme Board on the 2</a:t>
            </a:r>
            <a:r>
              <a:rPr lang="en-GB" b="1" baseline="30000" dirty="0" smtClean="0">
                <a:solidFill>
                  <a:srgbClr val="143752"/>
                </a:solidFill>
              </a:rPr>
              <a:t>nd</a:t>
            </a:r>
            <a:r>
              <a:rPr lang="en-GB" b="1" dirty="0" smtClean="0">
                <a:solidFill>
                  <a:srgbClr val="143752"/>
                </a:solidFill>
              </a:rPr>
              <a:t> February 2024</a:t>
            </a:r>
            <a:r>
              <a:rPr lang="en-GB" dirty="0" smtClean="0">
                <a:solidFill>
                  <a:srgbClr val="143752"/>
                </a:solidFill>
              </a:rPr>
              <a:t>. </a:t>
            </a:r>
          </a:p>
          <a:p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Funding </a:t>
            </a:r>
            <a:r>
              <a:rPr lang="en-GB" dirty="0">
                <a:solidFill>
                  <a:srgbClr val="143752"/>
                </a:solidFill>
              </a:rPr>
              <a:t>for </a:t>
            </a:r>
            <a:r>
              <a:rPr lang="en-GB" b="1" dirty="0">
                <a:solidFill>
                  <a:srgbClr val="143752"/>
                </a:solidFill>
              </a:rPr>
              <a:t>NHS Wales 111 service for 2024/25 £15.496m </a:t>
            </a:r>
            <a:r>
              <a:rPr lang="en-GB" dirty="0" smtClean="0">
                <a:solidFill>
                  <a:srgbClr val="143752"/>
                </a:solidFill>
              </a:rPr>
              <a:t>(exclusive </a:t>
            </a:r>
            <a:r>
              <a:rPr lang="en-GB" dirty="0">
                <a:solidFill>
                  <a:srgbClr val="143752"/>
                </a:solidFill>
              </a:rPr>
              <a:t>of 3.67% uplift). Of the </a:t>
            </a:r>
            <a:r>
              <a:rPr lang="en-GB" b="1" dirty="0">
                <a:solidFill>
                  <a:srgbClr val="143752"/>
                </a:solidFill>
              </a:rPr>
              <a:t>£15.496m</a:t>
            </a:r>
            <a:r>
              <a:rPr lang="en-GB" dirty="0">
                <a:solidFill>
                  <a:srgbClr val="143752"/>
                </a:solidFill>
              </a:rPr>
              <a:t>;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143752"/>
                </a:solidFill>
              </a:rPr>
              <a:t>£10.3m </a:t>
            </a:r>
            <a:r>
              <a:rPr lang="en-GB" dirty="0">
                <a:solidFill>
                  <a:srgbClr val="143752"/>
                </a:solidFill>
              </a:rPr>
              <a:t>allocated to JCC for commissioning of NHS 111 </a:t>
            </a:r>
            <a:r>
              <a:rPr lang="en-GB" dirty="0" smtClean="0">
                <a:solidFill>
                  <a:srgbClr val="143752"/>
                </a:solidFill>
              </a:rPr>
              <a:t>service</a:t>
            </a:r>
            <a:r>
              <a:rPr lang="en-GB" dirty="0">
                <a:solidFill>
                  <a:srgbClr val="143752"/>
                </a:solidFill>
              </a:rPr>
              <a:t> </a:t>
            </a:r>
            <a:r>
              <a:rPr lang="en-GB" dirty="0" smtClean="0">
                <a:solidFill>
                  <a:srgbClr val="143752"/>
                </a:solidFill>
              </a:rPr>
              <a:t>(</a:t>
            </a:r>
            <a:r>
              <a:rPr lang="en-GB" b="1" dirty="0">
                <a:solidFill>
                  <a:srgbClr val="143752"/>
                </a:solidFill>
              </a:rPr>
              <a:t>c</a:t>
            </a:r>
            <a:r>
              <a:rPr lang="en-GB" b="1" dirty="0" smtClean="0">
                <a:solidFill>
                  <a:srgbClr val="143752"/>
                </a:solidFill>
              </a:rPr>
              <a:t>all handling and clinical advice only</a:t>
            </a:r>
            <a:r>
              <a:rPr lang="en-GB" dirty="0" smtClean="0">
                <a:solidFill>
                  <a:srgbClr val="143752"/>
                </a:solidFill>
              </a:rPr>
              <a:t>) </a:t>
            </a:r>
            <a:endParaRPr lang="en-GB" dirty="0">
              <a:solidFill>
                <a:srgbClr val="143752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143752"/>
                </a:solidFill>
              </a:rPr>
              <a:t>£5.196m</a:t>
            </a:r>
            <a:r>
              <a:rPr lang="en-GB" dirty="0">
                <a:solidFill>
                  <a:srgbClr val="143752"/>
                </a:solidFill>
              </a:rPr>
              <a:t> allocated to NHS Executive: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143752"/>
                </a:solidFill>
              </a:rPr>
              <a:t>£2.98m </a:t>
            </a:r>
            <a:r>
              <a:rPr lang="en-GB" dirty="0">
                <a:solidFill>
                  <a:srgbClr val="143752"/>
                </a:solidFill>
              </a:rPr>
              <a:t>for Clinical Safety Hubs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143752"/>
                </a:solidFill>
              </a:rPr>
              <a:t>£0.973m </a:t>
            </a:r>
            <a:r>
              <a:rPr lang="en-GB" dirty="0">
                <a:solidFill>
                  <a:srgbClr val="143752"/>
                </a:solidFill>
              </a:rPr>
              <a:t>former NHS 111 Wales Programme team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rgbClr val="143752"/>
                </a:solidFill>
              </a:rPr>
              <a:t>£1.243m </a:t>
            </a:r>
            <a:r>
              <a:rPr lang="en-GB" dirty="0">
                <a:solidFill>
                  <a:srgbClr val="143752"/>
                </a:solidFill>
              </a:rPr>
              <a:t>for digital transformation products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143752"/>
                </a:solidFill>
              </a:rPr>
              <a:t>To note; consideration </a:t>
            </a:r>
            <a:r>
              <a:rPr lang="en-GB" b="1" dirty="0">
                <a:solidFill>
                  <a:srgbClr val="143752"/>
                </a:solidFill>
              </a:rPr>
              <a:t>may</a:t>
            </a:r>
            <a:r>
              <a:rPr lang="en-GB" dirty="0">
                <a:solidFill>
                  <a:srgbClr val="143752"/>
                </a:solidFill>
              </a:rPr>
              <a:t> need to be given to </a:t>
            </a:r>
            <a:r>
              <a:rPr lang="en-GB" dirty="0" smtClean="0">
                <a:solidFill>
                  <a:srgbClr val="143752"/>
                </a:solidFill>
              </a:rPr>
              <a:t>fund posts </a:t>
            </a:r>
            <a:r>
              <a:rPr lang="en-GB" dirty="0">
                <a:solidFill>
                  <a:srgbClr val="143752"/>
                </a:solidFill>
              </a:rPr>
              <a:t>into the JCC to support the ongoing commissioning of the NHS 111 service. </a:t>
            </a:r>
            <a:r>
              <a:rPr lang="en-GB" dirty="0" smtClean="0">
                <a:solidFill>
                  <a:srgbClr val="143752"/>
                </a:solidFill>
              </a:rPr>
              <a:t>Current NHS 111 Wales Programme team costs have been </a:t>
            </a:r>
            <a:r>
              <a:rPr lang="en-GB" b="1" dirty="0" smtClean="0">
                <a:solidFill>
                  <a:srgbClr val="143752"/>
                </a:solidFill>
              </a:rPr>
              <a:t>reduced to £0.973m</a:t>
            </a:r>
            <a:r>
              <a:rPr lang="en-GB" dirty="0" smtClean="0">
                <a:solidFill>
                  <a:srgbClr val="143752"/>
                </a:solidFill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Whilst £10.3m has been allocated to NHS Wales 111 call handling and clinical advice services, this allocation would result in </a:t>
            </a:r>
            <a:r>
              <a:rPr lang="en-GB" b="1" dirty="0" smtClean="0">
                <a:solidFill>
                  <a:srgbClr val="143752"/>
                </a:solidFill>
              </a:rPr>
              <a:t>reduced workforce levels</a:t>
            </a:r>
            <a:r>
              <a:rPr lang="en-GB" dirty="0" smtClean="0">
                <a:solidFill>
                  <a:srgbClr val="143752"/>
                </a:solidFill>
              </a:rPr>
              <a:t> compared to 2023/24, </a:t>
            </a:r>
            <a:r>
              <a:rPr lang="en-GB" b="1" dirty="0" smtClean="0">
                <a:solidFill>
                  <a:srgbClr val="143752"/>
                </a:solidFill>
              </a:rPr>
              <a:t>impacting on 111 performance levels</a:t>
            </a:r>
            <a:r>
              <a:rPr lang="en-GB" dirty="0" smtClean="0">
                <a:solidFill>
                  <a:srgbClr val="143752"/>
                </a:solidFill>
              </a:rPr>
              <a:t>. Additionally, </a:t>
            </a:r>
            <a:r>
              <a:rPr lang="en-GB" b="1" dirty="0" smtClean="0">
                <a:solidFill>
                  <a:srgbClr val="143752"/>
                </a:solidFill>
              </a:rPr>
              <a:t>no funding</a:t>
            </a:r>
            <a:r>
              <a:rPr lang="en-GB" dirty="0" smtClean="0">
                <a:solidFill>
                  <a:srgbClr val="143752"/>
                </a:solidFill>
              </a:rPr>
              <a:t> has been allocated to the </a:t>
            </a:r>
            <a:r>
              <a:rPr lang="en-GB" b="1" dirty="0" smtClean="0">
                <a:solidFill>
                  <a:srgbClr val="143752"/>
                </a:solidFill>
              </a:rPr>
              <a:t>Welsh ambulance services indirect costs</a:t>
            </a:r>
            <a:r>
              <a:rPr lang="en-GB" dirty="0" smtClean="0">
                <a:solidFill>
                  <a:srgbClr val="143752"/>
                </a:solidFill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14375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143752"/>
                </a:solidFill>
              </a:rPr>
              <a:t>£1.24m allocated to digital transformation products but </a:t>
            </a:r>
            <a:r>
              <a:rPr lang="en-GB" b="1" dirty="0" smtClean="0">
                <a:solidFill>
                  <a:srgbClr val="143752"/>
                </a:solidFill>
              </a:rPr>
              <a:t>risks remain with existing ICT system </a:t>
            </a:r>
            <a:r>
              <a:rPr lang="en-GB" dirty="0" smtClean="0">
                <a:solidFill>
                  <a:srgbClr val="143752"/>
                </a:solidFill>
              </a:rPr>
              <a:t>and </a:t>
            </a:r>
            <a:r>
              <a:rPr lang="en-GB" b="1" dirty="0" smtClean="0">
                <a:solidFill>
                  <a:srgbClr val="143752"/>
                </a:solidFill>
              </a:rPr>
              <a:t>clarity required </a:t>
            </a:r>
            <a:r>
              <a:rPr lang="en-GB" dirty="0" smtClean="0">
                <a:solidFill>
                  <a:srgbClr val="143752"/>
                </a:solidFill>
              </a:rPr>
              <a:t>on how the JCC would access NHS Executive allocated funding </a:t>
            </a:r>
            <a:endParaRPr lang="en-GB" dirty="0">
              <a:solidFill>
                <a:srgbClr val="143752"/>
              </a:solidFill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6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4572000" y="25908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Thank You 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86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Aileron Heavy"/>
              </a:rPr>
              <a:t> </a:t>
            </a: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</p:spTree>
    <p:extLst>
      <p:ext uri="{BB962C8B-B14F-4D97-AF65-F5344CB8AC3E}">
        <p14:creationId xmlns:p14="http://schemas.microsoft.com/office/powerpoint/2010/main" val="20408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019B27792E448AD7A75348557AC6F" ma:contentTypeVersion="17" ma:contentTypeDescription="Create a new document." ma:contentTypeScope="" ma:versionID="3e63f03c6b5de03a68a8185f1928b1e8">
  <xsd:schema xmlns:xsd="http://www.w3.org/2001/XMLSchema" xmlns:xs="http://www.w3.org/2001/XMLSchema" xmlns:p="http://schemas.microsoft.com/office/2006/metadata/properties" xmlns:ns3="9b811a52-1ccf-4c5c-ad40-34ae811d1956" xmlns:ns4="7dc4a77c-70c9-40e7-a2b6-422e24bfc9bc" targetNamespace="http://schemas.microsoft.com/office/2006/metadata/properties" ma:root="true" ma:fieldsID="6b738cb34edcb74f9857e9f6ac6cc537" ns3:_="" ns4:_="">
    <xsd:import namespace="9b811a52-1ccf-4c5c-ad40-34ae811d1956"/>
    <xsd:import namespace="7dc4a77c-70c9-40e7-a2b6-422e24bfc9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811a52-1ccf-4c5c-ad40-34ae811d19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4a77c-70c9-40e7-a2b6-422e24bfc9b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b811a52-1ccf-4c5c-ad40-34ae811d1956" xsi:nil="true"/>
  </documentManagement>
</p:properties>
</file>

<file path=customXml/itemProps1.xml><?xml version="1.0" encoding="utf-8"?>
<ds:datastoreItem xmlns:ds="http://schemas.openxmlformats.org/officeDocument/2006/customXml" ds:itemID="{2E55FB91-9FA4-4924-BF35-1550B6FD4D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ABCA0D-F582-4639-B38C-912DFF41F7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811a52-1ccf-4c5c-ad40-34ae811d1956"/>
    <ds:schemaRef ds:uri="7dc4a77c-70c9-40e7-a2b6-422e24bfc9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865715-A5B1-41E4-ACD4-E43CE9617287}">
  <ds:schemaRefs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7dc4a77c-70c9-40e7-a2b6-422e24bfc9bc"/>
    <ds:schemaRef ds:uri="http://schemas.openxmlformats.org/package/2006/metadata/core-properties"/>
    <ds:schemaRef ds:uri="9b811a52-1ccf-4c5c-ad40-34ae811d195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11429</TotalTime>
  <Words>408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Calibri</vt:lpstr>
      <vt:lpstr>Wingdings</vt:lpstr>
      <vt:lpstr>Arial</vt:lpstr>
      <vt:lpstr>Aileron Heavy</vt:lpstr>
      <vt:lpstr>Aileron Heavy Bold</vt:lpstr>
      <vt:lpstr>Courier New</vt:lpstr>
      <vt:lpstr>Aileron Regular</vt:lpstr>
      <vt:lpstr>Montserrat Semi-Bold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Phill Taylor (CTM UHB - NCCU - Emergency Ambulance Services Team )</dc:creator>
  <cp:lastModifiedBy>Phill Taylor (CTM UHB - NCCU - Emergency Ambulance Services Team )</cp:lastModifiedBy>
  <cp:revision>82</cp:revision>
  <dcterms:created xsi:type="dcterms:W3CDTF">2006-08-16T00:00:00Z</dcterms:created>
  <dcterms:modified xsi:type="dcterms:W3CDTF">2024-03-11T14:41:23Z</dcterms:modified>
  <dc:identifier>DAFS9h7uplc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0x01010062D019B27792E448AD7A75348557AC6F</vt:lpwstr>
  </property>
</Properties>
</file>