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0" r:id="rId6"/>
    <p:sldId id="261" r:id="rId7"/>
    <p:sldId id="264" r:id="rId8"/>
    <p:sldId id="267" r:id="rId9"/>
    <p:sldId id="268" r:id="rId10"/>
    <p:sldId id="265" r:id="rId11"/>
    <p:sldId id="263" r:id="rId12"/>
    <p:sldId id="262" r:id="rId13"/>
  </p:sldIdLst>
  <p:sldSz cx="12192000" cy="6858000"/>
  <p:notesSz cx="6858000" cy="9144000"/>
  <p:embeddedFontLst>
    <p:embeddedFont>
      <p:font typeface="Verdana" panose="020B0604030504040204" pitchFamily="3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06" d="100"/>
          <a:sy n="106" d="100"/>
        </p:scale>
        <p:origin x="1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Triage Category 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Conveyed by Ambulance</c:v>
          </c:tx>
          <c:spPr>
            <a:ln w="22225" cap="rnd" cmpd="sng" algn="ctr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Sheet1!$A$1:$A$24</c:f>
              <c:numCache>
                <c:formatCode>mmm\-yy</c:formatCode>
                <c:ptCount val="24"/>
                <c:pt idx="0">
                  <c:v>44287</c:v>
                </c:pt>
                <c:pt idx="1">
                  <c:v>44317</c:v>
                </c:pt>
                <c:pt idx="2">
                  <c:v>44348</c:v>
                </c:pt>
                <c:pt idx="3">
                  <c:v>44378</c:v>
                </c:pt>
                <c:pt idx="4">
                  <c:v>44409</c:v>
                </c:pt>
                <c:pt idx="5">
                  <c:v>44440</c:v>
                </c:pt>
                <c:pt idx="6">
                  <c:v>44470</c:v>
                </c:pt>
                <c:pt idx="7">
                  <c:v>44501</c:v>
                </c:pt>
                <c:pt idx="8">
                  <c:v>44531</c:v>
                </c:pt>
                <c:pt idx="9">
                  <c:v>44562</c:v>
                </c:pt>
                <c:pt idx="10">
                  <c:v>44593</c:v>
                </c:pt>
                <c:pt idx="11">
                  <c:v>44621</c:v>
                </c:pt>
                <c:pt idx="12">
                  <c:v>44652</c:v>
                </c:pt>
                <c:pt idx="13">
                  <c:v>44682</c:v>
                </c:pt>
                <c:pt idx="14">
                  <c:v>44713</c:v>
                </c:pt>
                <c:pt idx="15">
                  <c:v>44743</c:v>
                </c:pt>
                <c:pt idx="16">
                  <c:v>44774</c:v>
                </c:pt>
                <c:pt idx="17">
                  <c:v>44805</c:v>
                </c:pt>
                <c:pt idx="18">
                  <c:v>44835</c:v>
                </c:pt>
                <c:pt idx="19">
                  <c:v>44866</c:v>
                </c:pt>
                <c:pt idx="20">
                  <c:v>44896</c:v>
                </c:pt>
                <c:pt idx="21">
                  <c:v>44927</c:v>
                </c:pt>
                <c:pt idx="22">
                  <c:v>44958</c:v>
                </c:pt>
                <c:pt idx="23">
                  <c:v>44986</c:v>
                </c:pt>
              </c:numCache>
            </c:numRef>
          </c:cat>
          <c:val>
            <c:numRef>
              <c:f>Sheet1!$B$1:$B$24</c:f>
              <c:numCache>
                <c:formatCode>General</c:formatCode>
                <c:ptCount val="24"/>
                <c:pt idx="0">
                  <c:v>357</c:v>
                </c:pt>
                <c:pt idx="1">
                  <c:v>367</c:v>
                </c:pt>
                <c:pt idx="2">
                  <c:v>345</c:v>
                </c:pt>
                <c:pt idx="3">
                  <c:v>327</c:v>
                </c:pt>
                <c:pt idx="4">
                  <c:v>323</c:v>
                </c:pt>
                <c:pt idx="5">
                  <c:v>265</c:v>
                </c:pt>
                <c:pt idx="6">
                  <c:v>294</c:v>
                </c:pt>
                <c:pt idx="7">
                  <c:v>337</c:v>
                </c:pt>
                <c:pt idx="8">
                  <c:v>278</c:v>
                </c:pt>
                <c:pt idx="9">
                  <c:v>318</c:v>
                </c:pt>
                <c:pt idx="10">
                  <c:v>307</c:v>
                </c:pt>
                <c:pt idx="11">
                  <c:v>363</c:v>
                </c:pt>
                <c:pt idx="12">
                  <c:v>283</c:v>
                </c:pt>
                <c:pt idx="13">
                  <c:v>299</c:v>
                </c:pt>
                <c:pt idx="14">
                  <c:v>289</c:v>
                </c:pt>
                <c:pt idx="15">
                  <c:v>327</c:v>
                </c:pt>
                <c:pt idx="16">
                  <c:v>312</c:v>
                </c:pt>
                <c:pt idx="17">
                  <c:v>266</c:v>
                </c:pt>
                <c:pt idx="18">
                  <c:v>293</c:v>
                </c:pt>
                <c:pt idx="19">
                  <c:v>277</c:v>
                </c:pt>
                <c:pt idx="20">
                  <c:v>341</c:v>
                </c:pt>
                <c:pt idx="21">
                  <c:v>301</c:v>
                </c:pt>
                <c:pt idx="22">
                  <c:v>271</c:v>
                </c:pt>
                <c:pt idx="23">
                  <c:v>261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396-4C82-97BD-092A5DA499AB}"/>
            </c:ext>
          </c:extLst>
        </c:ser>
        <c:ser>
          <c:idx val="1"/>
          <c:order val="1"/>
          <c:tx>
            <c:v>Self presented</c:v>
          </c:tx>
          <c:spPr>
            <a:ln w="22225" cap="rnd" cmpd="sng" algn="ctr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Sheet1!$A$1:$A$24</c:f>
              <c:numCache>
                <c:formatCode>mmm\-yy</c:formatCode>
                <c:ptCount val="24"/>
                <c:pt idx="0">
                  <c:v>44287</c:v>
                </c:pt>
                <c:pt idx="1">
                  <c:v>44317</c:v>
                </c:pt>
                <c:pt idx="2">
                  <c:v>44348</c:v>
                </c:pt>
                <c:pt idx="3">
                  <c:v>44378</c:v>
                </c:pt>
                <c:pt idx="4">
                  <c:v>44409</c:v>
                </c:pt>
                <c:pt idx="5">
                  <c:v>44440</c:v>
                </c:pt>
                <c:pt idx="6">
                  <c:v>44470</c:v>
                </c:pt>
                <c:pt idx="7">
                  <c:v>44501</c:v>
                </c:pt>
                <c:pt idx="8">
                  <c:v>44531</c:v>
                </c:pt>
                <c:pt idx="9">
                  <c:v>44562</c:v>
                </c:pt>
                <c:pt idx="10">
                  <c:v>44593</c:v>
                </c:pt>
                <c:pt idx="11">
                  <c:v>44621</c:v>
                </c:pt>
                <c:pt idx="12">
                  <c:v>44652</c:v>
                </c:pt>
                <c:pt idx="13">
                  <c:v>44682</c:v>
                </c:pt>
                <c:pt idx="14">
                  <c:v>44713</c:v>
                </c:pt>
                <c:pt idx="15">
                  <c:v>44743</c:v>
                </c:pt>
                <c:pt idx="16">
                  <c:v>44774</c:v>
                </c:pt>
                <c:pt idx="17">
                  <c:v>44805</c:v>
                </c:pt>
                <c:pt idx="18">
                  <c:v>44835</c:v>
                </c:pt>
                <c:pt idx="19">
                  <c:v>44866</c:v>
                </c:pt>
                <c:pt idx="20">
                  <c:v>44896</c:v>
                </c:pt>
                <c:pt idx="21">
                  <c:v>44927</c:v>
                </c:pt>
                <c:pt idx="22">
                  <c:v>44958</c:v>
                </c:pt>
                <c:pt idx="23">
                  <c:v>44986</c:v>
                </c:pt>
              </c:numCache>
            </c:numRef>
          </c:cat>
          <c:val>
            <c:numRef>
              <c:f>Sheet1!$C$1:$C$24</c:f>
              <c:numCache>
                <c:formatCode>General</c:formatCode>
                <c:ptCount val="24"/>
                <c:pt idx="0">
                  <c:v>190</c:v>
                </c:pt>
                <c:pt idx="1">
                  <c:v>262</c:v>
                </c:pt>
                <c:pt idx="2">
                  <c:v>273</c:v>
                </c:pt>
                <c:pt idx="3">
                  <c:v>292</c:v>
                </c:pt>
                <c:pt idx="4">
                  <c:v>318</c:v>
                </c:pt>
                <c:pt idx="5">
                  <c:v>316</c:v>
                </c:pt>
                <c:pt idx="6">
                  <c:v>298</c:v>
                </c:pt>
                <c:pt idx="7">
                  <c:v>316</c:v>
                </c:pt>
                <c:pt idx="8">
                  <c:v>285</c:v>
                </c:pt>
                <c:pt idx="9">
                  <c:v>253</c:v>
                </c:pt>
                <c:pt idx="10">
                  <c:v>256</c:v>
                </c:pt>
                <c:pt idx="11">
                  <c:v>244</c:v>
                </c:pt>
                <c:pt idx="12">
                  <c:v>300</c:v>
                </c:pt>
                <c:pt idx="13">
                  <c:v>281</c:v>
                </c:pt>
                <c:pt idx="14">
                  <c:v>270</c:v>
                </c:pt>
                <c:pt idx="15">
                  <c:v>375</c:v>
                </c:pt>
                <c:pt idx="16">
                  <c:v>410</c:v>
                </c:pt>
                <c:pt idx="17">
                  <c:v>362</c:v>
                </c:pt>
                <c:pt idx="18">
                  <c:v>362</c:v>
                </c:pt>
                <c:pt idx="19">
                  <c:v>282</c:v>
                </c:pt>
                <c:pt idx="20">
                  <c:v>319</c:v>
                </c:pt>
                <c:pt idx="21">
                  <c:v>214</c:v>
                </c:pt>
                <c:pt idx="22">
                  <c:v>224</c:v>
                </c:pt>
                <c:pt idx="23">
                  <c:v>263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396-4C82-97BD-092A5DA499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697397872"/>
        <c:axId val="1697398288"/>
      </c:lineChart>
      <c:dateAx>
        <c:axId val="169739787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398288"/>
        <c:crosses val="autoZero"/>
        <c:auto val="1"/>
        <c:lblOffset val="100"/>
        <c:baseTimeUnit val="months"/>
      </c:dateAx>
      <c:valAx>
        <c:axId val="1697398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397872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Triage Category</a:t>
            </a:r>
            <a:r>
              <a:rPr lang="en-GB" baseline="0"/>
              <a:t> 5 </a:t>
            </a:r>
            <a:endParaRPr lang="en-GB"/>
          </a:p>
        </c:rich>
      </c:tx>
      <c:layout>
        <c:manualLayout>
          <c:xMode val="edge"/>
          <c:yMode val="edge"/>
          <c:x val="0.40949300087489071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Sheet1!$A$25:$A$48</c:f>
              <c:numCache>
                <c:formatCode>mmm\-yy</c:formatCode>
                <c:ptCount val="24"/>
                <c:pt idx="0">
                  <c:v>44287</c:v>
                </c:pt>
                <c:pt idx="1">
                  <c:v>44317</c:v>
                </c:pt>
                <c:pt idx="2">
                  <c:v>44348</c:v>
                </c:pt>
                <c:pt idx="3">
                  <c:v>44378</c:v>
                </c:pt>
                <c:pt idx="4">
                  <c:v>44409</c:v>
                </c:pt>
                <c:pt idx="5">
                  <c:v>44440</c:v>
                </c:pt>
                <c:pt idx="6">
                  <c:v>44470</c:v>
                </c:pt>
                <c:pt idx="7">
                  <c:v>44501</c:v>
                </c:pt>
                <c:pt idx="8">
                  <c:v>44531</c:v>
                </c:pt>
                <c:pt idx="9">
                  <c:v>44562</c:v>
                </c:pt>
                <c:pt idx="10">
                  <c:v>44593</c:v>
                </c:pt>
                <c:pt idx="11">
                  <c:v>44621</c:v>
                </c:pt>
                <c:pt idx="12">
                  <c:v>44652</c:v>
                </c:pt>
                <c:pt idx="13">
                  <c:v>44682</c:v>
                </c:pt>
                <c:pt idx="14">
                  <c:v>44713</c:v>
                </c:pt>
                <c:pt idx="15">
                  <c:v>44743</c:v>
                </c:pt>
                <c:pt idx="16">
                  <c:v>44774</c:v>
                </c:pt>
                <c:pt idx="17">
                  <c:v>44805</c:v>
                </c:pt>
                <c:pt idx="18">
                  <c:v>44835</c:v>
                </c:pt>
                <c:pt idx="19">
                  <c:v>44866</c:v>
                </c:pt>
                <c:pt idx="20">
                  <c:v>44896</c:v>
                </c:pt>
                <c:pt idx="21">
                  <c:v>44927</c:v>
                </c:pt>
                <c:pt idx="22">
                  <c:v>44958</c:v>
                </c:pt>
                <c:pt idx="23">
                  <c:v>44986</c:v>
                </c:pt>
              </c:numCache>
            </c:numRef>
          </c:cat>
          <c:val>
            <c:numRef>
              <c:f>Sheet1!$B$25:$B$48</c:f>
              <c:numCache>
                <c:formatCode>General</c:formatCode>
                <c:ptCount val="24"/>
                <c:pt idx="0">
                  <c:v>50</c:v>
                </c:pt>
                <c:pt idx="1">
                  <c:v>67</c:v>
                </c:pt>
                <c:pt idx="2">
                  <c:v>42</c:v>
                </c:pt>
                <c:pt idx="3">
                  <c:v>44</c:v>
                </c:pt>
                <c:pt idx="4">
                  <c:v>49</c:v>
                </c:pt>
                <c:pt idx="5">
                  <c:v>56</c:v>
                </c:pt>
                <c:pt idx="6">
                  <c:v>45</c:v>
                </c:pt>
                <c:pt idx="7">
                  <c:v>45</c:v>
                </c:pt>
                <c:pt idx="8">
                  <c:v>54</c:v>
                </c:pt>
                <c:pt idx="9">
                  <c:v>74</c:v>
                </c:pt>
                <c:pt idx="10">
                  <c:v>46</c:v>
                </c:pt>
                <c:pt idx="11">
                  <c:v>52</c:v>
                </c:pt>
                <c:pt idx="12">
                  <c:v>65</c:v>
                </c:pt>
                <c:pt idx="13">
                  <c:v>76</c:v>
                </c:pt>
                <c:pt idx="14">
                  <c:v>81</c:v>
                </c:pt>
                <c:pt idx="15">
                  <c:v>79</c:v>
                </c:pt>
                <c:pt idx="16">
                  <c:v>57</c:v>
                </c:pt>
                <c:pt idx="17">
                  <c:v>63</c:v>
                </c:pt>
                <c:pt idx="18">
                  <c:v>67</c:v>
                </c:pt>
                <c:pt idx="19">
                  <c:v>62</c:v>
                </c:pt>
                <c:pt idx="20">
                  <c:v>87</c:v>
                </c:pt>
                <c:pt idx="21">
                  <c:v>84</c:v>
                </c:pt>
                <c:pt idx="22">
                  <c:v>76</c:v>
                </c:pt>
                <c:pt idx="23">
                  <c:v>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D3D-43DA-A34E-25A2E7575990}"/>
            </c:ext>
          </c:extLst>
        </c:ser>
        <c:ser>
          <c:idx val="1"/>
          <c:order val="1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Sheet1!$A$25:$A$48</c:f>
              <c:numCache>
                <c:formatCode>mmm\-yy</c:formatCode>
                <c:ptCount val="24"/>
                <c:pt idx="0">
                  <c:v>44287</c:v>
                </c:pt>
                <c:pt idx="1">
                  <c:v>44317</c:v>
                </c:pt>
                <c:pt idx="2">
                  <c:v>44348</c:v>
                </c:pt>
                <c:pt idx="3">
                  <c:v>44378</c:v>
                </c:pt>
                <c:pt idx="4">
                  <c:v>44409</c:v>
                </c:pt>
                <c:pt idx="5">
                  <c:v>44440</c:v>
                </c:pt>
                <c:pt idx="6">
                  <c:v>44470</c:v>
                </c:pt>
                <c:pt idx="7">
                  <c:v>44501</c:v>
                </c:pt>
                <c:pt idx="8">
                  <c:v>44531</c:v>
                </c:pt>
                <c:pt idx="9">
                  <c:v>44562</c:v>
                </c:pt>
                <c:pt idx="10">
                  <c:v>44593</c:v>
                </c:pt>
                <c:pt idx="11">
                  <c:v>44621</c:v>
                </c:pt>
                <c:pt idx="12">
                  <c:v>44652</c:v>
                </c:pt>
                <c:pt idx="13">
                  <c:v>44682</c:v>
                </c:pt>
                <c:pt idx="14">
                  <c:v>44713</c:v>
                </c:pt>
                <c:pt idx="15">
                  <c:v>44743</c:v>
                </c:pt>
                <c:pt idx="16">
                  <c:v>44774</c:v>
                </c:pt>
                <c:pt idx="17">
                  <c:v>44805</c:v>
                </c:pt>
                <c:pt idx="18">
                  <c:v>44835</c:v>
                </c:pt>
                <c:pt idx="19">
                  <c:v>44866</c:v>
                </c:pt>
                <c:pt idx="20">
                  <c:v>44896</c:v>
                </c:pt>
                <c:pt idx="21">
                  <c:v>44927</c:v>
                </c:pt>
                <c:pt idx="22">
                  <c:v>44958</c:v>
                </c:pt>
                <c:pt idx="23">
                  <c:v>44986</c:v>
                </c:pt>
              </c:numCache>
            </c:numRef>
          </c:cat>
          <c:val>
            <c:numRef>
              <c:f>Sheet1!$C$25:$C$48</c:f>
              <c:numCache>
                <c:formatCode>General</c:formatCode>
                <c:ptCount val="24"/>
                <c:pt idx="0">
                  <c:v>597</c:v>
                </c:pt>
                <c:pt idx="1">
                  <c:v>676</c:v>
                </c:pt>
                <c:pt idx="2">
                  <c:v>766</c:v>
                </c:pt>
                <c:pt idx="3">
                  <c:v>811</c:v>
                </c:pt>
                <c:pt idx="4">
                  <c:v>683</c:v>
                </c:pt>
                <c:pt idx="5">
                  <c:v>588</c:v>
                </c:pt>
                <c:pt idx="6">
                  <c:v>551</c:v>
                </c:pt>
                <c:pt idx="7">
                  <c:v>557</c:v>
                </c:pt>
                <c:pt idx="8">
                  <c:v>430</c:v>
                </c:pt>
                <c:pt idx="9">
                  <c:v>337</c:v>
                </c:pt>
                <c:pt idx="10">
                  <c:v>387</c:v>
                </c:pt>
                <c:pt idx="11">
                  <c:v>522</c:v>
                </c:pt>
                <c:pt idx="12">
                  <c:v>414</c:v>
                </c:pt>
                <c:pt idx="13">
                  <c:v>513</c:v>
                </c:pt>
                <c:pt idx="14">
                  <c:v>438</c:v>
                </c:pt>
                <c:pt idx="15">
                  <c:v>480</c:v>
                </c:pt>
                <c:pt idx="16">
                  <c:v>522</c:v>
                </c:pt>
                <c:pt idx="17">
                  <c:v>483</c:v>
                </c:pt>
                <c:pt idx="18">
                  <c:v>479</c:v>
                </c:pt>
                <c:pt idx="19">
                  <c:v>394</c:v>
                </c:pt>
                <c:pt idx="20">
                  <c:v>383</c:v>
                </c:pt>
                <c:pt idx="21">
                  <c:v>437</c:v>
                </c:pt>
                <c:pt idx="22">
                  <c:v>392</c:v>
                </c:pt>
                <c:pt idx="23">
                  <c:v>468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D3D-43DA-A34E-25A2E75759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96644128"/>
        <c:axId val="1696646624"/>
      </c:lineChart>
      <c:dateAx>
        <c:axId val="169664412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646624"/>
        <c:crosses val="autoZero"/>
        <c:auto val="1"/>
        <c:lblOffset val="100"/>
        <c:baseTimeUnit val="months"/>
      </c:dateAx>
      <c:valAx>
        <c:axId val="169664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644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11" Type="http://schemas.openxmlformats.org/officeDocument/2006/relationships/image" Target="../media/image13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4.sv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94858" y="2687398"/>
            <a:ext cx="6839342" cy="3570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 b="1" dirty="0" smtClean="0">
                <a:solidFill>
                  <a:srgbClr val="1437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2214" b="1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89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 smtClean="0">
                <a:solidFill>
                  <a:srgbClr val="1437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Management Group</a:t>
            </a:r>
          </a:p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 smtClean="0">
                <a:solidFill>
                  <a:srgbClr val="1437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Latest Data loaded March 23</a:t>
            </a:r>
            <a:endParaRPr lang="en-US" sz="2480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657600" y="6557385"/>
            <a:ext cx="2011406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Equitable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provide equity of access and consistency in standards of care to patients across Wales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08" y="1358410"/>
            <a:ext cx="3179068" cy="3945660"/>
          </a:xfrm>
          <a:prstGeom prst="rect">
            <a:avLst/>
          </a:prstGeom>
        </p:spPr>
      </p:pic>
      <p:pic>
        <p:nvPicPr>
          <p:cNvPr id="3074" name="Picture 6" descr="image00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59098"/>
            <a:ext cx="3124200" cy="394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321032" y="1700665"/>
            <a:ext cx="21820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This map shows the location of where Advanced Practice Paramedics were deployed in March. The data shows resources throughout Wales with the majority of responses in the South.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5034" y="1084885"/>
            <a:ext cx="121931" cy="46882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753600" y="1700665"/>
            <a:ext cx="21820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This map shows the location of where Falls Response Units were deployed in March. The data shows the majority of responses in the South.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829799" y="4114800"/>
            <a:ext cx="2227489" cy="1690325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GB" dirty="0" smtClean="0">
                <a:solidFill>
                  <a:srgbClr val="0E316F"/>
                </a:solidFill>
              </a:rPr>
              <a:t>Further analysis of benefits and outcomes will be explored</a:t>
            </a:r>
            <a:endParaRPr lang="en-GB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08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Patient Centered Care 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205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4378" y="716591"/>
            <a:ext cx="11274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do deliver </a:t>
            </a:r>
            <a:r>
              <a:rPr lang="en-GB" i="1" dirty="0" smtClean="0">
                <a:solidFill>
                  <a:srgbClr val="002060"/>
                </a:solidFill>
              </a:rPr>
              <a:t>care that is </a:t>
            </a:r>
            <a:r>
              <a:rPr lang="en-GB" i="1" dirty="0">
                <a:solidFill>
                  <a:srgbClr val="002060"/>
                </a:solidFill>
              </a:rPr>
              <a:t>culturally embedded and supported by a common approach to assessing and managing peoples needs.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9239" y="2828643"/>
            <a:ext cx="3448050" cy="31432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3400" y="1600200"/>
            <a:ext cx="8153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Opportunities for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Monitoring response to complaint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Delayed community response – have all opportunities been explored?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Call categorisation – How will this be monitored?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End of Life- How are these patients identified?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Await outcome of review of Red incidents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How do we improve care for older people?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Analysis of patients conveyed by ambulance presenting at 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Capture patients that were advised to attend ED by another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Benefits and outcomes for patients that received a specialist response from either an APP or a Falls vehicle.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383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94858" y="2687398"/>
            <a:ext cx="6839342" cy="3570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 b="1" dirty="0">
                <a:solidFill>
                  <a:srgbClr val="1437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Emergency Ambulance Services Committee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657600" y="6557385"/>
            <a:ext cx="2011406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</p:spTree>
    <p:extLst>
      <p:ext uri="{BB962C8B-B14F-4D97-AF65-F5344CB8AC3E}">
        <p14:creationId xmlns:p14="http://schemas.microsoft.com/office/powerpoint/2010/main" val="140363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Purpose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" y="962381"/>
            <a:ext cx="8915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The Duty of 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Quality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Committee has a responsibility to support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the delivery of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Emergency Ambulance Services, and therefore must do so with a view to securing improvement in the quality of the services provided.</a:t>
            </a:r>
          </a:p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The Duty of Candour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Committee has a responsibility to ensure Emergency Ambulance Services are identifying and learning from incidents that have caused harm and supporting the development of initiatives to stop similar incidents from happening again. </a:t>
            </a:r>
          </a:p>
          <a:p>
            <a:endParaRPr lang="en-GB" dirty="0" smtClean="0"/>
          </a:p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2600" y="190500"/>
            <a:ext cx="2543175" cy="23431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33399" y="4076761"/>
            <a:ext cx="11539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The purpose of this report is to ensure both requirements are addressed and to inform the Committee of progress in improving quality of Emergency Ambulance Services.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8" y="227546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Safe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4378" y="810819"/>
            <a:ext cx="11274221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81359" lvl="1">
              <a:lnSpc>
                <a:spcPts val="2352"/>
              </a:lnSpc>
            </a:pPr>
            <a:endParaRPr lang="en-GB" sz="1680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b="1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b="1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US" sz="1680" b="1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2060"/>
                </a:solidFill>
              </a:rPr>
              <a:t>A system level focus on commissioning and ensuring sufficient levels of resource availability to provide safe </a:t>
            </a:r>
            <a:r>
              <a:rPr lang="en-GB" i="1" dirty="0" smtClean="0">
                <a:solidFill>
                  <a:srgbClr val="002060"/>
                </a:solidFill>
              </a:rPr>
              <a:t>services. </a:t>
            </a:r>
            <a:endParaRPr lang="en-GB" i="1" dirty="0">
              <a:solidFill>
                <a:srgbClr val="00206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96699" y="4049968"/>
            <a:ext cx="2725485" cy="168595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Recruitment, redeployment and assessment of workload along with an OCP against PTR functions will help mitigate this.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CD374BE-137D-A696-A9DB-68DC47646C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752" y="1413209"/>
            <a:ext cx="3001550" cy="2181491"/>
          </a:xfrm>
          <a:prstGeom prst="rect">
            <a:avLst/>
          </a:prstGeom>
          <a:ln w="28575">
            <a:solidFill>
              <a:srgbClr val="007749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AA0A7C6-7F70-0B41-CF9D-C1688EFA72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0639" y="1170498"/>
            <a:ext cx="7349938" cy="2823277"/>
          </a:xfrm>
          <a:prstGeom prst="rect">
            <a:avLst/>
          </a:prstGeom>
          <a:ln w="28575">
            <a:solidFill>
              <a:srgbClr val="007749"/>
            </a:solidFill>
          </a:ln>
        </p:spPr>
      </p:pic>
      <p:sp>
        <p:nvSpPr>
          <p:cNvPr id="30" name="Rounded Rectangle 29"/>
          <p:cNvSpPr/>
          <p:nvPr/>
        </p:nvSpPr>
        <p:spPr>
          <a:xfrm>
            <a:off x="7389285" y="4428406"/>
            <a:ext cx="4668004" cy="1281923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Immediate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improvement actions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Education of individual staff,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Updates to SOP's, 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Circulation of bulletins </a:t>
            </a:r>
          </a:p>
          <a:p>
            <a:pPr algn="ctr"/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3207" y="1127315"/>
            <a:ext cx="121931" cy="468823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09626" y="4243700"/>
            <a:ext cx="26007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Themes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: 'delayed community response' and 'call categorisation'. 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6477000" y="4850930"/>
            <a:ext cx="91228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>
            <a:off x="1996145" y="3654055"/>
            <a:ext cx="318763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315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8" y="227546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Safe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4378" y="810819"/>
            <a:ext cx="11274221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81359" lvl="1">
              <a:lnSpc>
                <a:spcPts val="2352"/>
              </a:lnSpc>
            </a:pPr>
            <a:endParaRPr lang="en-GB" sz="1680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b="1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GB" sz="1680" b="1" dirty="0" smtClean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1359" lvl="1">
              <a:lnSpc>
                <a:spcPts val="2352"/>
              </a:lnSpc>
            </a:pPr>
            <a:endParaRPr lang="en-US" sz="1680" b="1" dirty="0">
              <a:solidFill>
                <a:srgbClr val="1437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2060"/>
                </a:solidFill>
              </a:rPr>
              <a:t>A system level focus on commissioning and ensuring sufficient levels of resource availability to provide safe </a:t>
            </a:r>
            <a:r>
              <a:rPr lang="en-GB" i="1" dirty="0" smtClean="0">
                <a:solidFill>
                  <a:srgbClr val="002060"/>
                </a:solidFill>
              </a:rPr>
              <a:t>services. </a:t>
            </a:r>
            <a:endParaRPr lang="en-GB" i="1" dirty="0">
              <a:solidFill>
                <a:srgbClr val="00206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6242931" y="1205636"/>
            <a:ext cx="0" cy="458556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882218" y="1187936"/>
            <a:ext cx="2636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400" b="1" dirty="0" smtClean="0">
                <a:solidFill>
                  <a:srgbClr val="1F497D">
                    <a:lumMod val="75000"/>
                  </a:srgbClr>
                </a:solidFill>
              </a:rPr>
              <a:t>Joint Investigations</a:t>
            </a:r>
            <a:endParaRPr lang="en-GB" sz="24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30288" y="18610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 March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WAST identified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15 Joint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Investigations and there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were 3 referrals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from health boards into WAST under the Joint Investigation Framework.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23200" y="298837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Themes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Delay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 raising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Lack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of clinical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End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of Life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Care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919192" y="4015488"/>
            <a:ext cx="2743200" cy="1281923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End of Life Care planning-  feedback to be taken to 6 Goals Steering Group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4B8446C-40FC-EFDA-2ACB-DC3E405A01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4096" y="1226658"/>
            <a:ext cx="4584570" cy="4790271"/>
          </a:xfrm>
          <a:prstGeom prst="rect">
            <a:avLst/>
          </a:prstGeom>
          <a:ln w="28575">
            <a:solidFill>
              <a:srgbClr val="007749"/>
            </a:solidFill>
          </a:ln>
        </p:spPr>
      </p:pic>
    </p:spTree>
    <p:extLst>
      <p:ext uri="{BB962C8B-B14F-4D97-AF65-F5344CB8AC3E}">
        <p14:creationId xmlns:p14="http://schemas.microsoft.com/office/powerpoint/2010/main" val="395207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Timely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4378" y="716591"/>
            <a:ext cx="11274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provide a response within timescales that contribute to improving clinical outcomes and patient satisfaction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087" y="1459216"/>
            <a:ext cx="573551" cy="12840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368" y="2966145"/>
            <a:ext cx="620005" cy="135542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6229" y="4516323"/>
            <a:ext cx="630281" cy="14365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5034" y="1084885"/>
            <a:ext cx="121931" cy="468823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60574" y="1036372"/>
            <a:ext cx="1706875" cy="170687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326134" y="1399968"/>
            <a:ext cx="56271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E316F"/>
                </a:solidFill>
              </a:rPr>
              <a:t>In February </a:t>
            </a:r>
            <a:endParaRPr lang="en-GB" dirty="0" smtClean="0">
              <a:solidFill>
                <a:srgbClr val="0E316F"/>
              </a:solidFill>
            </a:endParaRPr>
          </a:p>
          <a:p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Calls Offered: 44,454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Calls Answered: 44,355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847 </a:t>
            </a:r>
            <a:r>
              <a:rPr lang="en-GB" dirty="0">
                <a:solidFill>
                  <a:srgbClr val="0E316F"/>
                </a:solidFill>
              </a:rPr>
              <a:t>patients waited over 12 hours for a </a:t>
            </a:r>
            <a:r>
              <a:rPr lang="en-GB" dirty="0" smtClean="0">
                <a:solidFill>
                  <a:srgbClr val="0E316F"/>
                </a:solidFill>
              </a:rPr>
              <a:t>response which is a significant increase on March (329)</a:t>
            </a:r>
          </a:p>
          <a:p>
            <a:endParaRPr lang="en-GB" dirty="0" smtClean="0">
              <a:solidFill>
                <a:srgbClr val="0E316F"/>
              </a:solidFill>
            </a:endParaRPr>
          </a:p>
          <a:p>
            <a:r>
              <a:rPr lang="en-GB" b="1" dirty="0" smtClean="0">
                <a:solidFill>
                  <a:srgbClr val="0E316F"/>
                </a:solidFill>
              </a:rPr>
              <a:t>NEPTS</a:t>
            </a:r>
            <a:endParaRPr lang="en-GB" dirty="0" smtClean="0">
              <a:solidFill>
                <a:srgbClr val="0E316F"/>
              </a:solidFill>
            </a:endParaRPr>
          </a:p>
          <a:p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E316F"/>
                </a:solidFill>
              </a:rPr>
              <a:t>76% </a:t>
            </a:r>
            <a:r>
              <a:rPr lang="en-GB" dirty="0" smtClean="0">
                <a:solidFill>
                  <a:srgbClr val="0E316F"/>
                </a:solidFill>
              </a:rPr>
              <a:t>of calls </a:t>
            </a:r>
            <a:r>
              <a:rPr lang="en-GB" dirty="0">
                <a:solidFill>
                  <a:srgbClr val="0E316F"/>
                </a:solidFill>
              </a:rPr>
              <a:t>were answered within 60 </a:t>
            </a:r>
            <a:r>
              <a:rPr lang="en-GB" dirty="0" smtClean="0">
                <a:solidFill>
                  <a:srgbClr val="0E316F"/>
                </a:solidFill>
              </a:rPr>
              <a:t>seconds,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4.4</a:t>
            </a:r>
            <a:r>
              <a:rPr lang="en-GB" dirty="0">
                <a:solidFill>
                  <a:srgbClr val="0E316F"/>
                </a:solidFill>
              </a:rPr>
              <a:t>% </a:t>
            </a:r>
            <a:r>
              <a:rPr lang="en-GB" dirty="0" smtClean="0">
                <a:solidFill>
                  <a:srgbClr val="0E316F"/>
                </a:solidFill>
              </a:rPr>
              <a:t>of calls </a:t>
            </a:r>
            <a:r>
              <a:rPr lang="en-GB" dirty="0">
                <a:solidFill>
                  <a:srgbClr val="0E316F"/>
                </a:solidFill>
              </a:rPr>
              <a:t>were abandoned before answering.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E316F"/>
                </a:solidFill>
              </a:rPr>
              <a:t>63.8% of </a:t>
            </a:r>
            <a:r>
              <a:rPr lang="en-GB" dirty="0" smtClean="0">
                <a:solidFill>
                  <a:srgbClr val="0E316F"/>
                </a:solidFill>
              </a:rPr>
              <a:t>core journeys </a:t>
            </a:r>
            <a:r>
              <a:rPr lang="en-GB" dirty="0">
                <a:solidFill>
                  <a:srgbClr val="0E316F"/>
                </a:solidFill>
              </a:rPr>
              <a:t>arrived within 30 minutes of their appointment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E316F"/>
                </a:solidFill>
              </a:rPr>
              <a:t>77% of discharge &amp; </a:t>
            </a:r>
            <a:r>
              <a:rPr lang="en-GB" dirty="0" smtClean="0">
                <a:solidFill>
                  <a:srgbClr val="0E316F"/>
                </a:solidFill>
              </a:rPr>
              <a:t>transfer </a:t>
            </a:r>
            <a:r>
              <a:rPr lang="en-GB" dirty="0">
                <a:solidFill>
                  <a:srgbClr val="0E316F"/>
                </a:solidFill>
              </a:rPr>
              <a:t>patients were collected in less than 60 minutes after their booked ready </a:t>
            </a:r>
            <a:r>
              <a:rPr lang="en-GB" dirty="0" smtClean="0">
                <a:solidFill>
                  <a:srgbClr val="0E316F"/>
                </a:solidFill>
              </a:rPr>
              <a:t>time.</a:t>
            </a:r>
            <a:endParaRPr lang="en-GB" dirty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E316F"/>
              </a:solidFill>
            </a:endParaRPr>
          </a:p>
          <a:p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1092713" y="1339763"/>
            <a:ext cx="4668004" cy="156398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Red</a:t>
            </a:r>
          </a:p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longest wait time for a Red incident in February was 01:41. There were 3,949 incidents categorised as Red. A review of ‘Red’ incidents is underway and due for reporting in May.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2713" y="3012710"/>
            <a:ext cx="4668004" cy="1413136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Amber</a:t>
            </a:r>
          </a:p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median wait for Amber was 02:47. There were 14,749 incidents categorised as Amber.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101573" y="4516323"/>
            <a:ext cx="4668004" cy="1281923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GB" b="1" dirty="0" smtClean="0">
                <a:solidFill>
                  <a:srgbClr val="1F497D">
                    <a:lumMod val="75000"/>
                  </a:srgbClr>
                </a:solidFill>
              </a:rPr>
              <a:t>Green</a:t>
            </a:r>
          </a:p>
          <a:p>
            <a:pPr lvl="0" algn="ctr"/>
            <a:r>
              <a:rPr lang="en-GB" dirty="0" smtClean="0">
                <a:solidFill>
                  <a:srgbClr val="1F497D">
                    <a:lumMod val="75000"/>
                  </a:srgbClr>
                </a:solidFill>
              </a:rPr>
              <a:t>The 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median wait for </a:t>
            </a:r>
            <a:r>
              <a:rPr lang="en-GB" dirty="0" smtClean="0">
                <a:solidFill>
                  <a:srgbClr val="1F497D">
                    <a:lumMod val="75000"/>
                  </a:srgbClr>
                </a:solidFill>
              </a:rPr>
              <a:t>Green was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03:32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There 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were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1,336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incidents 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categorised as </a:t>
            </a:r>
            <a:r>
              <a:rPr lang="en-GB" dirty="0" smtClean="0">
                <a:solidFill>
                  <a:srgbClr val="1F497D">
                    <a:lumMod val="75000"/>
                  </a:srgbClr>
                </a:solidFill>
              </a:rPr>
              <a:t>Green.</a:t>
            </a:r>
            <a:endParaRPr lang="en-GB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38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399" y="4364199"/>
            <a:ext cx="1617889" cy="1607693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Effective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34411" y="484718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do deliver care to  the right call, at the right time, with the right </a:t>
            </a:r>
            <a:r>
              <a:rPr lang="en-GB" i="1" dirty="0" smtClean="0">
                <a:solidFill>
                  <a:srgbClr val="002060"/>
                </a:solidFill>
              </a:rPr>
              <a:t>response. </a:t>
            </a:r>
            <a:endParaRPr lang="en-GB" i="1" dirty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3110" y="3724939"/>
            <a:ext cx="56017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E316F"/>
                </a:solidFill>
              </a:rPr>
              <a:t>Return of Spontaneous Circulation (ROSC) </a:t>
            </a:r>
          </a:p>
          <a:p>
            <a:r>
              <a:rPr lang="en-GB" b="1" dirty="0" smtClean="0">
                <a:solidFill>
                  <a:srgbClr val="0E316F"/>
                </a:solidFill>
              </a:rPr>
              <a:t>In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There were 3,949 </a:t>
            </a:r>
            <a:r>
              <a:rPr lang="en-GB" dirty="0">
                <a:solidFill>
                  <a:srgbClr val="0E316F"/>
                </a:solidFill>
              </a:rPr>
              <a:t>incidents categorised as 'Red'. </a:t>
            </a:r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Of </a:t>
            </a:r>
            <a:r>
              <a:rPr lang="en-GB" dirty="0">
                <a:solidFill>
                  <a:srgbClr val="0E316F"/>
                </a:solidFill>
              </a:rPr>
              <a:t>these, 3</a:t>
            </a:r>
            <a:r>
              <a:rPr lang="en-GB" dirty="0" smtClean="0">
                <a:solidFill>
                  <a:srgbClr val="0E316F"/>
                </a:solidFill>
              </a:rPr>
              <a:t>07 </a:t>
            </a:r>
            <a:r>
              <a:rPr lang="en-GB" dirty="0">
                <a:solidFill>
                  <a:srgbClr val="0E316F"/>
                </a:solidFill>
              </a:rPr>
              <a:t>people had resuscitation attempts started on them, </a:t>
            </a:r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E316F"/>
                </a:solidFill>
              </a:rPr>
              <a:t>O</a:t>
            </a:r>
            <a:r>
              <a:rPr lang="en-GB" dirty="0" smtClean="0">
                <a:solidFill>
                  <a:srgbClr val="0E316F"/>
                </a:solidFill>
              </a:rPr>
              <a:t>f </a:t>
            </a:r>
            <a:r>
              <a:rPr lang="en-GB" dirty="0">
                <a:solidFill>
                  <a:srgbClr val="0E316F"/>
                </a:solidFill>
              </a:rPr>
              <a:t>that </a:t>
            </a:r>
            <a:r>
              <a:rPr lang="en-GB" dirty="0" smtClean="0">
                <a:solidFill>
                  <a:srgbClr val="0E316F"/>
                </a:solidFill>
              </a:rPr>
              <a:t>43 </a:t>
            </a:r>
            <a:r>
              <a:rPr lang="en-GB" dirty="0">
                <a:solidFill>
                  <a:srgbClr val="0E316F"/>
                </a:solidFill>
              </a:rPr>
              <a:t>people arrived at hospital with a return of spontaneous circulation (</a:t>
            </a:r>
            <a:r>
              <a:rPr lang="en-GB" dirty="0" smtClean="0">
                <a:solidFill>
                  <a:srgbClr val="0E316F"/>
                </a:solidFill>
              </a:rPr>
              <a:t>43/307 </a:t>
            </a:r>
            <a:r>
              <a:rPr lang="en-GB" dirty="0">
                <a:solidFill>
                  <a:srgbClr val="0E316F"/>
                </a:solidFill>
              </a:rPr>
              <a:t>= </a:t>
            </a:r>
            <a:r>
              <a:rPr lang="en-GB" dirty="0" smtClean="0">
                <a:solidFill>
                  <a:srgbClr val="0E316F"/>
                </a:solidFill>
              </a:rPr>
              <a:t>14% </a:t>
            </a:r>
            <a:r>
              <a:rPr lang="en-GB" dirty="0">
                <a:solidFill>
                  <a:srgbClr val="0E316F"/>
                </a:solidFill>
              </a:rPr>
              <a:t>ROSC).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5034" y="1084885"/>
            <a:ext cx="121931" cy="468823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618544" y="1197373"/>
            <a:ext cx="3440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B4168"/>
                </a:solidFill>
              </a:rPr>
              <a:t>ST Elevation Myocardial Infarction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907258" y="1416286"/>
            <a:ext cx="3539659" cy="190023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60849" y="1566705"/>
            <a:ext cx="32880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There were a total of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108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patients in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March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who were documented as having a ST Elevation Myocardia Infarction (STEMI). Of these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38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35.2%)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were documented as receiving appropriate STEMI care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bundle.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05241" y="1122969"/>
            <a:ext cx="5460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E316F"/>
                </a:solidFill>
              </a:rPr>
              <a:t>Falls- The biggest reason for a 999 call in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4,271 </a:t>
            </a:r>
            <a:r>
              <a:rPr lang="en-GB" dirty="0">
                <a:solidFill>
                  <a:srgbClr val="0E316F"/>
                </a:solidFill>
              </a:rPr>
              <a:t>incidents categorised as a code 17 (Falls). </a:t>
            </a:r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3,280 </a:t>
            </a:r>
            <a:r>
              <a:rPr lang="en-GB" dirty="0">
                <a:solidFill>
                  <a:srgbClr val="0E316F"/>
                </a:solidFill>
              </a:rPr>
              <a:t>of these patients were 75 years or older. </a:t>
            </a:r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WAST </a:t>
            </a:r>
            <a:r>
              <a:rPr lang="en-GB" dirty="0">
                <a:solidFill>
                  <a:srgbClr val="0E316F"/>
                </a:solidFill>
              </a:rPr>
              <a:t>responded to 2,578 </a:t>
            </a:r>
            <a:r>
              <a:rPr lang="en-GB" dirty="0" smtClean="0">
                <a:solidFill>
                  <a:srgbClr val="0E316F"/>
                </a:solidFill>
              </a:rPr>
              <a:t>incidents (1,153 patients received a falls resource) and </a:t>
            </a:r>
            <a:r>
              <a:rPr lang="en-GB" dirty="0">
                <a:solidFill>
                  <a:srgbClr val="0E316F"/>
                </a:solidFill>
              </a:rPr>
              <a:t>conveyed 1,459 patients. </a:t>
            </a:r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E316F"/>
                </a:solidFill>
              </a:rPr>
              <a:t>Having </a:t>
            </a:r>
            <a:r>
              <a:rPr lang="en-GB" dirty="0">
                <a:solidFill>
                  <a:srgbClr val="0E316F"/>
                </a:solidFill>
              </a:rPr>
              <a:t>been conveyed to hospital, 14% were handed over within 15 </a:t>
            </a:r>
            <a:r>
              <a:rPr lang="en-GB" dirty="0" err="1" smtClean="0">
                <a:solidFill>
                  <a:srgbClr val="0E316F"/>
                </a:solidFill>
              </a:rPr>
              <a:t>mins</a:t>
            </a:r>
            <a:endParaRPr lang="en-GB" dirty="0" smtClean="0">
              <a:solidFill>
                <a:srgbClr val="0E316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E316F"/>
                </a:solidFill>
              </a:rPr>
              <a:t>T</a:t>
            </a:r>
            <a:r>
              <a:rPr lang="en-GB" dirty="0" smtClean="0">
                <a:solidFill>
                  <a:srgbClr val="0E316F"/>
                </a:solidFill>
              </a:rPr>
              <a:t>he </a:t>
            </a:r>
            <a:r>
              <a:rPr lang="en-GB" dirty="0">
                <a:solidFill>
                  <a:srgbClr val="0E316F"/>
                </a:solidFill>
              </a:rPr>
              <a:t>longest time a patient who had been categorised as a code 17 (Falls) waited on an ambulance, outside a hospital, was </a:t>
            </a:r>
            <a:r>
              <a:rPr lang="en-GB" dirty="0" smtClean="0">
                <a:solidFill>
                  <a:srgbClr val="0E316F"/>
                </a:solidFill>
              </a:rPr>
              <a:t>26 </a:t>
            </a:r>
            <a:r>
              <a:rPr lang="en-GB" dirty="0">
                <a:solidFill>
                  <a:srgbClr val="0E316F"/>
                </a:solidFill>
              </a:rPr>
              <a:t>hours and 5</a:t>
            </a:r>
            <a:r>
              <a:rPr lang="en-GB" dirty="0" smtClean="0">
                <a:solidFill>
                  <a:srgbClr val="0E316F"/>
                </a:solidFill>
              </a:rPr>
              <a:t>0 </a:t>
            </a:r>
            <a:r>
              <a:rPr lang="en-GB" dirty="0">
                <a:solidFill>
                  <a:srgbClr val="0E316F"/>
                </a:solidFill>
              </a:rPr>
              <a:t>minutes, however the average time was 2 hours and </a:t>
            </a:r>
            <a:r>
              <a:rPr lang="en-GB" dirty="0" smtClean="0">
                <a:solidFill>
                  <a:srgbClr val="0E316F"/>
                </a:solidFill>
              </a:rPr>
              <a:t>20 </a:t>
            </a:r>
            <a:r>
              <a:rPr lang="en-GB" dirty="0">
                <a:solidFill>
                  <a:srgbClr val="0E316F"/>
                </a:solidFill>
              </a:rPr>
              <a:t>minutes</a:t>
            </a:r>
            <a:r>
              <a:rPr lang="en-GB" dirty="0" smtClean="0">
                <a:solidFill>
                  <a:srgbClr val="0E316F"/>
                </a:solidFill>
              </a:rPr>
              <a:t>.</a:t>
            </a:r>
          </a:p>
          <a:p>
            <a:endParaRPr lang="en-GB" dirty="0">
              <a:solidFill>
                <a:srgbClr val="0E316F"/>
              </a:solidFill>
              <a:effectLst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425310" y="4606494"/>
            <a:ext cx="3664460" cy="1410496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GB" dirty="0">
                <a:solidFill>
                  <a:srgbClr val="0E316F"/>
                </a:solidFill>
              </a:rPr>
              <a:t>Whilst this report details patients who have fallen and STEMI patients, future reports will explore other clinical outcomes. </a:t>
            </a:r>
            <a:endParaRPr lang="en-GB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9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5282" y="400647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do deliver </a:t>
            </a:r>
            <a:r>
              <a:rPr lang="en-GB" i="1" dirty="0" smtClean="0">
                <a:solidFill>
                  <a:srgbClr val="002060"/>
                </a:solidFill>
              </a:rPr>
              <a:t>prudent, value based care</a:t>
            </a:r>
            <a:endParaRPr lang="en-GB" i="1" dirty="0">
              <a:solidFill>
                <a:srgbClr val="002060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10800000">
            <a:off x="4375886" y="1564046"/>
            <a:ext cx="3657600" cy="3810000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4948719" y="2778217"/>
            <a:ext cx="2533938" cy="2701253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rot="10800000">
            <a:off x="7254877" y="131389"/>
            <a:ext cx="5426852" cy="538384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5446876" y="3878228"/>
            <a:ext cx="1536463" cy="1590533"/>
          </a:xfrm>
          <a:prstGeom prst="triangl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637076" y="1540428"/>
            <a:ext cx="3657600" cy="381000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1150195" y="2693141"/>
            <a:ext cx="2631360" cy="288120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1685979" y="3983813"/>
            <a:ext cx="1531354" cy="1590533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798094" y="1796446"/>
            <a:ext cx="1895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61,748 Calls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857705" y="3141714"/>
            <a:ext cx="1187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6,610</a:t>
            </a:r>
          </a:p>
          <a:p>
            <a:pPr algn="ctr"/>
            <a:r>
              <a:rPr lang="en-GB" dirty="0" smtClean="0"/>
              <a:t> go to ED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750960" y="3992242"/>
            <a:ext cx="1345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3,630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 Ambulance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93138" y="1817077"/>
            <a:ext cx="1895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44,355 Calls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5293138" y="2823313"/>
            <a:ext cx="1895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20,879 Responded Incidents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267715" y="3868455"/>
            <a:ext cx="1895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13,723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Conveyances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915202" y="3541958"/>
            <a:ext cx="2340359" cy="1902683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1,344- told to make own way to ED</a:t>
            </a:r>
            <a:endParaRPr lang="en-GB" dirty="0"/>
          </a:p>
          <a:p>
            <a:pPr algn="ctr"/>
            <a:r>
              <a:rPr lang="en-GB" dirty="0" smtClean="0"/>
              <a:t>714- arranged a Taxi to go to ED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774746" y="313747"/>
            <a:ext cx="4387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65,832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attendances at type 1 ED’s in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Wales</a:t>
            </a: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79611" y="5340324"/>
            <a:ext cx="13472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111</a:t>
            </a:r>
            <a:endParaRPr lang="en-US" sz="5400" b="0" cap="none" spc="0" dirty="0">
              <a:ln w="0"/>
              <a:solidFill>
                <a:schemeClr val="tx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545617" y="5296821"/>
            <a:ext cx="13472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999</a:t>
            </a:r>
            <a:endParaRPr lang="en-US" sz="5400" b="0" cap="none" spc="0" dirty="0">
              <a:ln w="0"/>
              <a:solidFill>
                <a:schemeClr val="tx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528919" y="5315520"/>
            <a:ext cx="13472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ED’s</a:t>
            </a:r>
            <a:endParaRPr lang="en-US" sz="5400" b="0" cap="none" spc="0" dirty="0">
              <a:ln w="0"/>
              <a:solidFill>
                <a:schemeClr val="tx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6" name="Curved Connector 25"/>
          <p:cNvCxnSpPr/>
          <p:nvPr/>
        </p:nvCxnSpPr>
        <p:spPr>
          <a:xfrm rot="5400000">
            <a:off x="4017972" y="2767213"/>
            <a:ext cx="964459" cy="5163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6200000" flipH="1">
            <a:off x="7386430" y="2714537"/>
            <a:ext cx="964459" cy="51688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3122223" y="3613017"/>
            <a:ext cx="2407013" cy="1979831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1,886 patients were given advice over the phone which resulted in no ED attendance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868659" y="1194895"/>
            <a:ext cx="4069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9, 930 patients were brought in by ambulance 15% of total ED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demand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89118" y="2165504"/>
            <a:ext cx="28193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8,668 people were advised by either 111 or 999 to make their own way to ED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70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5282" y="400647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do deliver </a:t>
            </a:r>
            <a:r>
              <a:rPr lang="en-GB" i="1" dirty="0" smtClean="0">
                <a:solidFill>
                  <a:srgbClr val="002060"/>
                </a:solidFill>
              </a:rPr>
              <a:t>prudent, value based care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5034" y="1084885"/>
            <a:ext cx="121931" cy="46882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2029" y="1223174"/>
            <a:ext cx="472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Acuity of patients arriving at ED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1531" y="161143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E316F"/>
                </a:solidFill>
              </a:rPr>
              <a:t>Manchester triage is a clinical risk assessment and management tool which is used to help identify the priority in which patients need to be seen. 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029" y="2571750"/>
            <a:ext cx="5314950" cy="17145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268331" y="892627"/>
            <a:ext cx="5599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E316F"/>
                </a:solidFill>
              </a:rPr>
              <a:t>Patients who are triaged as Red (or category 1) are considered to be very unwell and are usually patients requiring resuscitation. </a:t>
            </a:r>
          </a:p>
          <a:p>
            <a:r>
              <a:rPr lang="en-GB" b="1" dirty="0">
                <a:solidFill>
                  <a:srgbClr val="0E316F"/>
                </a:solidFill>
              </a:rPr>
              <a:t>What makes a patient a Red / category 1?</a:t>
            </a:r>
            <a:endParaRPr lang="en-GB" dirty="0">
              <a:solidFill>
                <a:srgbClr val="0E316F"/>
              </a:solidFill>
            </a:endParaRPr>
          </a:p>
          <a:p>
            <a:r>
              <a:rPr lang="en-GB" dirty="0">
                <a:solidFill>
                  <a:srgbClr val="0E316F"/>
                </a:solidFill>
              </a:rPr>
              <a:t>Stridor</a:t>
            </a:r>
          </a:p>
          <a:p>
            <a:r>
              <a:rPr lang="en-GB" dirty="0">
                <a:solidFill>
                  <a:srgbClr val="0E316F"/>
                </a:solidFill>
              </a:rPr>
              <a:t>Airway Compromise</a:t>
            </a:r>
          </a:p>
          <a:p>
            <a:r>
              <a:rPr lang="en-GB" dirty="0">
                <a:solidFill>
                  <a:srgbClr val="0E316F"/>
                </a:solidFill>
              </a:rPr>
              <a:t>Shock</a:t>
            </a:r>
          </a:p>
          <a:p>
            <a:r>
              <a:rPr lang="en-GB" dirty="0">
                <a:solidFill>
                  <a:srgbClr val="0E316F"/>
                </a:solidFill>
              </a:rPr>
              <a:t>Inadequate breathing</a:t>
            </a:r>
          </a:p>
          <a:p>
            <a:r>
              <a:rPr lang="en-GB" dirty="0">
                <a:solidFill>
                  <a:srgbClr val="0E316F"/>
                </a:solidFill>
              </a:rPr>
              <a:t>Unresponsive</a:t>
            </a:r>
          </a:p>
          <a:p>
            <a:r>
              <a:rPr lang="en-GB" dirty="0">
                <a:solidFill>
                  <a:srgbClr val="0E316F"/>
                </a:solidFill>
              </a:rPr>
              <a:t>Drooling</a:t>
            </a:r>
          </a:p>
          <a:p>
            <a:r>
              <a:rPr lang="en-GB" dirty="0">
                <a:solidFill>
                  <a:srgbClr val="0E316F"/>
                </a:solidFill>
              </a:rPr>
              <a:t>Currently fitting</a:t>
            </a:r>
          </a:p>
          <a:p>
            <a:r>
              <a:rPr lang="en-GB" dirty="0" smtClean="0">
                <a:solidFill>
                  <a:srgbClr val="0E316F"/>
                </a:solidFill>
              </a:rPr>
              <a:t>Exsanguinating </a:t>
            </a:r>
            <a:r>
              <a:rPr lang="en-GB" dirty="0">
                <a:solidFill>
                  <a:srgbClr val="0E316F"/>
                </a:solidFill>
              </a:rPr>
              <a:t>haemorrhage</a:t>
            </a:r>
          </a:p>
          <a:p>
            <a:r>
              <a:rPr lang="en-GB" dirty="0">
                <a:solidFill>
                  <a:srgbClr val="0E316F"/>
                </a:solidFill>
              </a:rPr>
              <a:t>Chemical eye injury</a:t>
            </a:r>
          </a:p>
          <a:p>
            <a:r>
              <a:rPr lang="en-GB" dirty="0">
                <a:solidFill>
                  <a:srgbClr val="0E316F"/>
                </a:solidFill>
              </a:rPr>
              <a:t>Unresponsive child</a:t>
            </a:r>
          </a:p>
          <a:p>
            <a:r>
              <a:rPr lang="en-GB" dirty="0">
                <a:solidFill>
                  <a:srgbClr val="0E316F"/>
                </a:solidFill>
              </a:rPr>
              <a:t>Hypoglycaemia less than 3</a:t>
            </a:r>
          </a:p>
          <a:p>
            <a:r>
              <a:rPr lang="en-GB" dirty="0">
                <a:solidFill>
                  <a:srgbClr val="0E316F"/>
                </a:solidFill>
              </a:rPr>
              <a:t>Prolapsed umbilical cord</a:t>
            </a:r>
          </a:p>
          <a:p>
            <a:r>
              <a:rPr lang="en-GB" dirty="0">
                <a:solidFill>
                  <a:srgbClr val="0E316F"/>
                </a:solidFill>
              </a:rPr>
              <a:t>Presenting foetal parts</a:t>
            </a:r>
            <a:endParaRPr lang="en-GB" dirty="0">
              <a:solidFill>
                <a:srgbClr val="0E316F"/>
              </a:solidFill>
              <a:effectLst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02029" y="4698887"/>
            <a:ext cx="57045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E316F"/>
                </a:solidFill>
              </a:rPr>
              <a:t>In </a:t>
            </a:r>
            <a:r>
              <a:rPr lang="en-GB" b="1" dirty="0" smtClean="0">
                <a:solidFill>
                  <a:srgbClr val="0E316F"/>
                </a:solidFill>
              </a:rPr>
              <a:t>March 263 </a:t>
            </a:r>
            <a:r>
              <a:rPr lang="en-GB" b="1" dirty="0">
                <a:solidFill>
                  <a:srgbClr val="0E316F"/>
                </a:solidFill>
              </a:rPr>
              <a:t>patients self presented to type 1 ED's that were triaged as a Red/ Category 1. These patients required immediate medical attention and may have benefitted from ambulance intervention.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271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489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Care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5282" y="400647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8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93516" y="6557385"/>
            <a:ext cx="1975490" cy="89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 dirty="0">
                <a:solidFill>
                  <a:srgbClr val="FE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 Report</a:t>
            </a:r>
            <a:endParaRPr lang="en-US" sz="1114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378" y="716591"/>
            <a:ext cx="11274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002060"/>
                </a:solidFill>
              </a:rPr>
              <a:t>Commissioning </a:t>
            </a:r>
            <a:r>
              <a:rPr lang="en-GB" i="1" dirty="0">
                <a:solidFill>
                  <a:srgbClr val="002060"/>
                </a:solidFill>
              </a:rPr>
              <a:t>services to do deliver </a:t>
            </a:r>
            <a:r>
              <a:rPr lang="en-GB" i="1" dirty="0" smtClean="0">
                <a:solidFill>
                  <a:srgbClr val="002060"/>
                </a:solidFill>
              </a:rPr>
              <a:t>prudent, value based care</a:t>
            </a:r>
            <a:endParaRPr lang="en-GB" i="1" dirty="0">
              <a:solidFill>
                <a:srgbClr val="002060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5629410"/>
              </p:ext>
            </p:extLst>
          </p:nvPr>
        </p:nvGraphicFramePr>
        <p:xfrm>
          <a:off x="384378" y="1223174"/>
          <a:ext cx="5691378" cy="3425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503932"/>
              </p:ext>
            </p:extLst>
          </p:nvPr>
        </p:nvGraphicFramePr>
        <p:xfrm>
          <a:off x="6434161" y="1223174"/>
          <a:ext cx="5623128" cy="3462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5034" y="1084885"/>
            <a:ext cx="121931" cy="468823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02029" y="4698887"/>
            <a:ext cx="5704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E316F"/>
                </a:solidFill>
              </a:rPr>
              <a:t>The above chart shows the number of patients that self present, that are triaged as category 1</a:t>
            </a:r>
            <a:r>
              <a:rPr lang="en-GB" b="1" dirty="0">
                <a:solidFill>
                  <a:srgbClr val="0E316F"/>
                </a:solidFill>
              </a:rPr>
              <a:t>.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230200" y="4648200"/>
            <a:ext cx="5704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E316F"/>
                </a:solidFill>
              </a:rPr>
              <a:t>The chart above shows a slight increase over time in the number of low acuity patients (category 5) that are conveyed by ambulance.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850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19476</TotalTime>
  <Words>1235</Words>
  <Application>Microsoft Office PowerPoint</Application>
  <PresentationFormat>Widescreen</PresentationFormat>
  <Paragraphs>178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Verdana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Sian Ashford (CTM UHB - National Collaborative Commissioning Unit)</dc:creator>
  <cp:lastModifiedBy>Sian Ashford (CTM UHB - National Collaborative Commissioning Unit)</cp:lastModifiedBy>
  <cp:revision>65</cp:revision>
  <dcterms:created xsi:type="dcterms:W3CDTF">2006-08-16T00:00:00Z</dcterms:created>
  <dcterms:modified xsi:type="dcterms:W3CDTF">2023-05-09T11:49:19Z</dcterms:modified>
  <dc:identifier>DAFS9h7uplc</dc:identifier>
</cp:coreProperties>
</file>