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0" r:id="rId2"/>
    <p:sldId id="265" r:id="rId3"/>
    <p:sldId id="275" r:id="rId4"/>
    <p:sldId id="269" r:id="rId5"/>
    <p:sldId id="284" r:id="rId6"/>
    <p:sldId id="276" r:id="rId7"/>
    <p:sldId id="278" r:id="rId8"/>
    <p:sldId id="279" r:id="rId9"/>
    <p:sldId id="283" r:id="rId10"/>
    <p:sldId id="280" r:id="rId11"/>
    <p:sldId id="281" r:id="rId12"/>
    <p:sldId id="282" r:id="rId13"/>
    <p:sldId id="285" r:id="rId14"/>
    <p:sldId id="286" r:id="rId15"/>
  </p:sldIdLst>
  <p:sldSz cx="12192000" cy="6858000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095" autoAdjust="0"/>
  </p:normalViewPr>
  <p:slideViewPr>
    <p:cSldViewPr snapToGrid="0">
      <p:cViewPr varScale="1">
        <p:scale>
          <a:sx n="77" d="100"/>
          <a:sy n="77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13B63-5C2B-4744-84CE-17D526871F42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3488"/>
            <a:ext cx="59229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20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8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8F196-66AB-4EF9-ABD0-A671D73C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468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04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33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161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6718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135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849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326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052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711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393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46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309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144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6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000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BEF6A-4C8A-47BB-9E6C-9BBEDE6F71B3}" type="datetimeFigureOut">
              <a:rPr lang="en-GB"/>
              <a:pPr>
                <a:defRPr/>
              </a:pPr>
              <a:t>21/10/2020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5DB4F-50DF-4957-85A5-1BCE467716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12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68237-BADA-4B3A-AEFA-B015877CDB81}" type="datetimeFigureOut">
              <a:rPr lang="en-GB"/>
              <a:pPr>
                <a:defRPr/>
              </a:pPr>
              <a:t>21/10/2020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5A253-6147-462C-86EB-05AE05631C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33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D2103-54F7-4437-BDF3-97AAFCE7EE51}" type="datetimeFigureOut">
              <a:rPr lang="en-GB"/>
              <a:pPr>
                <a:defRPr/>
              </a:pPr>
              <a:t>21/10/2020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A2BFD-7B93-44E6-837D-4A145A18F6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67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5" y="500062"/>
            <a:ext cx="10515600" cy="1325563"/>
          </a:xfrm>
        </p:spPr>
        <p:txBody>
          <a:bodyPr/>
          <a:lstStyle>
            <a:lvl1pPr>
              <a:lnSpc>
                <a:spcPts val="43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595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95E78-E099-46CD-B766-0A329BE76D7C}" type="datetimeFigureOut">
              <a:rPr lang="en-GB"/>
              <a:pPr>
                <a:defRPr/>
              </a:pPr>
              <a:t>21/10/2020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BC000-3057-40FA-8D6F-0643FC3ABB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505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3FCC3-A894-45E6-9009-28C3666E30D0}" type="datetimeFigureOut">
              <a:rPr lang="en-GB"/>
              <a:pPr>
                <a:defRPr/>
              </a:pPr>
              <a:t>21/10/2020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3AF35-9139-4DBD-AFCB-3F97E23360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396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4B886-8CDF-4A6E-ABC0-D0E5A3F11D14}" type="datetimeFigureOut">
              <a:rPr lang="en-GB"/>
              <a:pPr>
                <a:defRPr/>
              </a:pPr>
              <a:t>21/10/2020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AE877-CACD-480D-8F8B-F42C806B5C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65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686BF-8C55-4F27-A416-815A2A0EFDBE}" type="datetimeFigureOut">
              <a:rPr lang="en-GB"/>
              <a:pPr>
                <a:defRPr/>
              </a:pPr>
              <a:t>21/10/2020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A8305-EAC4-4ABB-A14A-E11692AF44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776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EFF30-9028-4B9D-9332-00A4A4910AC1}" type="datetimeFigureOut">
              <a:rPr lang="en-GB"/>
              <a:pPr>
                <a:defRPr/>
              </a:pPr>
              <a:t>21/10/2020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AF845-A3E9-4801-B1FE-CF6209008A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62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EEBBE-03BD-4163-A564-199C8C03E4B3}" type="datetimeFigureOut">
              <a:rPr lang="en-GB"/>
              <a:pPr>
                <a:defRPr/>
              </a:pPr>
              <a:t>21/10/2020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5D242-2904-4B74-BA1A-C5A8248340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3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209F8-0F5D-418B-8AA4-96E6D47B9295}" type="datetimeFigureOut">
              <a:rPr lang="en-GB"/>
              <a:pPr>
                <a:defRPr/>
              </a:pPr>
              <a:t>21/10/2020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331AB-3374-4B5C-B029-477DD6217C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143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AE085-E379-42B9-BC9B-EDD631691185}" type="datetimeFigureOut">
              <a:rPr lang="en-GB"/>
              <a:pPr>
                <a:defRPr/>
              </a:pPr>
              <a:t>21/10/2020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64E66-AD81-4204-ADF0-16227AB549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51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39738" y="40957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39738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015B4E1E-1D92-41B6-8C1E-482EE4A07572}" type="datetimeFigureOut">
              <a:rPr lang="en-GB"/>
              <a:pPr>
                <a:defRPr/>
              </a:pPr>
              <a:t>21/10/2020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4F8FE9D4-54C4-4F81-9BD3-5885532063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31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0248" y="1559159"/>
            <a:ext cx="6096000" cy="38472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Emergency Ambulance Services Committee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Management Group</a:t>
            </a:r>
          </a:p>
          <a:p>
            <a:pPr algn="ctr"/>
            <a:endParaRPr lang="en-US" sz="3600" b="1" dirty="0">
              <a:solidFill>
                <a:schemeClr val="bg1"/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Commissioning Intentions </a:t>
            </a:r>
            <a:endParaRPr lang="en-US" sz="2800" b="1" dirty="0">
              <a:solidFill>
                <a:schemeClr val="bg1"/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2021/22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ctr"/>
            <a:endParaRPr lang="en-US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8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7467" y="177986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CI3 – Productivity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79144" y="1376252"/>
            <a:ext cx="96767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en-GB" b="1" dirty="0"/>
              <a:t>The Emergency Ambulance Service will deliver maximum productivity from its resources and demonstrate continuous improvement</a:t>
            </a:r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endParaRPr lang="en-GB" dirty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lvl="2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648327"/>
              </p:ext>
            </p:extLst>
          </p:nvPr>
        </p:nvGraphicFramePr>
        <p:xfrm>
          <a:off x="1128296" y="2195541"/>
          <a:ext cx="812800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Annual Delivery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Requirements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Aim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Product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Indicator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Year 1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Reducing</a:t>
                      </a:r>
                      <a:r>
                        <a:rPr lang="en-GB" sz="1400" baseline="0" dirty="0" smtClean="0"/>
                        <a:t> post production lost hours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4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Improved Capacity and demand alignment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Completed roster review and implementation plan  </a:t>
                      </a:r>
                      <a:endParaRPr lang="en-GB" sz="14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4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Estates</a:t>
                      </a:r>
                      <a:r>
                        <a:rPr lang="en-GB" sz="1400" baseline="0" dirty="0" smtClean="0"/>
                        <a:t> Strategy </a:t>
                      </a:r>
                      <a:endParaRPr lang="en-GB" sz="14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4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Health and Wellbeing</a:t>
                      </a:r>
                      <a:r>
                        <a:rPr lang="en-GB" sz="1400" baseline="0" dirty="0" smtClean="0"/>
                        <a:t> Strategy </a:t>
                      </a:r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Unit Hour Utilisation</a:t>
                      </a:r>
                      <a:r>
                        <a:rPr lang="en-GB" sz="1400" baseline="0" dirty="0" smtClean="0"/>
                        <a:t> Metric</a:t>
                      </a:r>
                      <a:endParaRPr lang="en-GB" sz="14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Years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2 &amp; 3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Optimised Capacity</a:t>
                      </a:r>
                      <a:r>
                        <a:rPr lang="en-GB" sz="1400" baseline="0" dirty="0" smtClean="0"/>
                        <a:t> and demand alignment</a:t>
                      </a:r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Evaluated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Demand and Capacity model and plan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Standby point % cover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500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7467" y="177986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CI4 – Value  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79144" y="1376252"/>
            <a:ext cx="967676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en-GB" b="1" dirty="0"/>
              <a:t>The Emergence Ambulance Service </a:t>
            </a:r>
            <a:r>
              <a:rPr lang="en-GB" b="1" dirty="0" smtClean="0"/>
              <a:t>and it’s Commissioners will develop a value-based approach to service delivery which enables an equitable, sustainable and transparent use of resources to achieve better outcomes for patients. </a:t>
            </a: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endParaRPr lang="en-GB" dirty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lvl="2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01008"/>
              </p:ext>
            </p:extLst>
          </p:nvPr>
        </p:nvGraphicFramePr>
        <p:xfrm>
          <a:off x="719763" y="2738183"/>
          <a:ext cx="921798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495"/>
                <a:gridCol w="2304495"/>
                <a:gridCol w="2304495"/>
                <a:gridCol w="2304495"/>
              </a:tblGrid>
              <a:tr h="51486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Annual Delivery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Requirements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Aim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Product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Indicator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Year 1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Develop WAST’s approach to Value-Based healthcare which links outcomes, patient experience and use of resources</a:t>
                      </a:r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WAST Value-Based Strategy</a:t>
                      </a:r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Core Requirements indicators developed and agreed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Years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2 &amp; 3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Implement costing model for “5 step” pathway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Improve ability to identify areas of unwarranted variation in service delivery across Wales</a:t>
                      </a:r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Patient Level Costing Model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Benchmarking Dashboard(s)</a:t>
                      </a:r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Value based performance </a:t>
                      </a:r>
                      <a:r>
                        <a:rPr lang="en-GB" sz="1400" baseline="0" dirty="0" smtClean="0"/>
                        <a:t>measures (TBC e.g. Costing links to AQIs)</a:t>
                      </a:r>
                      <a:endParaRPr lang="en-GB" sz="14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87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7467" y="177986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CI5 – Harm &amp; Outcomes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96848" y="992204"/>
            <a:ext cx="967676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endParaRPr lang="en-GB" dirty="0" smtClean="0"/>
          </a:p>
          <a:p>
            <a:pPr lvl="2" algn="ctr"/>
            <a:r>
              <a:rPr lang="en-GB" b="1" dirty="0"/>
              <a:t>The Emergency Ambulance Service will reduce and prevent harm, and improve outcomes</a:t>
            </a:r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lvl="2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048123"/>
              </p:ext>
            </p:extLst>
          </p:nvPr>
        </p:nvGraphicFramePr>
        <p:xfrm>
          <a:off x="1334490" y="2098005"/>
          <a:ext cx="81280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Annual Delivery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Requirements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Aim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Product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Indicator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Year 1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Understanding</a:t>
                      </a:r>
                      <a:r>
                        <a:rPr lang="en-GB" sz="1600" baseline="0" dirty="0" smtClean="0"/>
                        <a:t> ambulance response contribution to patient outcomes </a:t>
                      </a:r>
                      <a:endParaRPr lang="en-GB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Clinical Indicator Plan </a:t>
                      </a:r>
                      <a:endParaRPr lang="en-GB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Call to door times for STEMI</a:t>
                      </a:r>
                      <a:r>
                        <a:rPr lang="en-GB" sz="1600" baseline="0" dirty="0" smtClean="0"/>
                        <a:t> and Stroke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Years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2 &amp; 3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Putting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u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nderstanding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of ambulance contribution to patient outcomes into practice via and agreed plan 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Clinical Improvement</a:t>
                      </a:r>
                      <a:r>
                        <a:rPr lang="en-GB" sz="1600" baseline="0" dirty="0" smtClean="0"/>
                        <a:t> Plan </a:t>
                      </a:r>
                      <a:endParaRPr lang="en-GB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Linked</a:t>
                      </a:r>
                      <a:r>
                        <a:rPr lang="en-GB" sz="1600" baseline="0" dirty="0" smtClean="0"/>
                        <a:t> patient journey outcomes for STEMI, Stroke and Cardiac Arrest </a:t>
                      </a:r>
                      <a:endParaRPr lang="en-GB" sz="16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7467" y="177986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CI6 – Wider Health System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226" y="1152626"/>
            <a:ext cx="96767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en-GB" b="1" dirty="0"/>
              <a:t>The Emergency Ambulance Service and its Commissioners will collaboratively  develop and deliver </a:t>
            </a:r>
            <a:r>
              <a:rPr lang="en-GB" b="1" dirty="0" smtClean="0"/>
              <a:t>services </a:t>
            </a:r>
            <a:r>
              <a:rPr lang="en-GB" b="1" dirty="0"/>
              <a:t>that contribute to the wider health system </a:t>
            </a:r>
          </a:p>
          <a:p>
            <a:pPr lvl="2" algn="ctr"/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endParaRPr lang="en-GB" dirty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lvl="2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0919"/>
              </p:ext>
            </p:extLst>
          </p:nvPr>
        </p:nvGraphicFramePr>
        <p:xfrm>
          <a:off x="1152679" y="2210300"/>
          <a:ext cx="8128000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Annual Delivery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Requirements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Aim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Product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Indicator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Year 1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Functional system</a:t>
                      </a:r>
                      <a:r>
                        <a:rPr lang="en-GB" sz="1600" baseline="0" dirty="0" smtClean="0"/>
                        <a:t> wide operational delivery unit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 smtClean="0"/>
                        <a:t>Develop a National Transfer and Discharge Service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baseline="0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System</a:t>
                      </a:r>
                      <a:r>
                        <a:rPr lang="en-GB" sz="1600" baseline="0" dirty="0" smtClean="0"/>
                        <a:t> wide escalation and demand management plan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 smtClean="0"/>
                        <a:t>National Transfer and Discharge Business Case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Live system pressures dashboard</a:t>
                      </a:r>
                      <a:r>
                        <a:rPr lang="en-GB" sz="1600" baseline="0" dirty="0" smtClean="0"/>
                        <a:t> </a:t>
                      </a:r>
                      <a:endParaRPr lang="en-GB" sz="16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Years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2 &amp; 3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Implement a National</a:t>
                      </a:r>
                      <a:r>
                        <a:rPr lang="en-GB" sz="1600" baseline="0" dirty="0" smtClean="0"/>
                        <a:t> Transfer and Discharge Service </a:t>
                      </a:r>
                      <a:endParaRPr lang="en-GB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7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7467" y="177986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Recommendations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226" y="1152626"/>
            <a:ext cx="967676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r>
              <a:rPr lang="en-GB" dirty="0" smtClean="0"/>
              <a:t>The EASC Management Group support the revision to the commissioning intention process</a:t>
            </a:r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r>
              <a:rPr lang="en-GB" dirty="0" smtClean="0"/>
              <a:t>The EASC Management Group </a:t>
            </a:r>
            <a:r>
              <a:rPr lang="en-GB" dirty="0" smtClean="0"/>
              <a:t>agree </a:t>
            </a:r>
            <a:r>
              <a:rPr lang="en-GB" dirty="0" smtClean="0"/>
              <a:t>the commissioning intention </a:t>
            </a:r>
            <a:r>
              <a:rPr lang="en-GB" dirty="0"/>
              <a:t>p</a:t>
            </a:r>
            <a:r>
              <a:rPr lang="en-GB" dirty="0" smtClean="0"/>
              <a:t>rinciples</a:t>
            </a:r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r>
              <a:rPr lang="en-GB" dirty="0" smtClean="0"/>
              <a:t>The EASC Management Group commit to small number of workshops to refine and agree the 2021/22 commissioning </a:t>
            </a:r>
            <a:r>
              <a:rPr lang="en-GB" dirty="0"/>
              <a:t>i</a:t>
            </a:r>
            <a:r>
              <a:rPr lang="en-GB" dirty="0" smtClean="0"/>
              <a:t>ntentions</a:t>
            </a:r>
            <a:endParaRPr lang="en-GB" dirty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lvl="2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587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Background 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152144"/>
            <a:ext cx="967676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</a:t>
            </a:r>
            <a:r>
              <a:rPr lang="en-US" sz="1600" dirty="0" smtClean="0"/>
              <a:t>ssued </a:t>
            </a:r>
            <a:r>
              <a:rPr lang="en-US" sz="1600" dirty="0"/>
              <a:t>each autumn in line with the </a:t>
            </a:r>
            <a:r>
              <a:rPr lang="en-US" sz="1600" dirty="0" smtClean="0"/>
              <a:t>NHS Planning </a:t>
            </a:r>
            <a:r>
              <a:rPr lang="en-US" sz="1600" dirty="0"/>
              <a:t>Framework </a:t>
            </a:r>
            <a:r>
              <a:rPr lang="en-US" sz="1600" dirty="0" smtClean="0"/>
              <a:t>for EMS, NEPTS and EMRTS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COVID-19 pandemic has requires substantial changes </a:t>
            </a:r>
            <a:r>
              <a:rPr lang="en-US" sz="1600" dirty="0" smtClean="0"/>
              <a:t>to organizations </a:t>
            </a:r>
            <a:r>
              <a:rPr lang="en-US" sz="1600" dirty="0"/>
              <a:t>plans this year and delivery of planned requirements </a:t>
            </a:r>
            <a:r>
              <a:rPr lang="en-US" sz="1600" dirty="0" smtClean="0"/>
              <a:t>has been impacted.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</a:t>
            </a:r>
            <a:r>
              <a:rPr lang="en-US" sz="1600" dirty="0" smtClean="0"/>
              <a:t> </a:t>
            </a:r>
            <a:r>
              <a:rPr lang="en-US" sz="1600" dirty="0"/>
              <a:t>number of commissioning intentions </a:t>
            </a:r>
            <a:r>
              <a:rPr lang="en-US" sz="1600" dirty="0" smtClean="0"/>
              <a:t>have been </a:t>
            </a:r>
            <a:r>
              <a:rPr lang="en-US" sz="1600" dirty="0"/>
              <a:t>in place for a number of years and whilst some progress </a:t>
            </a:r>
            <a:r>
              <a:rPr lang="en-US" sz="1600" dirty="0" smtClean="0"/>
              <a:t>has been </a:t>
            </a:r>
            <a:r>
              <a:rPr lang="en-US" sz="1600" dirty="0"/>
              <a:t>made a number remain undelivered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Commissioning Intentions to date have often been operational rather than strategically focused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 </a:t>
            </a:r>
            <a:r>
              <a:rPr lang="en-US" sz="1600" dirty="0"/>
              <a:t>previous years undelivered commissioning intentions would </a:t>
            </a:r>
            <a:r>
              <a:rPr lang="en-US" sz="1600" dirty="0" smtClean="0"/>
              <a:t>be rolled </a:t>
            </a:r>
            <a:r>
              <a:rPr lang="en-US" sz="1600" dirty="0"/>
              <a:t>over to the following year; this process </a:t>
            </a:r>
            <a:r>
              <a:rPr lang="en-US" sz="1600" dirty="0" smtClean="0"/>
              <a:t>needs to be revisited</a:t>
            </a:r>
            <a:endParaRPr lang="en-US" sz="1600" dirty="0"/>
          </a:p>
          <a:p>
            <a:endParaRPr lang="en-US" sz="4400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43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Proposed Timeline To EASC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152144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98904" y="1167907"/>
            <a:ext cx="10069095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Initial Proposed Timeline to EASC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22 </a:t>
            </a:r>
            <a:r>
              <a:rPr lang="en-US" dirty="0"/>
              <a:t>October 2020 – report to be presented to the EASC </a:t>
            </a:r>
            <a:r>
              <a:rPr lang="en-US" dirty="0" smtClean="0"/>
              <a:t>management group</a:t>
            </a:r>
            <a:r>
              <a:rPr lang="en-US" dirty="0"/>
              <a:t>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Analysis </a:t>
            </a:r>
            <a:r>
              <a:rPr lang="en-US" dirty="0"/>
              <a:t>of </a:t>
            </a:r>
            <a:r>
              <a:rPr lang="en-US" dirty="0" smtClean="0"/>
              <a:t>commissioning </a:t>
            </a:r>
            <a:r>
              <a:rPr lang="en-US" dirty="0"/>
              <a:t>intentions for </a:t>
            </a:r>
            <a:r>
              <a:rPr lang="en-US" dirty="0" smtClean="0"/>
              <a:t>the previous </a:t>
            </a:r>
            <a:r>
              <a:rPr lang="en-US" dirty="0"/>
              <a:t>2 years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Options </a:t>
            </a:r>
            <a:r>
              <a:rPr lang="en-US" dirty="0"/>
              <a:t>appraisals for each intention – close/amend/reissue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Discussion </a:t>
            </a:r>
            <a:r>
              <a:rPr lang="en-US" dirty="0"/>
              <a:t>on additional intentions for </a:t>
            </a:r>
            <a:r>
              <a:rPr lang="en-US" dirty="0" smtClean="0"/>
              <a:t>2021/22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28 </a:t>
            </a:r>
            <a:r>
              <a:rPr lang="en-US" dirty="0"/>
              <a:t>October 2020 – Issue draft commissioning intentions to </a:t>
            </a:r>
            <a:r>
              <a:rPr lang="en-US" dirty="0" smtClean="0"/>
              <a:t>the commissioned organizations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 </a:t>
            </a:r>
            <a:r>
              <a:rPr lang="en-US" dirty="0"/>
              <a:t>November 2020 – Report on the draft Commissioning Intentions </a:t>
            </a:r>
            <a:r>
              <a:rPr lang="en-US" dirty="0" smtClean="0"/>
              <a:t>to be </a:t>
            </a:r>
            <a:r>
              <a:rPr lang="en-US" dirty="0"/>
              <a:t>presented for discussion and approval at the EAS joint </a:t>
            </a:r>
            <a:r>
              <a:rPr lang="en-US" dirty="0" smtClean="0"/>
              <a:t>committee meeting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16 </a:t>
            </a:r>
            <a:r>
              <a:rPr lang="en-US" dirty="0"/>
              <a:t>November 2020 – Final Commissioning Intentions will be </a:t>
            </a:r>
            <a:r>
              <a:rPr lang="en-US" dirty="0" smtClean="0"/>
              <a:t>issued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/>
          </a:p>
          <a:p>
            <a:r>
              <a:rPr lang="en-US" sz="2000" b="1" dirty="0" smtClean="0"/>
              <a:t>Opportunity to revise now in line with IMTP Plans for 2021/22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57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Previous Commissioning Intentions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7678" y="1354863"/>
            <a:ext cx="9676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5222" y="1192463"/>
            <a:ext cx="102990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dirty="0" smtClean="0"/>
              <a:t>Often replicated requirements of the collaborative commissioning frameworks or statutory targets </a:t>
            </a:r>
          </a:p>
          <a:p>
            <a:pPr marR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GB" dirty="0" smtClean="0"/>
          </a:p>
          <a:p>
            <a: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dirty="0" smtClean="0"/>
              <a:t>Split into 3 sections which can be consolidated and simplified:</a:t>
            </a:r>
          </a:p>
          <a:p>
            <a: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GB" sz="1800" baseline="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Table 1a - Update to the Commissioning Framework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GB" dirty="0" smtClean="0"/>
              <a:t>12 intentions </a:t>
            </a:r>
            <a:endParaRPr lang="en-GB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Table 1b – WAST Performance Improvement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GB" dirty="0" smtClean="0"/>
              <a:t>19 intentions </a:t>
            </a:r>
            <a:endParaRPr lang="en-GB" dirty="0"/>
          </a:p>
          <a:p>
            <a:pPr lvl="2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baseline="0" dirty="0" smtClean="0"/>
              <a:t>Table</a:t>
            </a:r>
            <a:r>
              <a:rPr lang="en-GB" dirty="0" smtClean="0"/>
              <a:t> 2 – Joint WAST &amp; HB Improvement </a:t>
            </a:r>
            <a:endParaRPr lang="en-GB" dirty="0"/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GB" baseline="0" dirty="0" smtClean="0"/>
              <a:t>5 intentions </a:t>
            </a:r>
          </a:p>
        </p:txBody>
      </p:sp>
    </p:spTree>
    <p:extLst>
      <p:ext uri="{BB962C8B-B14F-4D97-AF65-F5344CB8AC3E}">
        <p14:creationId xmlns:p14="http://schemas.microsoft.com/office/powerpoint/2010/main" val="20042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/>
              <a:t>Proposed Approach </a:t>
            </a:r>
            <a:endParaRPr lang="en-GB" sz="3200" dirty="0"/>
          </a:p>
        </p:txBody>
      </p:sp>
      <p:sp>
        <p:nvSpPr>
          <p:cNvPr id="2" name="Rectangle 1"/>
          <p:cNvSpPr/>
          <p:nvPr/>
        </p:nvSpPr>
        <p:spPr>
          <a:xfrm>
            <a:off x="403720" y="1376252"/>
            <a:ext cx="967676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Agree a set of Guiding Principles for 2021/22 for 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Consolidate and simplify the commissioning intentions for 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Replicate the process for NEPTS and EMRTS in subsequent years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lvl="2"/>
            <a:endParaRPr lang="en-GB" dirty="0"/>
          </a:p>
          <a:p>
            <a:pPr lvl="2"/>
            <a:r>
              <a:rPr lang="en-GB" dirty="0" smtClean="0"/>
              <a:t>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880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Proposed Principles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3720" y="1376252"/>
            <a:ext cx="967676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Guiding Principles for 2021/22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Intentions will be at the strategic level and will be extant for a minimum of 3 years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Collaborative priorities </a:t>
            </a:r>
            <a:r>
              <a:rPr lang="en-GB" dirty="0" err="1" smtClean="0"/>
              <a:t>ie</a:t>
            </a:r>
            <a:r>
              <a:rPr lang="en-GB" dirty="0" smtClean="0"/>
              <a:t> WAST, HB’s and CASC Team will be agreed annually for each intention </a:t>
            </a:r>
          </a:p>
          <a:p>
            <a:pPr lvl="2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They will focus on delivery and outcomes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They will require the delivery of an aim, product or indicator or a combination of these.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They will recognise the challenges of resetting in post-</a:t>
            </a:r>
            <a:r>
              <a:rPr lang="en-GB" dirty="0" err="1" smtClean="0"/>
              <a:t>covid</a:t>
            </a:r>
            <a:r>
              <a:rPr lang="en-GB" dirty="0" smtClean="0"/>
              <a:t> environment and the opportunities to fast track service transformation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They will not replace or override extant requirements within the commissioning framework or statutory targets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2"/>
            <a:r>
              <a:rPr lang="en-GB" dirty="0" smtClean="0"/>
              <a:t>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65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7467" y="177986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Proposed 2021/22 Commissioning Intentions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4478" y="1114231"/>
            <a:ext cx="967676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buFont typeface="+mj-lt"/>
              <a:buAutoNum type="arabicPeriod"/>
            </a:pPr>
            <a:r>
              <a:rPr lang="en-GB" dirty="0" smtClean="0"/>
              <a:t>The Emergency Ambulance Service and </a:t>
            </a:r>
            <a:r>
              <a:rPr lang="en-GB" dirty="0"/>
              <a:t>it’s Commissioners </a:t>
            </a:r>
            <a:r>
              <a:rPr lang="en-GB" dirty="0" smtClean="0"/>
              <a:t>will seize the opportunities afforded by the Welsh Clinical Response Model and the 5 step EMS Ambulance pathway. </a:t>
            </a:r>
          </a:p>
          <a:p>
            <a:pPr marL="1257300" lvl="2" indent="-342900">
              <a:buFont typeface="+mj-lt"/>
              <a:buAutoNum type="arabicPeriod"/>
            </a:pPr>
            <a:endParaRPr lang="en-GB" dirty="0"/>
          </a:p>
          <a:p>
            <a:pPr marL="1257300" lvl="2" indent="-342900">
              <a:buFont typeface="+mj-lt"/>
              <a:buAutoNum type="arabicPeriod"/>
            </a:pPr>
            <a:r>
              <a:rPr lang="en-GB" dirty="0" smtClean="0"/>
              <a:t>The </a:t>
            </a:r>
            <a:r>
              <a:rPr lang="en-GB" dirty="0"/>
              <a:t>Emergency Ambulance Service and it’s Commissioners will optimise the </a:t>
            </a:r>
            <a:r>
              <a:rPr lang="en-GB" dirty="0" smtClean="0"/>
              <a:t>availability and flexibility of front line resources to meet demand.</a:t>
            </a:r>
          </a:p>
          <a:p>
            <a:pPr marL="1257300" lvl="2" indent="-342900">
              <a:buFont typeface="+mj-lt"/>
              <a:buAutoNum type="arabicPeriod"/>
            </a:pPr>
            <a:endParaRPr lang="en-GB" dirty="0"/>
          </a:p>
          <a:p>
            <a:pPr marL="1257300" lvl="2" indent="-342900">
              <a:buFont typeface="+mj-lt"/>
              <a:buAutoNum type="arabicPeriod"/>
            </a:pPr>
            <a:r>
              <a:rPr lang="en-GB" dirty="0" smtClean="0"/>
              <a:t>The Emergency Ambulance Service will deliver maximum productivity from its resources and demonstrate continuous improvement</a:t>
            </a:r>
          </a:p>
          <a:p>
            <a:pPr lvl="2"/>
            <a:r>
              <a:rPr lang="en-GB" dirty="0" smtClean="0"/>
              <a:t> </a:t>
            </a:r>
          </a:p>
          <a:p>
            <a:pPr marL="1257300" lvl="2" indent="-342900">
              <a:buFont typeface="+mj-lt"/>
              <a:buAutoNum type="arabicPeriod" startAt="4"/>
            </a:pPr>
            <a:r>
              <a:rPr lang="en-GB" dirty="0" smtClean="0"/>
              <a:t>The Emergency </a:t>
            </a:r>
            <a:r>
              <a:rPr lang="en-GB" dirty="0"/>
              <a:t>Ambulance </a:t>
            </a:r>
            <a:r>
              <a:rPr lang="en-GB" dirty="0" smtClean="0"/>
              <a:t>Service and it’s Commissioners </a:t>
            </a:r>
            <a:r>
              <a:rPr lang="en-GB" dirty="0"/>
              <a:t>will develop a value-based approach to service delivery which enables an equitable, sustainable and transparent use of resources to achieve better outcomes for patients. </a:t>
            </a:r>
          </a:p>
          <a:p>
            <a:pPr marL="1257300" lvl="2" indent="-342900">
              <a:buFont typeface="+mj-lt"/>
              <a:buAutoNum type="arabicPeriod" startAt="4"/>
            </a:pPr>
            <a:endParaRPr lang="en-GB" dirty="0"/>
          </a:p>
          <a:p>
            <a:pPr marL="1257300" lvl="2" indent="-342900">
              <a:buFont typeface="+mj-lt"/>
              <a:buAutoNum type="arabicPeriod" startAt="4"/>
            </a:pPr>
            <a:r>
              <a:rPr lang="en-GB" dirty="0" smtClean="0"/>
              <a:t>The Emergency Ambulance Service will reduce and prevent harm, and improve outcomes. </a:t>
            </a:r>
          </a:p>
          <a:p>
            <a:pPr marL="1257300" lvl="2" indent="-342900">
              <a:buFont typeface="+mj-lt"/>
              <a:buAutoNum type="arabicPeriod" startAt="4"/>
            </a:pPr>
            <a:endParaRPr lang="en-GB" dirty="0"/>
          </a:p>
          <a:p>
            <a:pPr marL="1257300" lvl="2" indent="-342900">
              <a:buFont typeface="+mj-lt"/>
              <a:buAutoNum type="arabicPeriod" startAt="4"/>
            </a:pPr>
            <a:r>
              <a:rPr lang="en-GB" dirty="0" smtClean="0"/>
              <a:t>The Emergency Ambulance Service and it’s Commissioners will collaboratively  develop and deliver services that contribute to the wider health system </a:t>
            </a:r>
          </a:p>
          <a:p>
            <a:pPr lvl="2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192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7467" y="177986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CI1 – Clinical Response Model 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7144" y="1440260"/>
            <a:ext cx="96767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lvl="2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883764"/>
              </p:ext>
            </p:extLst>
          </p:nvPr>
        </p:nvGraphicFramePr>
        <p:xfrm>
          <a:off x="850230" y="2393393"/>
          <a:ext cx="959318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295"/>
                <a:gridCol w="2398295"/>
                <a:gridCol w="2398295"/>
                <a:gridCol w="239829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Annual Delivery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Requirements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Aim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Product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Indicator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90219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Year 1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Increased shift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left of activity – Step 3 to 2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Optimising response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“Remote”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clinical support strategy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Clinical Support Desk Outcomes</a:t>
                      </a:r>
                      <a:r>
                        <a:rPr lang="en-GB" sz="1600" baseline="0" dirty="0" smtClean="0"/>
                        <a:t> (System Impact)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Outcomes by</a:t>
                      </a:r>
                      <a:r>
                        <a:rPr lang="en-GB" sz="1600" baseline="0" dirty="0" smtClean="0"/>
                        <a:t> response type for Amber </a:t>
                      </a:r>
                      <a:endParaRPr lang="en-GB" sz="16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Years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2 &amp; 3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 smtClean="0"/>
                        <a:t>Increased shift</a:t>
                      </a:r>
                      <a:r>
                        <a:rPr lang="en-GB" sz="1600" baseline="0" dirty="0" smtClean="0"/>
                        <a:t> left of activity – Step 3 to 4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Increased shift</a:t>
                      </a:r>
                      <a:r>
                        <a:rPr lang="en-GB" sz="1600" baseline="0" dirty="0" smtClean="0"/>
                        <a:t> left of activity – Step 5 to 4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Educatio</a:t>
                      </a:r>
                      <a:r>
                        <a:rPr lang="en-GB" sz="1600" baseline="0" dirty="0" smtClean="0"/>
                        <a:t>n and Training Strategy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Workforce Strategy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1145000"/>
            <a:ext cx="10067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en-GB" b="1" dirty="0"/>
              <a:t>The Emergency Ambulance Service and it’s Commissioners will seize the opportunities afforded by the Welsh Clinical Response Model and the 5 step EMS Ambulance pathway. </a:t>
            </a:r>
          </a:p>
        </p:txBody>
      </p:sp>
    </p:spTree>
    <p:extLst>
      <p:ext uri="{BB962C8B-B14F-4D97-AF65-F5344CB8AC3E}">
        <p14:creationId xmlns:p14="http://schemas.microsoft.com/office/powerpoint/2010/main" val="192067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7467" y="177986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CI2 – Availability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79144" y="1376252"/>
            <a:ext cx="96767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en-GB" b="1" dirty="0"/>
              <a:t>The Emergency Ambulance Service and it’s Commissioners will optimise the availability and flexibility of front line resources to meet </a:t>
            </a:r>
            <a:r>
              <a:rPr lang="en-GB" b="1" dirty="0" smtClean="0"/>
              <a:t>demand</a:t>
            </a:r>
            <a:endParaRPr lang="en-GB" b="1" dirty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endParaRPr lang="en-GB" dirty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endParaRPr lang="en-GB" dirty="0" smtClean="0"/>
          </a:p>
          <a:p>
            <a:pPr lvl="2"/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693425"/>
              </p:ext>
            </p:extLst>
          </p:nvPr>
        </p:nvGraphicFramePr>
        <p:xfrm>
          <a:off x="1005306" y="2500341"/>
          <a:ext cx="81280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Annual Delivery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Requirements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Aim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Product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Indicator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Year 1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Year</a:t>
                      </a:r>
                      <a:r>
                        <a:rPr lang="en-GB" baseline="0" dirty="0" smtClean="0"/>
                        <a:t> 2 D&amp;C Recruitment</a:t>
                      </a:r>
                      <a:endParaRPr lang="en-GB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Notification</a:t>
                      </a:r>
                      <a:r>
                        <a:rPr lang="en-GB" baseline="0" dirty="0" smtClean="0"/>
                        <a:t> to Handover Reduction 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Ongoing Demand and Capacity</a:t>
                      </a:r>
                      <a:r>
                        <a:rPr lang="en-GB" baseline="0" dirty="0" smtClean="0"/>
                        <a:t> Strategy 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“Additionality” metric</a:t>
                      </a:r>
                      <a:r>
                        <a:rPr lang="en-GB" baseline="0" dirty="0" smtClean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Years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2 &amp; 3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Notification</a:t>
                      </a:r>
                      <a:r>
                        <a:rPr lang="en-GB" baseline="0" dirty="0" smtClean="0"/>
                        <a:t> to Handover in 15 minutes 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775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2">
      <a:dk1>
        <a:srgbClr val="325083"/>
      </a:dk1>
      <a:lt1>
        <a:srgbClr val="D7B37E"/>
      </a:lt1>
      <a:dk2>
        <a:srgbClr val="325083"/>
      </a:dk2>
      <a:lt2>
        <a:srgbClr val="D7B37E"/>
      </a:lt2>
      <a:accent1>
        <a:srgbClr val="DD2F33"/>
      </a:accent1>
      <a:accent2>
        <a:srgbClr val="6DA396"/>
      </a:accent2>
      <a:accent3>
        <a:srgbClr val="3BAACE"/>
      </a:accent3>
      <a:accent4>
        <a:srgbClr val="FFC000"/>
      </a:accent4>
      <a:accent5>
        <a:srgbClr val="F28D4F"/>
      </a:accent5>
      <a:accent6>
        <a:srgbClr val="D6B95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1800" cap="all" spc="300" baseline="0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rgbClr val="325083"/>
    </a:dk1>
    <a:lt1>
      <a:srgbClr val="D7B37E"/>
    </a:lt1>
    <a:dk2>
      <a:srgbClr val="325083"/>
    </a:dk2>
    <a:lt2>
      <a:srgbClr val="D7B37E"/>
    </a:lt2>
    <a:accent1>
      <a:srgbClr val="DD2F33"/>
    </a:accent1>
    <a:accent2>
      <a:srgbClr val="6DA396"/>
    </a:accent2>
    <a:accent3>
      <a:srgbClr val="3BAACE"/>
    </a:accent3>
    <a:accent4>
      <a:srgbClr val="FFC000"/>
    </a:accent4>
    <a:accent5>
      <a:srgbClr val="F28D4F"/>
    </a:accent5>
    <a:accent6>
      <a:srgbClr val="D6B95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6985</TotalTime>
  <Words>1068</Words>
  <Application>Microsoft Office PowerPoint</Application>
  <PresentationFormat>Widescreen</PresentationFormat>
  <Paragraphs>225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Georgia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 Whitehead (Cwm Taf UHB - NCCU)</dc:creator>
  <cp:lastModifiedBy>Gwenan Roberts (CTM UHB - NCCU Corporate Services)</cp:lastModifiedBy>
  <cp:revision>147</cp:revision>
  <cp:lastPrinted>2019-10-22T09:39:24Z</cp:lastPrinted>
  <dcterms:created xsi:type="dcterms:W3CDTF">2019-04-25T14:10:43Z</dcterms:created>
  <dcterms:modified xsi:type="dcterms:W3CDTF">2020-10-21T14:41:23Z</dcterms:modified>
</cp:coreProperties>
</file>