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60" r:id="rId2"/>
    <p:sldId id="265" r:id="rId3"/>
    <p:sldId id="275" r:id="rId4"/>
    <p:sldId id="276" r:id="rId5"/>
    <p:sldId id="269" r:id="rId6"/>
    <p:sldId id="274" r:id="rId7"/>
  </p:sldIdLst>
  <p:sldSz cx="12192000" cy="6858000"/>
  <p:notesSz cx="6669088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outlineView">
  <p:normalViewPr showOutlineIcons="0">
    <p:restoredLeft sz="34570" autoAdjust="0"/>
    <p:restoredTop sz="86412" autoAdjust="0"/>
  </p:normalViewPr>
  <p:slideViewPr>
    <p:cSldViewPr snapToGrid="0">
      <p:cViewPr varScale="1">
        <p:scale>
          <a:sx n="70" d="100"/>
          <a:sy n="70" d="100"/>
        </p:scale>
        <p:origin x="78" y="66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00" d="100"/>
          <a:sy n="100" d="100"/>
        </p:scale>
        <p:origin x="2154" y="-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Incident Demand 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Sheet1!$H$6</c:f>
              <c:strCache>
                <c:ptCount val="1"/>
                <c:pt idx="0">
                  <c:v>2018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Sheet1!$I$5:$T$5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Sheet1!$I$6:$T$6</c:f>
              <c:numCache>
                <c:formatCode>#,##0</c:formatCode>
                <c:ptCount val="12"/>
                <c:pt idx="0">
                  <c:v>42568</c:v>
                </c:pt>
                <c:pt idx="1">
                  <c:v>38532</c:v>
                </c:pt>
                <c:pt idx="2">
                  <c:v>40770</c:v>
                </c:pt>
                <c:pt idx="3">
                  <c:v>36153</c:v>
                </c:pt>
                <c:pt idx="4">
                  <c:v>39459</c:v>
                </c:pt>
                <c:pt idx="5">
                  <c:v>39042</c:v>
                </c:pt>
                <c:pt idx="6">
                  <c:v>40289</c:v>
                </c:pt>
                <c:pt idx="7">
                  <c:v>38940</c:v>
                </c:pt>
                <c:pt idx="8">
                  <c:v>37463</c:v>
                </c:pt>
                <c:pt idx="9">
                  <c:v>38691</c:v>
                </c:pt>
                <c:pt idx="10">
                  <c:v>38424</c:v>
                </c:pt>
                <c:pt idx="11">
                  <c:v>41237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Sheet1!$H$7</c:f>
              <c:strCache>
                <c:ptCount val="1"/>
                <c:pt idx="0">
                  <c:v>2019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strRef>
              <c:f>Sheet1!$I$5:$T$5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Sheet1!$I$7:$T$7</c:f>
              <c:numCache>
                <c:formatCode>#,##0</c:formatCode>
                <c:ptCount val="12"/>
                <c:pt idx="0">
                  <c:v>40452</c:v>
                </c:pt>
                <c:pt idx="1">
                  <c:v>36119</c:v>
                </c:pt>
                <c:pt idx="2">
                  <c:v>39283</c:v>
                </c:pt>
                <c:pt idx="3">
                  <c:v>40042</c:v>
                </c:pt>
                <c:pt idx="4">
                  <c:v>39954</c:v>
                </c:pt>
                <c:pt idx="5">
                  <c:v>38645</c:v>
                </c:pt>
                <c:pt idx="6">
                  <c:v>40861</c:v>
                </c:pt>
                <c:pt idx="7">
                  <c:v>40230</c:v>
                </c:pt>
                <c:pt idx="8">
                  <c:v>38776</c:v>
                </c:pt>
                <c:pt idx="9">
                  <c:v>40786</c:v>
                </c:pt>
                <c:pt idx="10">
                  <c:v>40481</c:v>
                </c:pt>
                <c:pt idx="11">
                  <c:v>44812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Sheet1!$H$8</c:f>
              <c:strCache>
                <c:ptCount val="1"/>
                <c:pt idx="0">
                  <c:v>2020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strRef>
              <c:f>Sheet1!$I$5:$T$5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Sheet1!$I$8:$T$8</c:f>
              <c:numCache>
                <c:formatCode>#,##0</c:formatCode>
                <c:ptCount val="12"/>
                <c:pt idx="0">
                  <c:v>39543</c:v>
                </c:pt>
                <c:pt idx="1">
                  <c:v>36115</c:v>
                </c:pt>
                <c:pt idx="2">
                  <c:v>37726</c:v>
                </c:pt>
                <c:pt idx="3">
                  <c:v>32655</c:v>
                </c:pt>
                <c:pt idx="4">
                  <c:v>34570</c:v>
                </c:pt>
                <c:pt idx="5">
                  <c:v>34452</c:v>
                </c:pt>
                <c:pt idx="6">
                  <c:v>37542</c:v>
                </c:pt>
                <c:pt idx="7">
                  <c:v>40624</c:v>
                </c:pt>
                <c:pt idx="8">
                  <c:v>38069</c:v>
                </c:pt>
                <c:pt idx="9">
                  <c:v>37701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882753312"/>
        <c:axId val="1882754944"/>
      </c:lineChart>
      <c:catAx>
        <c:axId val="18827533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82754944"/>
        <c:crosses val="autoZero"/>
        <c:auto val="1"/>
        <c:lblAlgn val="ctr"/>
        <c:lblOffset val="100"/>
        <c:noMultiLvlLbl val="0"/>
      </c:catAx>
      <c:valAx>
        <c:axId val="1882754944"/>
        <c:scaling>
          <c:orientation val="minMax"/>
          <c:min val="30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8275331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Attended Scene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Sheet1!$F$7</c:f>
              <c:strCache>
                <c:ptCount val="1"/>
                <c:pt idx="0">
                  <c:v>2018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Sheet1!$G$6:$R$6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Sheet1!$G$7:$R$7</c:f>
              <c:numCache>
                <c:formatCode>#,##0</c:formatCode>
                <c:ptCount val="12"/>
                <c:pt idx="0">
                  <c:v>29814</c:v>
                </c:pt>
                <c:pt idx="1">
                  <c:v>26320</c:v>
                </c:pt>
                <c:pt idx="2">
                  <c:v>28291</c:v>
                </c:pt>
                <c:pt idx="3">
                  <c:v>27728</c:v>
                </c:pt>
                <c:pt idx="4">
                  <c:v>29667</c:v>
                </c:pt>
                <c:pt idx="5">
                  <c:v>28976</c:v>
                </c:pt>
                <c:pt idx="6">
                  <c:v>30025</c:v>
                </c:pt>
                <c:pt idx="7">
                  <c:v>29047</c:v>
                </c:pt>
                <c:pt idx="8">
                  <c:v>27971</c:v>
                </c:pt>
                <c:pt idx="9">
                  <c:v>29514</c:v>
                </c:pt>
                <c:pt idx="10">
                  <c:v>29251</c:v>
                </c:pt>
                <c:pt idx="11">
                  <c:v>30999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Sheet1!$F$8</c:f>
              <c:strCache>
                <c:ptCount val="1"/>
                <c:pt idx="0">
                  <c:v>2019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strRef>
              <c:f>Sheet1!$G$6:$R$6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Sheet1!$G$8:$R$8</c:f>
              <c:numCache>
                <c:formatCode>#,##0</c:formatCode>
                <c:ptCount val="12"/>
                <c:pt idx="0">
                  <c:v>30235</c:v>
                </c:pt>
                <c:pt idx="1">
                  <c:v>27190</c:v>
                </c:pt>
                <c:pt idx="2">
                  <c:v>29644</c:v>
                </c:pt>
                <c:pt idx="3">
                  <c:v>29523</c:v>
                </c:pt>
                <c:pt idx="4">
                  <c:v>30001</c:v>
                </c:pt>
                <c:pt idx="5">
                  <c:v>28561</c:v>
                </c:pt>
                <c:pt idx="6">
                  <c:v>29562</c:v>
                </c:pt>
                <c:pt idx="7">
                  <c:v>29028</c:v>
                </c:pt>
                <c:pt idx="8">
                  <c:v>28067</c:v>
                </c:pt>
                <c:pt idx="9">
                  <c:v>28968</c:v>
                </c:pt>
                <c:pt idx="10">
                  <c:v>28324</c:v>
                </c:pt>
                <c:pt idx="11">
                  <c:v>29367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Sheet1!$F$9</c:f>
              <c:strCache>
                <c:ptCount val="1"/>
                <c:pt idx="0">
                  <c:v>2020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strRef>
              <c:f>Sheet1!$G$6:$R$6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Sheet1!$G$9:$R$9</c:f>
              <c:numCache>
                <c:formatCode>#,##0</c:formatCode>
                <c:ptCount val="12"/>
                <c:pt idx="0">
                  <c:v>28953</c:v>
                </c:pt>
                <c:pt idx="1">
                  <c:v>26983</c:v>
                </c:pt>
                <c:pt idx="2">
                  <c:v>28369</c:v>
                </c:pt>
                <c:pt idx="3">
                  <c:v>26351</c:v>
                </c:pt>
                <c:pt idx="4">
                  <c:v>28148</c:v>
                </c:pt>
                <c:pt idx="5">
                  <c:v>27656</c:v>
                </c:pt>
                <c:pt idx="6">
                  <c:v>29340</c:v>
                </c:pt>
                <c:pt idx="7">
                  <c:v>29401</c:v>
                </c:pt>
                <c:pt idx="8">
                  <c:v>27557</c:v>
                </c:pt>
                <c:pt idx="9">
                  <c:v>27903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882756032"/>
        <c:axId val="1958820192"/>
      </c:lineChart>
      <c:catAx>
        <c:axId val="18827560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58820192"/>
        <c:crosses val="autoZero"/>
        <c:auto val="1"/>
        <c:lblAlgn val="ctr"/>
        <c:lblOffset val="100"/>
        <c:noMultiLvlLbl val="0"/>
      </c:catAx>
      <c:valAx>
        <c:axId val="195882019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8275603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Attended</a:t>
            </a:r>
            <a:r>
              <a:rPr lang="en-GB" baseline="0"/>
              <a:t> Hospital</a:t>
            </a:r>
            <a:endParaRPr lang="en-GB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Sheet1!$F$16</c:f>
              <c:strCache>
                <c:ptCount val="1"/>
                <c:pt idx="0">
                  <c:v>2018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Sheet1!$G$15:$R$15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Sheet1!$G$16:$R$16</c:f>
              <c:numCache>
                <c:formatCode>General</c:formatCode>
                <c:ptCount val="12"/>
                <c:pt idx="0">
                  <c:v>20975</c:v>
                </c:pt>
                <c:pt idx="1">
                  <c:v>18148</c:v>
                </c:pt>
                <c:pt idx="2">
                  <c:v>19819</c:v>
                </c:pt>
                <c:pt idx="3">
                  <c:v>19649</c:v>
                </c:pt>
                <c:pt idx="4">
                  <c:v>20994</c:v>
                </c:pt>
                <c:pt idx="5">
                  <c:v>20273</c:v>
                </c:pt>
                <c:pt idx="6">
                  <c:v>20990</c:v>
                </c:pt>
                <c:pt idx="7">
                  <c:v>20470</c:v>
                </c:pt>
                <c:pt idx="8">
                  <c:v>19869</c:v>
                </c:pt>
                <c:pt idx="9">
                  <c:v>20968</c:v>
                </c:pt>
                <c:pt idx="10">
                  <c:v>20638</c:v>
                </c:pt>
                <c:pt idx="11">
                  <c:v>21811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Sheet1!$F$17</c:f>
              <c:strCache>
                <c:ptCount val="1"/>
                <c:pt idx="0">
                  <c:v>2019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strRef>
              <c:f>Sheet1!$G$15:$R$15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Sheet1!$G$17:$R$17</c:f>
              <c:numCache>
                <c:formatCode>General</c:formatCode>
                <c:ptCount val="12"/>
                <c:pt idx="0">
                  <c:v>21248</c:v>
                </c:pt>
                <c:pt idx="1">
                  <c:v>19039</c:v>
                </c:pt>
                <c:pt idx="2">
                  <c:v>21015</c:v>
                </c:pt>
                <c:pt idx="3">
                  <c:v>20494</c:v>
                </c:pt>
                <c:pt idx="4">
                  <c:v>20942</c:v>
                </c:pt>
                <c:pt idx="5">
                  <c:v>19771</c:v>
                </c:pt>
                <c:pt idx="6">
                  <c:v>20656</c:v>
                </c:pt>
                <c:pt idx="7">
                  <c:v>20059</c:v>
                </c:pt>
                <c:pt idx="8">
                  <c:v>19595</c:v>
                </c:pt>
                <c:pt idx="9">
                  <c:v>20298</c:v>
                </c:pt>
                <c:pt idx="10">
                  <c:v>19495</c:v>
                </c:pt>
                <c:pt idx="11">
                  <c:v>19945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Sheet1!$F$18</c:f>
              <c:strCache>
                <c:ptCount val="1"/>
                <c:pt idx="0">
                  <c:v>2020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strRef>
              <c:f>Sheet1!$G$15:$R$15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Sheet1!$G$18:$R$18</c:f>
              <c:numCache>
                <c:formatCode>General</c:formatCode>
                <c:ptCount val="12"/>
                <c:pt idx="0">
                  <c:v>19663</c:v>
                </c:pt>
                <c:pt idx="1">
                  <c:v>18586</c:v>
                </c:pt>
                <c:pt idx="2">
                  <c:v>16937</c:v>
                </c:pt>
                <c:pt idx="3">
                  <c:v>14698</c:v>
                </c:pt>
                <c:pt idx="4">
                  <c:v>17352</c:v>
                </c:pt>
                <c:pt idx="5">
                  <c:v>17908</c:v>
                </c:pt>
                <c:pt idx="6">
                  <c:v>19412</c:v>
                </c:pt>
                <c:pt idx="7">
                  <c:v>19202</c:v>
                </c:pt>
                <c:pt idx="8">
                  <c:v>18044</c:v>
                </c:pt>
                <c:pt idx="9">
                  <c:v>18118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958820736"/>
        <c:axId val="1958824000"/>
      </c:lineChart>
      <c:catAx>
        <c:axId val="19588207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58824000"/>
        <c:crosses val="autoZero"/>
        <c:auto val="1"/>
        <c:lblAlgn val="ctr"/>
        <c:lblOffset val="100"/>
        <c:noMultiLvlLbl val="0"/>
      </c:catAx>
      <c:valAx>
        <c:axId val="195882400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5882073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Lost</a:t>
            </a:r>
            <a:r>
              <a:rPr lang="en-GB" baseline="0"/>
              <a:t> Hours</a:t>
            </a:r>
            <a:endParaRPr lang="en-GB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1601443569553806"/>
          <c:y val="0.16250000000000003"/>
          <c:w val="0.8534300087489064"/>
          <c:h val="0.62949292796733747"/>
        </c:manualLayout>
      </c:layout>
      <c:lineChart>
        <c:grouping val="standard"/>
        <c:varyColors val="0"/>
        <c:ser>
          <c:idx val="0"/>
          <c:order val="0"/>
          <c:tx>
            <c:strRef>
              <c:f>Sheet1!$G$4</c:f>
              <c:strCache>
                <c:ptCount val="1"/>
                <c:pt idx="0">
                  <c:v>2018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Sheet1!$H$3:$S$3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Sheet1!$H$4:$S$4</c:f>
              <c:numCache>
                <c:formatCode>#,##0</c:formatCode>
                <c:ptCount val="12"/>
                <c:pt idx="0">
                  <c:v>9971.8090773333206</c:v>
                </c:pt>
                <c:pt idx="1">
                  <c:v>9167.1228048333378</c:v>
                </c:pt>
                <c:pt idx="2">
                  <c:v>8835.0147170000018</c:v>
                </c:pt>
                <c:pt idx="3">
                  <c:v>6135.0292648333316</c:v>
                </c:pt>
                <c:pt idx="4">
                  <c:v>4137.7795268333321</c:v>
                </c:pt>
                <c:pt idx="5">
                  <c:v>3777.702084666671</c:v>
                </c:pt>
                <c:pt idx="6">
                  <c:v>4562.3503235000053</c:v>
                </c:pt>
                <c:pt idx="7">
                  <c:v>4669.3556333333354</c:v>
                </c:pt>
                <c:pt idx="8">
                  <c:v>5252.8733598333438</c:v>
                </c:pt>
                <c:pt idx="9">
                  <c:v>6021.9066999999995</c:v>
                </c:pt>
                <c:pt idx="10">
                  <c:v>4712.0840401666692</c:v>
                </c:pt>
                <c:pt idx="11">
                  <c:v>6038.8469864999997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Sheet1!$G$5</c:f>
              <c:strCache>
                <c:ptCount val="1"/>
                <c:pt idx="0">
                  <c:v>2019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strRef>
              <c:f>Sheet1!$H$3:$S$3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Sheet1!$H$5:$S$5</c:f>
              <c:numCache>
                <c:formatCode>#,##0</c:formatCode>
                <c:ptCount val="12"/>
                <c:pt idx="0">
                  <c:v>8782.6899759999778</c:v>
                </c:pt>
                <c:pt idx="1">
                  <c:v>5611.5606549999993</c:v>
                </c:pt>
                <c:pt idx="2">
                  <c:v>6834.225876833335</c:v>
                </c:pt>
                <c:pt idx="3">
                  <c:v>8743.7469765000005</c:v>
                </c:pt>
                <c:pt idx="4">
                  <c:v>7103.5713791666558</c:v>
                </c:pt>
                <c:pt idx="5">
                  <c:v>7324.7142378333328</c:v>
                </c:pt>
                <c:pt idx="6">
                  <c:v>8049.9941426666619</c:v>
                </c:pt>
                <c:pt idx="7">
                  <c:v>8383.9157724999877</c:v>
                </c:pt>
                <c:pt idx="8">
                  <c:v>10026.061869833324</c:v>
                </c:pt>
                <c:pt idx="9">
                  <c:v>11134.114904499997</c:v>
                </c:pt>
                <c:pt idx="10">
                  <c:v>11475.709646333347</c:v>
                </c:pt>
                <c:pt idx="11">
                  <c:v>13821.86907549999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Sheet1!$G$6</c:f>
              <c:strCache>
                <c:ptCount val="1"/>
                <c:pt idx="0">
                  <c:v>2020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strRef>
              <c:f>Sheet1!$H$3:$S$3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Sheet1!$H$6:$S$6</c:f>
              <c:numCache>
                <c:formatCode>#,##0</c:formatCode>
                <c:ptCount val="12"/>
                <c:pt idx="0">
                  <c:v>13057.270442833316</c:v>
                </c:pt>
                <c:pt idx="1">
                  <c:v>7232.6955626666622</c:v>
                </c:pt>
                <c:pt idx="2">
                  <c:v>5672.8344489999972</c:v>
                </c:pt>
                <c:pt idx="3">
                  <c:v>1928.7179623333343</c:v>
                </c:pt>
                <c:pt idx="4">
                  <c:v>1900.0040490000019</c:v>
                </c:pt>
                <c:pt idx="5">
                  <c:v>2649.4926620000047</c:v>
                </c:pt>
                <c:pt idx="6">
                  <c:v>3596.6048511666613</c:v>
                </c:pt>
                <c:pt idx="7">
                  <c:v>4744.2608979999841</c:v>
                </c:pt>
                <c:pt idx="8">
                  <c:v>6732.4033789999921</c:v>
                </c:pt>
                <c:pt idx="9">
                  <c:v>8987.6149218333212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958822368"/>
        <c:axId val="1958821280"/>
      </c:lineChart>
      <c:catAx>
        <c:axId val="19588223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58821280"/>
        <c:crosses val="autoZero"/>
        <c:auto val="1"/>
        <c:lblAlgn val="ctr"/>
        <c:lblOffset val="100"/>
        <c:noMultiLvlLbl val="0"/>
      </c:catAx>
      <c:valAx>
        <c:axId val="195882128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5882236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A13B63-5C2B-4744-84CE-17D526871F42}" type="datetimeFigureOut">
              <a:rPr lang="en-GB" smtClean="0"/>
              <a:t>06/11/2020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73063" y="1233488"/>
            <a:ext cx="5922962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909" y="4751220"/>
            <a:ext cx="5335270" cy="38873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8"/>
            <a:ext cx="2889938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7607" y="9377318"/>
            <a:ext cx="2889938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38F196-66AB-4EF9-ABD0-A671D73C2D6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04681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38F196-66AB-4EF9-ABD0-A671D73C2D64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07043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38F196-66AB-4EF9-ABD0-A671D73C2D64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73263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38F196-66AB-4EF9-ABD0-A671D73C2D64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105265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38F196-66AB-4EF9-ABD0-A671D73C2D64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436273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38F196-66AB-4EF9-ABD0-A671D73C2D64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971123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38F196-66AB-4EF9-ABD0-A671D73C2D64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80861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0000"/>
            <a:ext cx="27432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0BEF6A-4C8A-47BB-9E6C-9BBEDE6F71B3}" type="datetimeFigureOut">
              <a:rPr lang="en-GB"/>
              <a:pPr>
                <a:defRPr/>
              </a:pPr>
              <a:t>06/11/2020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45DB4F-50DF-4957-85A5-1BCE4677163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0126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668237-BADA-4B3A-AEFA-B015877CDB81}" type="datetimeFigureOut">
              <a:rPr lang="en-GB"/>
              <a:pPr>
                <a:defRPr/>
              </a:pPr>
              <a:t>06/11/2020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55A253-6147-462C-86EB-05AE05631CB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50335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9D2103-54F7-4437-BDF3-97AAFCE7EE51}" type="datetimeFigureOut">
              <a:rPr lang="en-GB"/>
              <a:pPr>
                <a:defRPr/>
              </a:pPr>
              <a:t>06/11/2020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AA2BFD-7B93-44E6-837D-4A145A18F6C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26769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0595" y="500062"/>
            <a:ext cx="10515600" cy="1325563"/>
          </a:xfrm>
        </p:spPr>
        <p:txBody>
          <a:bodyPr/>
          <a:lstStyle>
            <a:lvl1pPr>
              <a:lnSpc>
                <a:spcPts val="4300"/>
              </a:lnSpc>
              <a:defRPr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0595" y="1825625"/>
            <a:ext cx="10515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695E78-E099-46CD-B766-0A329BE76D7C}" type="datetimeFigureOut">
              <a:rPr lang="en-GB"/>
              <a:pPr>
                <a:defRPr/>
              </a:pPr>
              <a:t>06/11/2020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1BC000-3057-40FA-8D6F-0643FC3ABB8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55058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 b="0" i="0">
                <a:solidFill>
                  <a:schemeClr val="tx1">
                    <a:tint val="75000"/>
                  </a:schemeClr>
                </a:solidFill>
                <a:latin typeface="Georgia" panose="02040502050405020303" pitchFamily="18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23FCC3-A894-45E6-9009-28C3666E30D0}" type="datetimeFigureOut">
              <a:rPr lang="en-GB"/>
              <a:pPr>
                <a:defRPr/>
              </a:pPr>
              <a:t>06/11/2020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C3AF35-9139-4DBD-AFCB-3F97E233600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43965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84B886-8CDF-4A6E-ABC0-D0E5A3F11D14}" type="datetimeFigureOut">
              <a:rPr lang="en-GB"/>
              <a:pPr>
                <a:defRPr/>
              </a:pPr>
              <a:t>06/11/2020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FAE877-CACD-480D-8F8B-F42C806B5C3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46554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1686BF-8C55-4F27-A416-815A2A0EFDBE}" type="datetimeFigureOut">
              <a:rPr lang="en-GB"/>
              <a:pPr>
                <a:defRPr/>
              </a:pPr>
              <a:t>06/11/2020</a:t>
            </a:fld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FA8305-EAC4-4ABB-A14A-E11692AF444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77760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6EFF30-9028-4B9D-9332-00A4A4910AC1}" type="datetimeFigureOut">
              <a:rPr lang="en-GB"/>
              <a:pPr>
                <a:defRPr/>
              </a:pPr>
              <a:t>06/11/2020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6AF845-A3E9-4801-B1FE-CF6209008A6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76243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BEEBBE-03BD-4163-A564-199C8C03E4B3}" type="datetimeFigureOut">
              <a:rPr lang="en-GB"/>
              <a:pPr>
                <a:defRPr/>
              </a:pPr>
              <a:t>06/11/2020</a:t>
            </a:fld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25D242-2904-4B74-BA1A-C5A82483405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44353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8209F8-0F5D-418B-8AA4-96E6D47B9295}" type="datetimeFigureOut">
              <a:rPr lang="en-GB"/>
              <a:pPr>
                <a:defRPr/>
              </a:pPr>
              <a:t>06/11/2020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9331AB-3374-4B5C-B029-477DD6217C3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01431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0AE085-E379-42B9-BC9B-EDD631691185}" type="datetimeFigureOut">
              <a:rPr lang="en-GB"/>
              <a:pPr>
                <a:defRPr/>
              </a:pPr>
              <a:t>06/11/2020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664E66-AD81-4204-ADF0-16227AB5499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15182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39738" y="40957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  <a:endParaRPr lang="en-GB" alt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39738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GB" alt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rgbClr val="325083">
                    <a:tint val="75000"/>
                  </a:srgbClr>
                </a:solidFill>
                <a:latin typeface="+mn-lt"/>
              </a:defRPr>
            </a:lvl1pPr>
          </a:lstStyle>
          <a:p>
            <a:pPr>
              <a:defRPr/>
            </a:pPr>
            <a:fld id="{015B4E1E-1D92-41B6-8C1E-482EE4A07572}" type="datetimeFigureOut">
              <a:rPr lang="en-GB"/>
              <a:pPr>
                <a:defRPr/>
              </a:pPr>
              <a:t>06/11/2020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rgbClr val="325083">
                    <a:tint val="75000"/>
                  </a:srgbClr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rgbClr val="325083">
                    <a:tint val="75000"/>
                  </a:srgbClr>
                </a:solidFill>
                <a:latin typeface="+mn-lt"/>
              </a:defRPr>
            </a:lvl1pPr>
          </a:lstStyle>
          <a:p>
            <a:pPr>
              <a:defRPr/>
            </a:pPr>
            <a:fld id="{4F8FE9D4-54C4-4F81-9BD3-58855320631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43191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0" fontAlgn="base" hangingPunct="0">
        <a:lnSpc>
          <a:spcPts val="5300"/>
        </a:lnSpc>
        <a:spcBef>
          <a:spcPct val="0"/>
        </a:spcBef>
        <a:spcAft>
          <a:spcPct val="0"/>
        </a:spcAft>
        <a:defRPr sz="5000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  <a:lvl2pPr algn="l" rtl="0" eaLnBrk="0" fontAlgn="base" hangingPunct="0">
        <a:lnSpc>
          <a:spcPts val="5300"/>
        </a:lnSpc>
        <a:spcBef>
          <a:spcPct val="0"/>
        </a:spcBef>
        <a:spcAft>
          <a:spcPct val="0"/>
        </a:spcAft>
        <a:defRPr sz="5000" b="1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2pPr>
      <a:lvl3pPr algn="l" rtl="0" eaLnBrk="0" fontAlgn="base" hangingPunct="0">
        <a:lnSpc>
          <a:spcPts val="5300"/>
        </a:lnSpc>
        <a:spcBef>
          <a:spcPct val="0"/>
        </a:spcBef>
        <a:spcAft>
          <a:spcPct val="0"/>
        </a:spcAft>
        <a:defRPr sz="5000" b="1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3pPr>
      <a:lvl4pPr algn="l" rtl="0" eaLnBrk="0" fontAlgn="base" hangingPunct="0">
        <a:lnSpc>
          <a:spcPts val="5300"/>
        </a:lnSpc>
        <a:spcBef>
          <a:spcPct val="0"/>
        </a:spcBef>
        <a:spcAft>
          <a:spcPct val="0"/>
        </a:spcAft>
        <a:defRPr sz="5000" b="1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4pPr>
      <a:lvl5pPr algn="l" rtl="0" eaLnBrk="0" fontAlgn="base" hangingPunct="0">
        <a:lnSpc>
          <a:spcPts val="5300"/>
        </a:lnSpc>
        <a:spcBef>
          <a:spcPct val="0"/>
        </a:spcBef>
        <a:spcAft>
          <a:spcPct val="0"/>
        </a:spcAft>
        <a:defRPr sz="5000" b="1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5pPr>
      <a:lvl6pPr marL="457200" algn="l" rtl="0" fontAlgn="base">
        <a:lnSpc>
          <a:spcPts val="5300"/>
        </a:lnSpc>
        <a:spcBef>
          <a:spcPct val="0"/>
        </a:spcBef>
        <a:spcAft>
          <a:spcPct val="0"/>
        </a:spcAft>
        <a:defRPr sz="5000" b="1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6pPr>
      <a:lvl7pPr marL="914400" algn="l" rtl="0" fontAlgn="base">
        <a:lnSpc>
          <a:spcPts val="5300"/>
        </a:lnSpc>
        <a:spcBef>
          <a:spcPct val="0"/>
        </a:spcBef>
        <a:spcAft>
          <a:spcPct val="0"/>
        </a:spcAft>
        <a:defRPr sz="5000" b="1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7pPr>
      <a:lvl8pPr marL="1371600" algn="l" rtl="0" fontAlgn="base">
        <a:lnSpc>
          <a:spcPts val="5300"/>
        </a:lnSpc>
        <a:spcBef>
          <a:spcPct val="0"/>
        </a:spcBef>
        <a:spcAft>
          <a:spcPct val="0"/>
        </a:spcAft>
        <a:defRPr sz="5000" b="1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8pPr>
      <a:lvl9pPr marL="1828800" algn="l" rtl="0" fontAlgn="base">
        <a:lnSpc>
          <a:spcPts val="5300"/>
        </a:lnSpc>
        <a:spcBef>
          <a:spcPct val="0"/>
        </a:spcBef>
        <a:spcAft>
          <a:spcPct val="0"/>
        </a:spcAft>
        <a:defRPr sz="5000" b="1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Georgia" panose="02040502050405020303" pitchFamily="18" charset="0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Georgia" panose="02040502050405020303" pitchFamily="18" charset="0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Georgia" panose="02040502050405020303" pitchFamily="18" charset="0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Georgia" panose="02040502050405020303" pitchFamily="18" charset="0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Georgia" panose="02040502050405020303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4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60248" y="1559159"/>
            <a:ext cx="6096000" cy="452431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sz="3600" b="1" dirty="0" smtClean="0">
                <a:solidFill>
                  <a:schemeClr val="bg1"/>
                </a:solidFill>
              </a:rPr>
              <a:t>Emergency Ambulance Services Committee</a:t>
            </a:r>
            <a:br>
              <a:rPr lang="en-US" sz="3600" b="1" dirty="0" smtClean="0">
                <a:solidFill>
                  <a:schemeClr val="bg1"/>
                </a:solidFill>
              </a:rPr>
            </a:br>
            <a:endParaRPr lang="en-US" sz="3600" b="1" dirty="0" smtClean="0">
              <a:solidFill>
                <a:schemeClr val="bg1"/>
              </a:solidFill>
            </a:endParaRPr>
          </a:p>
          <a:p>
            <a:pPr algn="ctr"/>
            <a:r>
              <a:rPr lang="en-US" sz="3600" b="1" dirty="0">
                <a:solidFill>
                  <a:schemeClr val="bg1"/>
                </a:solidFill>
              </a:rPr>
              <a:t>System Pressures - planning and securing sufficient ambulance services for the population </a:t>
            </a:r>
            <a:r>
              <a:rPr lang="en-US" sz="3600" dirty="0"/>
              <a:t>this winter</a:t>
            </a:r>
            <a:endParaRPr lang="en-US" sz="3600" b="1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0844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409067" y="204724"/>
            <a:ext cx="9582150" cy="735013"/>
          </a:xfrm>
          <a:prstGeom prst="rect">
            <a:avLst/>
          </a:prstGeom>
          <a:solidFill>
            <a:schemeClr val="lt1">
              <a:hueOff val="0"/>
              <a:satOff val="0"/>
              <a:lumOff val="0"/>
            </a:schemeClr>
          </a:solidFill>
        </p:spPr>
        <p:txBody>
          <a:bodyPr anchor="ctr">
            <a:normAutofit/>
          </a:bodyPr>
          <a:lstStyle>
            <a:lvl1pPr algn="l" defTabSz="914400" rtl="0" eaLnBrk="1" latinLnBrk="0" hangingPunct="1">
              <a:lnSpc>
                <a:spcPts val="4300"/>
              </a:lnSpc>
              <a:spcBef>
                <a:spcPct val="0"/>
              </a:spcBef>
              <a:buNone/>
              <a:defRPr sz="5000" b="1" i="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en-GB" sz="3200" dirty="0" smtClean="0">
                <a:solidFill>
                  <a:srgbClr val="325083"/>
                </a:solidFill>
              </a:rPr>
              <a:t>Introduction</a:t>
            </a:r>
            <a:endParaRPr lang="en-GB" sz="3200" dirty="0">
              <a:solidFill>
                <a:srgbClr val="325083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09067" y="1152144"/>
            <a:ext cx="9676765" cy="63094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altLang="en-US" sz="3600" dirty="0" smtClean="0">
                <a:latin typeface="Calibri" panose="020F050202020403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Statutory requirement for planning and securing sufficient ambulance services for Wales </a:t>
            </a:r>
          </a:p>
          <a:p>
            <a:endParaRPr lang="en-GB" altLang="en-US" sz="3600" dirty="0" smtClean="0">
              <a:latin typeface="Calibri" panose="020F050202020403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altLang="en-US" sz="3600" dirty="0" smtClean="0">
                <a:latin typeface="Calibri" panose="020F050202020403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System pressures challenge the ability of the Committee to meet this requirement </a:t>
            </a:r>
          </a:p>
          <a:p>
            <a:endParaRPr lang="en-GB" altLang="en-US" sz="3600" dirty="0" smtClean="0">
              <a:latin typeface="Calibri" panose="020F050202020403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altLang="en-US" sz="3600" dirty="0" smtClean="0">
                <a:latin typeface="Calibri" panose="020F050202020403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Welsh Ambulance Services NHS Trust (WAST) modelling forecasts an inability to respond to patients this winter </a:t>
            </a:r>
          </a:p>
          <a:p>
            <a:endParaRPr lang="en-US" sz="4400" dirty="0" smtClean="0"/>
          </a:p>
          <a:p>
            <a:endParaRPr lang="en-US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70438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326771" y="277876"/>
            <a:ext cx="9582150" cy="735013"/>
          </a:xfrm>
          <a:prstGeom prst="rect">
            <a:avLst/>
          </a:prstGeom>
          <a:solidFill>
            <a:schemeClr val="lt1">
              <a:hueOff val="0"/>
              <a:satOff val="0"/>
              <a:lumOff val="0"/>
            </a:schemeClr>
          </a:solidFill>
        </p:spPr>
        <p:txBody>
          <a:bodyPr anchor="ctr">
            <a:normAutofit/>
          </a:bodyPr>
          <a:lstStyle>
            <a:lvl1pPr algn="l" defTabSz="914400" rtl="0" eaLnBrk="1" latinLnBrk="0" hangingPunct="1">
              <a:lnSpc>
                <a:spcPts val="4300"/>
              </a:lnSpc>
              <a:spcBef>
                <a:spcPct val="0"/>
              </a:spcBef>
              <a:buNone/>
              <a:defRPr sz="5000" b="1" i="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en-GB" sz="3200" dirty="0" smtClean="0">
                <a:solidFill>
                  <a:srgbClr val="325083"/>
                </a:solidFill>
              </a:rPr>
              <a:t>What has happened?</a:t>
            </a:r>
            <a:endParaRPr lang="en-GB" sz="3200" dirty="0">
              <a:solidFill>
                <a:srgbClr val="325083"/>
              </a:solidFill>
            </a:endParaRPr>
          </a:p>
        </p:txBody>
      </p:sp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58493672"/>
              </p:ext>
            </p:extLst>
          </p:nvPr>
        </p:nvGraphicFramePr>
        <p:xfrm>
          <a:off x="82296" y="1170432"/>
          <a:ext cx="5193792" cy="29535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51374775"/>
              </p:ext>
            </p:extLst>
          </p:nvPr>
        </p:nvGraphicFramePr>
        <p:xfrm>
          <a:off x="5300472" y="1161288"/>
          <a:ext cx="5836920" cy="29169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90727904"/>
              </p:ext>
            </p:extLst>
          </p:nvPr>
        </p:nvGraphicFramePr>
        <p:xfrm>
          <a:off x="70104" y="4032504"/>
          <a:ext cx="4949952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9" name="Char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65796443"/>
              </p:ext>
            </p:extLst>
          </p:nvPr>
        </p:nvGraphicFramePr>
        <p:xfrm>
          <a:off x="5026152" y="3968496"/>
          <a:ext cx="6120384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val="2251575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409067" y="204724"/>
            <a:ext cx="9582150" cy="735013"/>
          </a:xfrm>
          <a:prstGeom prst="rect">
            <a:avLst/>
          </a:prstGeom>
          <a:solidFill>
            <a:schemeClr val="lt1">
              <a:hueOff val="0"/>
              <a:satOff val="0"/>
              <a:lumOff val="0"/>
            </a:schemeClr>
          </a:solidFill>
        </p:spPr>
        <p:txBody>
          <a:bodyPr anchor="ctr">
            <a:normAutofit/>
          </a:bodyPr>
          <a:lstStyle>
            <a:lvl1pPr algn="l" defTabSz="914400" rtl="0" eaLnBrk="1" latinLnBrk="0" hangingPunct="1">
              <a:lnSpc>
                <a:spcPts val="4300"/>
              </a:lnSpc>
              <a:spcBef>
                <a:spcPct val="0"/>
              </a:spcBef>
              <a:buNone/>
              <a:defRPr sz="5000" b="1" i="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en-GB" sz="3200" dirty="0" smtClean="0">
                <a:solidFill>
                  <a:srgbClr val="325083"/>
                </a:solidFill>
              </a:rPr>
              <a:t>What has happened?</a:t>
            </a:r>
            <a:endParaRPr lang="en-GB" sz="3200" dirty="0">
              <a:solidFill>
                <a:srgbClr val="325083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09067" y="1152144"/>
            <a:ext cx="9676765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 smtClean="0"/>
              <a:t>COVID has increased response time for Red (personal protective equipment (PPE) requirement)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 smtClean="0"/>
              <a:t>Overall incidents, attendances, conveyances are down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 smtClean="0"/>
              <a:t>Overall emergency department (ED) attendances are down </a:t>
            </a:r>
            <a:endParaRPr lang="en-GB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 smtClean="0"/>
              <a:t>Investment for Demand and Capacity Review (136WTE)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 smtClean="0"/>
              <a:t>Operational Delivery Unit established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 smtClean="0"/>
              <a:t>Doubling of handover delays since August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 smtClean="0"/>
              <a:t>WAST Demand Management Plan Level 6 enacted on more than one occasion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endParaRPr lang="en-US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14196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409067" y="204724"/>
            <a:ext cx="9582150" cy="735013"/>
          </a:xfrm>
          <a:prstGeom prst="rect">
            <a:avLst/>
          </a:prstGeom>
          <a:solidFill>
            <a:schemeClr val="lt1">
              <a:hueOff val="0"/>
              <a:satOff val="0"/>
              <a:lumOff val="0"/>
            </a:schemeClr>
          </a:solidFill>
        </p:spPr>
        <p:txBody>
          <a:bodyPr anchor="ctr">
            <a:normAutofit/>
          </a:bodyPr>
          <a:lstStyle>
            <a:lvl1pPr algn="l" defTabSz="914400" rtl="0" eaLnBrk="1" latinLnBrk="0" hangingPunct="1">
              <a:lnSpc>
                <a:spcPts val="4300"/>
              </a:lnSpc>
              <a:spcBef>
                <a:spcPct val="0"/>
              </a:spcBef>
              <a:buNone/>
              <a:defRPr sz="5000" b="1" i="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en-GB" sz="3200" dirty="0" smtClean="0">
                <a:solidFill>
                  <a:srgbClr val="325083"/>
                </a:solidFill>
              </a:rPr>
              <a:t>Modelling </a:t>
            </a:r>
            <a:endParaRPr lang="en-GB" sz="3200" dirty="0">
              <a:solidFill>
                <a:srgbClr val="325083"/>
              </a:solidFill>
            </a:endParaRPr>
          </a:p>
        </p:txBody>
      </p:sp>
      <p:pic>
        <p:nvPicPr>
          <p:cNvPr id="5" name="Picture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624" y="1197864"/>
            <a:ext cx="10314432" cy="540410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00420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409067" y="286436"/>
            <a:ext cx="9582150" cy="735013"/>
          </a:xfrm>
          <a:prstGeom prst="rect">
            <a:avLst/>
          </a:prstGeom>
          <a:solidFill>
            <a:schemeClr val="lt1">
              <a:hueOff val="0"/>
              <a:satOff val="0"/>
              <a:lumOff val="0"/>
            </a:schemeClr>
          </a:solidFill>
        </p:spPr>
        <p:txBody>
          <a:bodyPr anchor="ctr">
            <a:normAutofit/>
          </a:bodyPr>
          <a:lstStyle>
            <a:lvl1pPr algn="l" defTabSz="914400" rtl="0" eaLnBrk="1" latinLnBrk="0" hangingPunct="1">
              <a:lnSpc>
                <a:spcPts val="4300"/>
              </a:lnSpc>
              <a:spcBef>
                <a:spcPct val="0"/>
              </a:spcBef>
              <a:buNone/>
              <a:defRPr sz="5000" b="1" i="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en-GB" sz="3200" dirty="0" smtClean="0">
                <a:solidFill>
                  <a:srgbClr val="325083"/>
                </a:solidFill>
              </a:rPr>
              <a:t>What Now?</a:t>
            </a:r>
            <a:endParaRPr lang="en-GB" sz="3200" dirty="0">
              <a:solidFill>
                <a:srgbClr val="325083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09067" y="1344168"/>
            <a:ext cx="9676765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2"/>
            <a:endParaRPr lang="en-GB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dirty="0" smtClean="0"/>
          </a:p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409067" y="1344168"/>
            <a:ext cx="967676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endParaRPr lang="en-US" dirty="0"/>
          </a:p>
          <a:p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>
            <a:off x="409067" y="1280160"/>
            <a:ext cx="9676765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What is our collective position / actions to deliver our statutory requirements this winter?</a:t>
            </a:r>
          </a:p>
          <a:p>
            <a:r>
              <a:rPr lang="en-US" sz="2400" dirty="0" smtClean="0"/>
              <a:t> </a:t>
            </a:r>
          </a:p>
          <a:p>
            <a:pPr marL="3028950" lvl="6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Efficiencies </a:t>
            </a:r>
          </a:p>
          <a:p>
            <a:pPr marL="3028950" lvl="6" indent="-285750">
              <a:buFont typeface="Arial" panose="020B0604020202020204" pitchFamily="34" charset="0"/>
              <a:buChar char="•"/>
            </a:pPr>
            <a:endParaRPr lang="en-US" sz="2400" dirty="0" smtClean="0"/>
          </a:p>
          <a:p>
            <a:pPr marL="3028950" lvl="6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Investment</a:t>
            </a:r>
          </a:p>
          <a:p>
            <a:pPr marL="3028950" lvl="6" indent="-285750">
              <a:buFont typeface="Arial" panose="020B0604020202020204" pitchFamily="34" charset="0"/>
              <a:buChar char="•"/>
            </a:pPr>
            <a:endParaRPr lang="en-US" sz="2400" dirty="0" smtClean="0"/>
          </a:p>
          <a:p>
            <a:pPr marL="3028950" lvl="6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Additionality</a:t>
            </a:r>
          </a:p>
          <a:p>
            <a:pPr marL="3028950" lvl="6" indent="-285750">
              <a:buFont typeface="Arial" panose="020B0604020202020204" pitchFamily="34" charset="0"/>
              <a:buChar char="•"/>
            </a:pPr>
            <a:endParaRPr lang="en-US" sz="2400" dirty="0" smtClean="0"/>
          </a:p>
          <a:p>
            <a:pPr marL="3028950" lvl="6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Operational Delivery Unit</a:t>
            </a:r>
          </a:p>
          <a:p>
            <a:pPr marL="3028950" lvl="6" indent="-285750">
              <a:buFont typeface="Arial" panose="020B0604020202020204" pitchFamily="34" charset="0"/>
              <a:buChar char="•"/>
            </a:pPr>
            <a:endParaRPr lang="en-US" sz="2400" dirty="0" smtClean="0"/>
          </a:p>
          <a:p>
            <a:pPr marL="3028950" lvl="6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Handover </a:t>
            </a:r>
            <a:endParaRPr lang="en-US" sz="2400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34847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Custom 2">
      <a:dk1>
        <a:srgbClr val="325083"/>
      </a:dk1>
      <a:lt1>
        <a:srgbClr val="D7B37E"/>
      </a:lt1>
      <a:dk2>
        <a:srgbClr val="325083"/>
      </a:dk2>
      <a:lt2>
        <a:srgbClr val="D7B37E"/>
      </a:lt2>
      <a:accent1>
        <a:srgbClr val="DD2F33"/>
      </a:accent1>
      <a:accent2>
        <a:srgbClr val="6DA396"/>
      </a:accent2>
      <a:accent3>
        <a:srgbClr val="3BAACE"/>
      </a:accent3>
      <a:accent4>
        <a:srgbClr val="FFC000"/>
      </a:accent4>
      <a:accent5>
        <a:srgbClr val="F28D4F"/>
      </a:accent5>
      <a:accent6>
        <a:srgbClr val="D6B95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marL="0" marR="0" indent="0" algn="l" defTabSz="914400" rtl="0" eaLnBrk="1" fontAlgn="auto" latinLnBrk="0" hangingPunct="1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sz="1800" cap="all" spc="300" baseline="0" dirty="0" smtClean="0">
            <a:solidFill>
              <a:schemeClr val="bg1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7671</TotalTime>
  <Words>159</Words>
  <Application>Microsoft Office PowerPoint</Application>
  <PresentationFormat>Widescreen</PresentationFormat>
  <Paragraphs>59</Paragraphs>
  <Slides>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Georgia</vt:lpstr>
      <vt:lpstr>Verdana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Ross Whitehead (Cwm Taf UHB - NCCU)</dc:creator>
  <cp:lastModifiedBy>Gwenan Roberts (CTM UHB - NCCU Corporate Services)</cp:lastModifiedBy>
  <cp:revision>132</cp:revision>
  <cp:lastPrinted>2019-10-22T09:39:24Z</cp:lastPrinted>
  <dcterms:created xsi:type="dcterms:W3CDTF">2019-04-25T14:10:43Z</dcterms:created>
  <dcterms:modified xsi:type="dcterms:W3CDTF">2020-11-06T09:38:19Z</dcterms:modified>
</cp:coreProperties>
</file>