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3"/>
  </p:notesMasterIdLst>
  <p:handoutMasterIdLst>
    <p:handoutMasterId r:id="rId24"/>
  </p:handoutMasterIdLst>
  <p:sldIdLst>
    <p:sldId id="999" r:id="rId5"/>
    <p:sldId id="1001" r:id="rId6"/>
    <p:sldId id="1002" r:id="rId7"/>
    <p:sldId id="1003" r:id="rId8"/>
    <p:sldId id="1004" r:id="rId9"/>
    <p:sldId id="257" r:id="rId10"/>
    <p:sldId id="938" r:id="rId11"/>
    <p:sldId id="944" r:id="rId12"/>
    <p:sldId id="991" r:id="rId13"/>
    <p:sldId id="992" r:id="rId14"/>
    <p:sldId id="963" r:id="rId15"/>
    <p:sldId id="960" r:id="rId16"/>
    <p:sldId id="980" r:id="rId17"/>
    <p:sldId id="432" r:id="rId18"/>
    <p:sldId id="996" r:id="rId19"/>
    <p:sldId id="993" r:id="rId20"/>
    <p:sldId id="994" r:id="rId21"/>
    <p:sldId id="997" r:id="rId22"/>
  </p:sldIdLst>
  <p:sldSz cx="12192000" cy="6858000"/>
  <p:notesSz cx="6797675" cy="9926638"/>
  <p:custShowLst>
    <p:custShow name="Custom Show 1" id="0">
      <p:sldLst/>
    </p:custShow>
    <p:custShow name="Custom Show 2" id="1">
      <p:sldLst/>
    </p:custShow>
    <p:custShow name="Custom Show 3" id="2">
      <p:sldLst/>
    </p:custShow>
    <p:custShow name="Custom Show 4" id="3">
      <p:sldLst/>
    </p:custShow>
    <p:custShow name="Custom Show 5" id="4">
      <p:sldLst/>
    </p:custShow>
    <p:custShow name="Custom Show 6" id="5">
      <p:sldLst/>
    </p:custShow>
    <p:custShow name="Custom Show 7" id="6">
      <p:sldLst/>
    </p:custShow>
    <p:custShow name="Custom Show 8" id="7">
      <p:sldLst/>
    </p:custShow>
    <p:custShow name="Custom Show 9" id="8">
      <p:sldLst/>
    </p:custShow>
    <p:custShow name="Custom Show 10" id="9">
      <p:sldLst/>
    </p:custShow>
    <p:custShow name="Custom Show 11" id="1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stelle Hitchon (Welsh Ambulance Service NHS Trust - 020 )" initials="EH(ASNT-0)" lastIdx="36" clrIdx="0">
    <p:extLst>
      <p:ext uri="{19B8F6BF-5375-455C-9EA6-DF929625EA0E}">
        <p15:presenceInfo xmlns:p15="http://schemas.microsoft.com/office/powerpoint/2012/main" userId="S-1-5-21-978635462-3828570294-627434887-696374" providerId="AD"/>
      </p:ext>
    </p:extLst>
  </p:cmAuthor>
  <p:cmAuthor id="2" name="Jonathan Watts (Welsh Ambulance Service NHS Trust - 020)" initials="JW(ASNT-0" lastIdx="1" clrIdx="1">
    <p:extLst>
      <p:ext uri="{19B8F6BF-5375-455C-9EA6-DF929625EA0E}">
        <p15:presenceInfo xmlns:p15="http://schemas.microsoft.com/office/powerpoint/2012/main" userId="S-1-5-21-978635462-3828570294-627434887-696375" providerId="AD"/>
      </p:ext>
    </p:extLst>
  </p:cmAuthor>
  <p:cmAuthor id="3" name="Rachel Marsh (Welsh Ambulance Service NHS Trust)" initials="RM(ASNT" lastIdx="11" clrIdx="2">
    <p:extLst>
      <p:ext uri="{19B8F6BF-5375-455C-9EA6-DF929625EA0E}">
        <p15:presenceInfo xmlns:p15="http://schemas.microsoft.com/office/powerpoint/2012/main" userId="S-1-5-21-978635462-3828570294-627434887-10693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a:srgbClr val="FF9900"/>
    <a:srgbClr val="CCFFCC"/>
    <a:srgbClr val="BEE395"/>
    <a:srgbClr val="FFCC00"/>
    <a:srgbClr val="00FFFF"/>
    <a:srgbClr val="356F40"/>
    <a:srgbClr val="000099"/>
    <a:srgbClr val="FFFF66"/>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7960F0-5089-4F51-9891-F143FCEAE739}" v="113" dt="2021-11-05T13:46:09.0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09" d="100"/>
          <a:sy n="109" d="100"/>
        </p:scale>
        <p:origin x="558" y="126"/>
      </p:cViewPr>
      <p:guideLst>
        <p:guide orient="horz" pos="2160"/>
        <p:guide pos="3840"/>
      </p:guideLst>
    </p:cSldViewPr>
  </p:slideViewPr>
  <p:notesTextViewPr>
    <p:cViewPr>
      <p:scale>
        <a:sx n="1" d="1"/>
        <a:sy n="1" d="1"/>
      </p:scale>
      <p:origin x="0" y="0"/>
    </p:cViewPr>
  </p:notesTextViewPr>
  <p:notesViewPr>
    <p:cSldViewPr snapToGrid="0">
      <p:cViewPr varScale="1">
        <p:scale>
          <a:sx n="49" d="100"/>
          <a:sy n="49" d="100"/>
        </p:scale>
        <p:origin x="274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ysClr val="windowText" lastClr="000000"/>
                </a:solidFill>
                <a:latin typeface="+mn-lt"/>
                <a:ea typeface="+mn-ea"/>
                <a:cs typeface="+mn-cs"/>
              </a:defRPr>
            </a:pPr>
            <a:r>
              <a:rPr lang="en-US" sz="1800" b="1" dirty="0"/>
              <a:t>Total Verified RED Demand</a:t>
            </a:r>
            <a:endParaRPr lang="en-GB" sz="1800" b="1" dirty="0"/>
          </a:p>
        </c:rich>
      </c:tx>
      <c:overlay val="0"/>
      <c:spPr>
        <a:noFill/>
        <a:ln>
          <a:noFill/>
        </a:ln>
        <a:effectLst/>
      </c:spPr>
      <c:txPr>
        <a:bodyPr rot="0" spcFirstLastPara="1" vertOverflow="ellipsis" vert="horz" wrap="square" anchor="ctr" anchorCtr="1"/>
        <a:lstStyle/>
        <a:p>
          <a:pPr>
            <a:defRPr sz="18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'Activity '!$C$25</c:f>
              <c:strCache>
                <c:ptCount val="1"/>
                <c:pt idx="0">
                  <c:v>RED calls</c:v>
                </c:pt>
              </c:strCache>
            </c:strRef>
          </c:tx>
          <c:spPr>
            <a:solidFill>
              <a:srgbClr val="FF0000"/>
            </a:solidFill>
            <a:ln>
              <a:solidFill>
                <a:srgbClr val="FF0000"/>
              </a:solidFill>
            </a:ln>
            <a:effectLst/>
          </c:spPr>
          <c:invertIfNegative val="0"/>
          <c:cat>
            <c:numRef>
              <c:f>'Activity '!$AI$23:$BF$23</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'Activity '!$AI$25:$BF$25</c:f>
              <c:numCache>
                <c:formatCode>General</c:formatCode>
                <c:ptCount val="24"/>
                <c:pt idx="0">
                  <c:v>2548</c:v>
                </c:pt>
                <c:pt idx="1">
                  <c:v>2920</c:v>
                </c:pt>
                <c:pt idx="2">
                  <c:v>3178</c:v>
                </c:pt>
                <c:pt idx="3">
                  <c:v>2543</c:v>
                </c:pt>
                <c:pt idx="4">
                  <c:v>2193</c:v>
                </c:pt>
                <c:pt idx="5">
                  <c:v>2626</c:v>
                </c:pt>
                <c:pt idx="6">
                  <c:v>1897</c:v>
                </c:pt>
                <c:pt idx="7">
                  <c:v>1839</c:v>
                </c:pt>
                <c:pt idx="8">
                  <c:v>1805</c:v>
                </c:pt>
                <c:pt idx="9">
                  <c:v>2038</c:v>
                </c:pt>
                <c:pt idx="10">
                  <c:v>2572</c:v>
                </c:pt>
                <c:pt idx="11">
                  <c:v>2440</c:v>
                </c:pt>
                <c:pt idx="12">
                  <c:v>2445</c:v>
                </c:pt>
                <c:pt idx="13">
                  <c:v>2562</c:v>
                </c:pt>
                <c:pt idx="14">
                  <c:v>2850</c:v>
                </c:pt>
                <c:pt idx="15">
                  <c:v>2460</c:v>
                </c:pt>
                <c:pt idx="16">
                  <c:v>2010</c:v>
                </c:pt>
                <c:pt idx="17">
                  <c:v>2469</c:v>
                </c:pt>
                <c:pt idx="18">
                  <c:v>2658</c:v>
                </c:pt>
                <c:pt idx="19">
                  <c:v>3070</c:v>
                </c:pt>
                <c:pt idx="20">
                  <c:v>3292</c:v>
                </c:pt>
                <c:pt idx="21">
                  <c:v>3589</c:v>
                </c:pt>
                <c:pt idx="22">
                  <c:v>3384</c:v>
                </c:pt>
                <c:pt idx="23">
                  <c:v>3912</c:v>
                </c:pt>
              </c:numCache>
            </c:numRef>
          </c:val>
          <c:extLst>
            <c:ext xmlns:c16="http://schemas.microsoft.com/office/drawing/2014/chart" uri="{C3380CC4-5D6E-409C-BE32-E72D297353CC}">
              <c16:uniqueId val="{00000000-6786-4BBC-9DF8-D964DE144019}"/>
            </c:ext>
          </c:extLst>
        </c:ser>
        <c:dLbls>
          <c:showLegendKey val="0"/>
          <c:showVal val="0"/>
          <c:showCatName val="0"/>
          <c:showSerName val="0"/>
          <c:showPercent val="0"/>
          <c:showBubbleSize val="0"/>
        </c:dLbls>
        <c:gapWidth val="75"/>
        <c:overlap val="-25"/>
        <c:axId val="636157520"/>
        <c:axId val="636155952"/>
      </c:barChart>
      <c:dateAx>
        <c:axId val="636157520"/>
        <c:scaling>
          <c:orientation val="minMax"/>
        </c:scaling>
        <c:delete val="1"/>
        <c:axPos val="b"/>
        <c:numFmt formatCode="mmm\-yy" sourceLinked="1"/>
        <c:majorTickMark val="none"/>
        <c:minorTickMark val="none"/>
        <c:tickLblPos val="nextTo"/>
        <c:crossAx val="636155952"/>
        <c:crosses val="autoZero"/>
        <c:auto val="1"/>
        <c:lblOffset val="100"/>
        <c:baseTimeUnit val="months"/>
        <c:majorUnit val="1"/>
        <c:majorTimeUnit val="months"/>
      </c:dateAx>
      <c:valAx>
        <c:axId val="636155952"/>
        <c:scaling>
          <c:orientation val="minMax"/>
          <c:max val="4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en-US"/>
          </a:p>
        </c:txPr>
        <c:crossAx val="636157520"/>
        <c:crosses val="autoZero"/>
        <c:crossBetween val="between"/>
        <c:majorUnit val="1000"/>
      </c:valAx>
      <c:spPr>
        <a:noFill/>
        <a:ln>
          <a:noFill/>
        </a:ln>
        <a:effectLst/>
      </c:spPr>
    </c:plotArea>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pivotSource>
    <c:name>[Daily Absence Headcounts.xlsx]PIVOT-DailyCOVID (2)!DailyCVDOcc</c:name>
    <c:fmtId val="48"/>
  </c:pivotSource>
  <c:chart>
    <c:title>
      <c:tx>
        <c:rich>
          <a:bodyPr rot="0" spcFirstLastPara="1" vertOverflow="ellipsis" vert="horz" wrap="square" anchor="ctr" anchorCtr="1"/>
          <a:lstStyle/>
          <a:p>
            <a:pPr>
              <a:defRPr sz="1800" b="1" i="0" u="none" strike="noStrike" kern="1200" spc="0" baseline="0">
                <a:solidFill>
                  <a:schemeClr val="dk1"/>
                </a:solidFill>
                <a:latin typeface="+mn-lt"/>
                <a:ea typeface="+mn-ea"/>
                <a:cs typeface="Arial" panose="020B0604020202020204" pitchFamily="34" charset="0"/>
              </a:defRPr>
            </a:pPr>
            <a:r>
              <a:rPr lang="en-GB" sz="1800" b="1" dirty="0">
                <a:latin typeface="+mn-lt"/>
              </a:rPr>
              <a:t>Daily COVID Absences</a:t>
            </a:r>
          </a:p>
        </c:rich>
      </c:tx>
      <c:layout>
        <c:manualLayout>
          <c:xMode val="edge"/>
          <c:yMode val="edge"/>
          <c:x val="0.13877717359321115"/>
          <c:y val="1.8974011445290651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dk1"/>
              </a:solidFill>
              <a:latin typeface="+mn-lt"/>
              <a:ea typeface="+mn-ea"/>
              <a:cs typeface="Arial" panose="020B0604020202020204" pitchFamily="34" charset="0"/>
            </a:defRPr>
          </a:pPr>
          <a:endParaRPr lang="en-US"/>
        </a:p>
      </c:txPr>
    </c:title>
    <c:autoTitleDeleted val="0"/>
    <c:pivotFmts>
      <c:pivotFmt>
        <c:idx val="0"/>
        <c:spPr>
          <a:solidFill>
            <a:schemeClr val="accent2"/>
          </a:solidFill>
          <a:ln>
            <a:noFill/>
          </a:ln>
          <a:effectLst/>
        </c:spPr>
        <c:marker>
          <c:symbol val="none"/>
        </c:marker>
      </c:pivotFmt>
      <c:pivotFmt>
        <c:idx val="1"/>
        <c:spPr>
          <a:solidFill>
            <a:schemeClr val="accent2"/>
          </a:solidFill>
          <a:ln>
            <a:noFill/>
          </a:ln>
          <a:effectLst/>
        </c:spPr>
        <c:marker>
          <c:symbol val="none"/>
        </c:marker>
      </c:pivotFmt>
      <c:pivotFmt>
        <c:idx val="2"/>
        <c:spPr>
          <a:solidFill>
            <a:schemeClr val="accent2"/>
          </a:solidFill>
          <a:ln w="25400">
            <a:noFill/>
          </a:ln>
          <a:effectLst/>
        </c:spPr>
        <c:marker>
          <c:symbol val="none"/>
        </c:marker>
      </c:pivotFmt>
      <c:pivotFmt>
        <c:idx val="3"/>
        <c:spPr>
          <a:solidFill>
            <a:schemeClr val="accent2"/>
          </a:solidFill>
          <a:ln w="25400">
            <a:noFill/>
          </a:ln>
          <a:effectLst/>
        </c:spPr>
        <c:marker>
          <c:symbol val="none"/>
        </c:marker>
      </c:pivotFmt>
      <c:pivotFmt>
        <c:idx val="4"/>
        <c:spPr>
          <a:solidFill>
            <a:schemeClr val="accent2"/>
          </a:solidFill>
          <a:ln w="25400">
            <a:noFill/>
          </a:ln>
          <a:effectLst/>
        </c:spPr>
        <c:marker>
          <c:symbol val="none"/>
        </c:marker>
      </c:pivotFmt>
      <c:pivotFmt>
        <c:idx val="5"/>
        <c:spPr>
          <a:solidFill>
            <a:schemeClr val="accent2"/>
          </a:solidFill>
          <a:ln>
            <a:noFill/>
          </a:ln>
          <a:effectLst/>
        </c:spPr>
        <c:marker>
          <c:symbol val="none"/>
        </c:marker>
      </c:pivotFmt>
      <c:pivotFmt>
        <c:idx val="6"/>
        <c:spPr>
          <a:solidFill>
            <a:schemeClr val="accent2"/>
          </a:solidFill>
          <a:ln w="25400">
            <a:noFill/>
          </a:ln>
          <a:effectLst/>
        </c:spPr>
        <c:marker>
          <c:symbol val="none"/>
        </c:marker>
      </c:pivotFmt>
      <c:pivotFmt>
        <c:idx val="7"/>
        <c:spPr>
          <a:solidFill>
            <a:schemeClr val="accent2"/>
          </a:solidFill>
          <a:ln w="25400">
            <a:noFill/>
          </a:ln>
          <a:effectLst/>
        </c:spPr>
        <c:marker>
          <c:symbol val="none"/>
        </c:marker>
      </c:pivotFmt>
      <c:pivotFmt>
        <c:idx val="8"/>
        <c:spPr>
          <a:solidFill>
            <a:schemeClr val="accent2"/>
          </a:solidFill>
          <a:ln>
            <a:noFill/>
          </a:ln>
          <a:effectLst/>
        </c:spPr>
        <c:marker>
          <c:symbol val="none"/>
        </c:marker>
      </c:pivotFmt>
      <c:pivotFmt>
        <c:idx val="9"/>
        <c:spPr>
          <a:solidFill>
            <a:schemeClr val="accent2"/>
          </a:solidFill>
          <a:ln w="25400">
            <a:noFill/>
          </a:ln>
          <a:effectLst/>
        </c:spPr>
        <c:marker>
          <c:symbol val="none"/>
        </c:marker>
      </c:pivotFmt>
      <c:pivotFmt>
        <c:idx val="10"/>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2"/>
          </a:solidFill>
          <a:ln w="2540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2"/>
          </a:solidFill>
          <a:ln w="2540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2"/>
          </a:solidFill>
          <a:ln w="2540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j-lt"/>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4.6430095458557655E-2"/>
          <c:y val="0.15853440648784581"/>
          <c:w val="0.93853026166829367"/>
          <c:h val="0.73105928146802035"/>
        </c:manualLayout>
      </c:layout>
      <c:areaChart>
        <c:grouping val="stacked"/>
        <c:varyColors val="0"/>
        <c:ser>
          <c:idx val="0"/>
          <c:order val="0"/>
          <c:tx>
            <c:strRef>
              <c:f>'PIVOT-DailyCOVID (2)'!$B$3</c:f>
              <c:strCache>
                <c:ptCount val="1"/>
                <c:pt idx="0">
                  <c:v>Symptomatic</c:v>
                </c:pt>
              </c:strCache>
            </c:strRef>
          </c:tx>
          <c:spPr>
            <a:solidFill>
              <a:schemeClr val="accent2">
                <a:shade val="76000"/>
              </a:schemeClr>
            </a:solidFill>
            <a:ln>
              <a:noFill/>
            </a:ln>
            <a:effectLst/>
          </c:spPr>
          <c:cat>
            <c:multiLvlStrRef>
              <c:f>'PIVOT-DailyCOVID (2)'!$A$4:$A$541</c:f>
              <c:multiLvlStrCache>
                <c:ptCount val="518"/>
                <c:lvl>
                  <c:pt idx="0">
                    <c:v>01-Apr</c:v>
                  </c:pt>
                  <c:pt idx="1">
                    <c:v>02-Apr</c:v>
                  </c:pt>
                  <c:pt idx="2">
                    <c:v>03-Apr</c:v>
                  </c:pt>
                  <c:pt idx="3">
                    <c:v>04-Apr</c:v>
                  </c:pt>
                  <c:pt idx="4">
                    <c:v>05-Apr</c:v>
                  </c:pt>
                  <c:pt idx="5">
                    <c:v>06-Apr</c:v>
                  </c:pt>
                  <c:pt idx="6">
                    <c:v>07-Apr</c:v>
                  </c:pt>
                  <c:pt idx="7">
                    <c:v>08-Apr</c:v>
                  </c:pt>
                  <c:pt idx="8">
                    <c:v>09-Apr</c:v>
                  </c:pt>
                  <c:pt idx="9">
                    <c:v>10-Apr</c:v>
                  </c:pt>
                  <c:pt idx="10">
                    <c:v>11-Apr</c:v>
                  </c:pt>
                  <c:pt idx="11">
                    <c:v>12-Apr</c:v>
                  </c:pt>
                  <c:pt idx="12">
                    <c:v>13-Apr</c:v>
                  </c:pt>
                  <c:pt idx="13">
                    <c:v>14-Apr</c:v>
                  </c:pt>
                  <c:pt idx="14">
                    <c:v>15-Apr</c:v>
                  </c:pt>
                  <c:pt idx="15">
                    <c:v>16-Apr</c:v>
                  </c:pt>
                  <c:pt idx="16">
                    <c:v>17-Apr</c:v>
                  </c:pt>
                  <c:pt idx="17">
                    <c:v>18-Apr</c:v>
                  </c:pt>
                  <c:pt idx="18">
                    <c:v>19-Apr</c:v>
                  </c:pt>
                  <c:pt idx="19">
                    <c:v>20-Apr</c:v>
                  </c:pt>
                  <c:pt idx="20">
                    <c:v>21-Apr</c:v>
                  </c:pt>
                  <c:pt idx="21">
                    <c:v>22-Apr</c:v>
                  </c:pt>
                  <c:pt idx="22">
                    <c:v>23-Apr</c:v>
                  </c:pt>
                  <c:pt idx="23">
                    <c:v>24-Apr</c:v>
                  </c:pt>
                  <c:pt idx="24">
                    <c:v>25-Apr</c:v>
                  </c:pt>
                  <c:pt idx="25">
                    <c:v>26-Apr</c:v>
                  </c:pt>
                  <c:pt idx="26">
                    <c:v>27-Apr</c:v>
                  </c:pt>
                  <c:pt idx="27">
                    <c:v>28-Apr</c:v>
                  </c:pt>
                  <c:pt idx="28">
                    <c:v>29-Apr</c:v>
                  </c:pt>
                  <c:pt idx="29">
                    <c:v>30-Apr</c:v>
                  </c:pt>
                  <c:pt idx="30">
                    <c:v>01-May</c:v>
                  </c:pt>
                  <c:pt idx="31">
                    <c:v>02-May</c:v>
                  </c:pt>
                  <c:pt idx="32">
                    <c:v>03-May</c:v>
                  </c:pt>
                  <c:pt idx="33">
                    <c:v>04-May</c:v>
                  </c:pt>
                  <c:pt idx="34">
                    <c:v>05-May</c:v>
                  </c:pt>
                  <c:pt idx="35">
                    <c:v>06-May</c:v>
                  </c:pt>
                  <c:pt idx="36">
                    <c:v>07-May</c:v>
                  </c:pt>
                  <c:pt idx="37">
                    <c:v>08-May</c:v>
                  </c:pt>
                  <c:pt idx="38">
                    <c:v>09-May</c:v>
                  </c:pt>
                  <c:pt idx="39">
                    <c:v>10-May</c:v>
                  </c:pt>
                  <c:pt idx="40">
                    <c:v>11-May</c:v>
                  </c:pt>
                  <c:pt idx="41">
                    <c:v>12-May</c:v>
                  </c:pt>
                  <c:pt idx="42">
                    <c:v>13-May</c:v>
                  </c:pt>
                  <c:pt idx="43">
                    <c:v>14-May</c:v>
                  </c:pt>
                  <c:pt idx="44">
                    <c:v>15-May</c:v>
                  </c:pt>
                  <c:pt idx="45">
                    <c:v>16-May</c:v>
                  </c:pt>
                  <c:pt idx="46">
                    <c:v>17-May</c:v>
                  </c:pt>
                  <c:pt idx="47">
                    <c:v>18-May</c:v>
                  </c:pt>
                  <c:pt idx="48">
                    <c:v>19-May</c:v>
                  </c:pt>
                  <c:pt idx="49">
                    <c:v>20-May</c:v>
                  </c:pt>
                  <c:pt idx="50">
                    <c:v>21-May</c:v>
                  </c:pt>
                  <c:pt idx="51">
                    <c:v>22-May</c:v>
                  </c:pt>
                  <c:pt idx="52">
                    <c:v>23-May</c:v>
                  </c:pt>
                  <c:pt idx="53">
                    <c:v>24-May</c:v>
                  </c:pt>
                  <c:pt idx="54">
                    <c:v>25-May</c:v>
                  </c:pt>
                  <c:pt idx="55">
                    <c:v>26-May</c:v>
                  </c:pt>
                  <c:pt idx="56">
                    <c:v>27-May</c:v>
                  </c:pt>
                  <c:pt idx="57">
                    <c:v>28-May</c:v>
                  </c:pt>
                  <c:pt idx="58">
                    <c:v>29-May</c:v>
                  </c:pt>
                  <c:pt idx="59">
                    <c:v>30-May</c:v>
                  </c:pt>
                  <c:pt idx="60">
                    <c:v>31-May</c:v>
                  </c:pt>
                  <c:pt idx="61">
                    <c:v>01-Jun</c:v>
                  </c:pt>
                  <c:pt idx="62">
                    <c:v>02-Jun</c:v>
                  </c:pt>
                  <c:pt idx="63">
                    <c:v>03-Jun</c:v>
                  </c:pt>
                  <c:pt idx="64">
                    <c:v>04-Jun</c:v>
                  </c:pt>
                  <c:pt idx="65">
                    <c:v>05-Jun</c:v>
                  </c:pt>
                  <c:pt idx="66">
                    <c:v>06-Jun</c:v>
                  </c:pt>
                  <c:pt idx="67">
                    <c:v>07-Jun</c:v>
                  </c:pt>
                  <c:pt idx="68">
                    <c:v>08-Jun</c:v>
                  </c:pt>
                  <c:pt idx="69">
                    <c:v>09-Jun</c:v>
                  </c:pt>
                  <c:pt idx="70">
                    <c:v>10-Jun</c:v>
                  </c:pt>
                  <c:pt idx="71">
                    <c:v>11-Jun</c:v>
                  </c:pt>
                  <c:pt idx="72">
                    <c:v>12-Jun</c:v>
                  </c:pt>
                  <c:pt idx="73">
                    <c:v>13-Jun</c:v>
                  </c:pt>
                  <c:pt idx="74">
                    <c:v>14-Jun</c:v>
                  </c:pt>
                  <c:pt idx="75">
                    <c:v>15-Jun</c:v>
                  </c:pt>
                  <c:pt idx="76">
                    <c:v>16-Jun</c:v>
                  </c:pt>
                  <c:pt idx="77">
                    <c:v>17-Jun</c:v>
                  </c:pt>
                  <c:pt idx="78">
                    <c:v>18-Jun</c:v>
                  </c:pt>
                  <c:pt idx="79">
                    <c:v>19-Jun</c:v>
                  </c:pt>
                  <c:pt idx="80">
                    <c:v>20-Jun</c:v>
                  </c:pt>
                  <c:pt idx="81">
                    <c:v>21-Jun</c:v>
                  </c:pt>
                  <c:pt idx="82">
                    <c:v>22-Jun</c:v>
                  </c:pt>
                  <c:pt idx="83">
                    <c:v>23-Jun</c:v>
                  </c:pt>
                  <c:pt idx="84">
                    <c:v>24-Jun</c:v>
                  </c:pt>
                  <c:pt idx="85">
                    <c:v>25-Jun</c:v>
                  </c:pt>
                  <c:pt idx="86">
                    <c:v>26-Jun</c:v>
                  </c:pt>
                  <c:pt idx="87">
                    <c:v>27-Jun</c:v>
                  </c:pt>
                  <c:pt idx="88">
                    <c:v>28-Jun</c:v>
                  </c:pt>
                  <c:pt idx="89">
                    <c:v>29-Jun</c:v>
                  </c:pt>
                  <c:pt idx="90">
                    <c:v>30-Jun</c:v>
                  </c:pt>
                  <c:pt idx="91">
                    <c:v>01-Jul</c:v>
                  </c:pt>
                  <c:pt idx="92">
                    <c:v>02-Jul</c:v>
                  </c:pt>
                  <c:pt idx="93">
                    <c:v>03-Jul</c:v>
                  </c:pt>
                  <c:pt idx="94">
                    <c:v>04-Jul</c:v>
                  </c:pt>
                  <c:pt idx="95">
                    <c:v>05-Jul</c:v>
                  </c:pt>
                  <c:pt idx="96">
                    <c:v>06-Jul</c:v>
                  </c:pt>
                  <c:pt idx="97">
                    <c:v>07-Jul</c:v>
                  </c:pt>
                  <c:pt idx="98">
                    <c:v>08-Jul</c:v>
                  </c:pt>
                  <c:pt idx="99">
                    <c:v>09-Jul</c:v>
                  </c:pt>
                  <c:pt idx="100">
                    <c:v>10-Jul</c:v>
                  </c:pt>
                  <c:pt idx="101">
                    <c:v>11-Jul</c:v>
                  </c:pt>
                  <c:pt idx="102">
                    <c:v>12-Jul</c:v>
                  </c:pt>
                  <c:pt idx="103">
                    <c:v>13-Jul</c:v>
                  </c:pt>
                  <c:pt idx="104">
                    <c:v>14-Jul</c:v>
                  </c:pt>
                  <c:pt idx="105">
                    <c:v>15-Jul</c:v>
                  </c:pt>
                  <c:pt idx="106">
                    <c:v>16-Jul</c:v>
                  </c:pt>
                  <c:pt idx="107">
                    <c:v>17-Jul</c:v>
                  </c:pt>
                  <c:pt idx="108">
                    <c:v>18-Jul</c:v>
                  </c:pt>
                  <c:pt idx="109">
                    <c:v>19-Jul</c:v>
                  </c:pt>
                  <c:pt idx="110">
                    <c:v>20-Jul</c:v>
                  </c:pt>
                  <c:pt idx="111">
                    <c:v>21-Jul</c:v>
                  </c:pt>
                  <c:pt idx="112">
                    <c:v>22-Jul</c:v>
                  </c:pt>
                  <c:pt idx="113">
                    <c:v>23-Jul</c:v>
                  </c:pt>
                  <c:pt idx="114">
                    <c:v>24-Jul</c:v>
                  </c:pt>
                  <c:pt idx="115">
                    <c:v>25-Jul</c:v>
                  </c:pt>
                  <c:pt idx="116">
                    <c:v>26-Jul</c:v>
                  </c:pt>
                  <c:pt idx="117">
                    <c:v>27-Jul</c:v>
                  </c:pt>
                  <c:pt idx="118">
                    <c:v>28-Jul</c:v>
                  </c:pt>
                  <c:pt idx="119">
                    <c:v>29-Jul</c:v>
                  </c:pt>
                  <c:pt idx="120">
                    <c:v>30-Jul</c:v>
                  </c:pt>
                  <c:pt idx="121">
                    <c:v>31-Jul</c:v>
                  </c:pt>
                  <c:pt idx="122">
                    <c:v>01-Aug</c:v>
                  </c:pt>
                  <c:pt idx="123">
                    <c:v>02-Aug</c:v>
                  </c:pt>
                  <c:pt idx="124">
                    <c:v>03-Aug</c:v>
                  </c:pt>
                  <c:pt idx="125">
                    <c:v>04-Aug</c:v>
                  </c:pt>
                  <c:pt idx="126">
                    <c:v>05-Aug</c:v>
                  </c:pt>
                  <c:pt idx="127">
                    <c:v>06-Aug</c:v>
                  </c:pt>
                  <c:pt idx="128">
                    <c:v>07-Aug</c:v>
                  </c:pt>
                  <c:pt idx="129">
                    <c:v>08-Aug</c:v>
                  </c:pt>
                  <c:pt idx="130">
                    <c:v>09-Aug</c:v>
                  </c:pt>
                  <c:pt idx="131">
                    <c:v>10-Aug</c:v>
                  </c:pt>
                  <c:pt idx="132">
                    <c:v>11-Aug</c:v>
                  </c:pt>
                  <c:pt idx="133">
                    <c:v>12-Aug</c:v>
                  </c:pt>
                  <c:pt idx="134">
                    <c:v>13-Aug</c:v>
                  </c:pt>
                  <c:pt idx="135">
                    <c:v>14-Aug</c:v>
                  </c:pt>
                  <c:pt idx="136">
                    <c:v>15-Aug</c:v>
                  </c:pt>
                  <c:pt idx="137">
                    <c:v>16-Aug</c:v>
                  </c:pt>
                  <c:pt idx="138">
                    <c:v>17-Aug</c:v>
                  </c:pt>
                  <c:pt idx="139">
                    <c:v>18-Aug</c:v>
                  </c:pt>
                  <c:pt idx="140">
                    <c:v>19-Aug</c:v>
                  </c:pt>
                  <c:pt idx="141">
                    <c:v>20-Aug</c:v>
                  </c:pt>
                  <c:pt idx="142">
                    <c:v>21-Aug</c:v>
                  </c:pt>
                  <c:pt idx="143">
                    <c:v>22-Aug</c:v>
                  </c:pt>
                  <c:pt idx="144">
                    <c:v>23-Aug</c:v>
                  </c:pt>
                  <c:pt idx="145">
                    <c:v>24-Aug</c:v>
                  </c:pt>
                  <c:pt idx="146">
                    <c:v>25-Aug</c:v>
                  </c:pt>
                  <c:pt idx="147">
                    <c:v>26-Aug</c:v>
                  </c:pt>
                  <c:pt idx="148">
                    <c:v>27-Aug</c:v>
                  </c:pt>
                  <c:pt idx="149">
                    <c:v>28-Aug</c:v>
                  </c:pt>
                  <c:pt idx="150">
                    <c:v>29-Aug</c:v>
                  </c:pt>
                  <c:pt idx="151">
                    <c:v>30-Aug</c:v>
                  </c:pt>
                  <c:pt idx="152">
                    <c:v>31-Aug</c:v>
                  </c:pt>
                  <c:pt idx="153">
                    <c:v>01-Sep</c:v>
                  </c:pt>
                  <c:pt idx="154">
                    <c:v>02-Sep</c:v>
                  </c:pt>
                  <c:pt idx="155">
                    <c:v>03-Sep</c:v>
                  </c:pt>
                  <c:pt idx="156">
                    <c:v>04-Sep</c:v>
                  </c:pt>
                  <c:pt idx="157">
                    <c:v>05-Sep</c:v>
                  </c:pt>
                  <c:pt idx="158">
                    <c:v>06-Sep</c:v>
                  </c:pt>
                  <c:pt idx="159">
                    <c:v>07-Sep</c:v>
                  </c:pt>
                  <c:pt idx="160">
                    <c:v>08-Sep</c:v>
                  </c:pt>
                  <c:pt idx="161">
                    <c:v>09-Sep</c:v>
                  </c:pt>
                  <c:pt idx="162">
                    <c:v>10-Sep</c:v>
                  </c:pt>
                  <c:pt idx="163">
                    <c:v>11-Sep</c:v>
                  </c:pt>
                  <c:pt idx="164">
                    <c:v>12-Sep</c:v>
                  </c:pt>
                  <c:pt idx="165">
                    <c:v>13-Sep</c:v>
                  </c:pt>
                  <c:pt idx="166">
                    <c:v>14-Sep</c:v>
                  </c:pt>
                  <c:pt idx="167">
                    <c:v>15-Sep</c:v>
                  </c:pt>
                  <c:pt idx="168">
                    <c:v>16-Sep</c:v>
                  </c:pt>
                  <c:pt idx="169">
                    <c:v>17-Sep</c:v>
                  </c:pt>
                  <c:pt idx="170">
                    <c:v>18-Sep</c:v>
                  </c:pt>
                  <c:pt idx="171">
                    <c:v>19-Sep</c:v>
                  </c:pt>
                  <c:pt idx="172">
                    <c:v>20-Sep</c:v>
                  </c:pt>
                  <c:pt idx="173">
                    <c:v>21-Sep</c:v>
                  </c:pt>
                  <c:pt idx="174">
                    <c:v>22-Sep</c:v>
                  </c:pt>
                  <c:pt idx="175">
                    <c:v>23-Sep</c:v>
                  </c:pt>
                  <c:pt idx="176">
                    <c:v>24-Sep</c:v>
                  </c:pt>
                  <c:pt idx="177">
                    <c:v>25-Sep</c:v>
                  </c:pt>
                  <c:pt idx="178">
                    <c:v>26-Sep</c:v>
                  </c:pt>
                  <c:pt idx="179">
                    <c:v>27-Sep</c:v>
                  </c:pt>
                  <c:pt idx="180">
                    <c:v>28-Sep</c:v>
                  </c:pt>
                  <c:pt idx="181">
                    <c:v>29-Sep</c:v>
                  </c:pt>
                  <c:pt idx="182">
                    <c:v>30-Sep</c:v>
                  </c:pt>
                  <c:pt idx="183">
                    <c:v>01-Oct</c:v>
                  </c:pt>
                  <c:pt idx="184">
                    <c:v>02-Oct</c:v>
                  </c:pt>
                  <c:pt idx="185">
                    <c:v>03-Oct</c:v>
                  </c:pt>
                  <c:pt idx="186">
                    <c:v>04-Oct</c:v>
                  </c:pt>
                  <c:pt idx="187">
                    <c:v>05-Oct</c:v>
                  </c:pt>
                  <c:pt idx="188">
                    <c:v>06-Oct</c:v>
                  </c:pt>
                  <c:pt idx="189">
                    <c:v>07-Oct</c:v>
                  </c:pt>
                  <c:pt idx="190">
                    <c:v>08-Oct</c:v>
                  </c:pt>
                  <c:pt idx="191">
                    <c:v>09-Oct</c:v>
                  </c:pt>
                  <c:pt idx="192">
                    <c:v>10-Oct</c:v>
                  </c:pt>
                  <c:pt idx="193">
                    <c:v>11-Oct</c:v>
                  </c:pt>
                  <c:pt idx="194">
                    <c:v>12-Oct</c:v>
                  </c:pt>
                  <c:pt idx="195">
                    <c:v>13-Oct</c:v>
                  </c:pt>
                  <c:pt idx="196">
                    <c:v>14-Oct</c:v>
                  </c:pt>
                  <c:pt idx="197">
                    <c:v>15-Oct</c:v>
                  </c:pt>
                  <c:pt idx="198">
                    <c:v>16-Oct</c:v>
                  </c:pt>
                  <c:pt idx="199">
                    <c:v>17-Oct</c:v>
                  </c:pt>
                  <c:pt idx="200">
                    <c:v>18-Oct</c:v>
                  </c:pt>
                  <c:pt idx="201">
                    <c:v>19-Oct</c:v>
                  </c:pt>
                  <c:pt idx="202">
                    <c:v>20-Oct</c:v>
                  </c:pt>
                  <c:pt idx="203">
                    <c:v>21-Oct</c:v>
                  </c:pt>
                  <c:pt idx="204">
                    <c:v>22-Oct</c:v>
                  </c:pt>
                  <c:pt idx="205">
                    <c:v>23-Oct</c:v>
                  </c:pt>
                  <c:pt idx="206">
                    <c:v>24-Oct</c:v>
                  </c:pt>
                  <c:pt idx="207">
                    <c:v>25-Oct</c:v>
                  </c:pt>
                  <c:pt idx="208">
                    <c:v>26-Oct</c:v>
                  </c:pt>
                  <c:pt idx="209">
                    <c:v>27-Oct</c:v>
                  </c:pt>
                  <c:pt idx="210">
                    <c:v>28-Oct</c:v>
                  </c:pt>
                  <c:pt idx="211">
                    <c:v>29-Oct</c:v>
                  </c:pt>
                  <c:pt idx="212">
                    <c:v>30-Oct</c:v>
                  </c:pt>
                  <c:pt idx="213">
                    <c:v>31-Oct</c:v>
                  </c:pt>
                  <c:pt idx="214">
                    <c:v>01-Nov</c:v>
                  </c:pt>
                  <c:pt idx="215">
                    <c:v>02-Nov</c:v>
                  </c:pt>
                  <c:pt idx="216">
                    <c:v>03-Nov</c:v>
                  </c:pt>
                  <c:pt idx="217">
                    <c:v>04-Nov</c:v>
                  </c:pt>
                  <c:pt idx="218">
                    <c:v>05-Nov</c:v>
                  </c:pt>
                  <c:pt idx="219">
                    <c:v>06-Nov</c:v>
                  </c:pt>
                  <c:pt idx="220">
                    <c:v>07-Nov</c:v>
                  </c:pt>
                  <c:pt idx="221">
                    <c:v>08-Nov</c:v>
                  </c:pt>
                  <c:pt idx="222">
                    <c:v>09-Nov</c:v>
                  </c:pt>
                  <c:pt idx="223">
                    <c:v>10-Nov</c:v>
                  </c:pt>
                  <c:pt idx="224">
                    <c:v>11-Nov</c:v>
                  </c:pt>
                  <c:pt idx="225">
                    <c:v>12-Nov</c:v>
                  </c:pt>
                  <c:pt idx="226">
                    <c:v>13-Nov</c:v>
                  </c:pt>
                  <c:pt idx="227">
                    <c:v>14-Nov</c:v>
                  </c:pt>
                  <c:pt idx="228">
                    <c:v>15-Nov</c:v>
                  </c:pt>
                  <c:pt idx="229">
                    <c:v>16-Nov</c:v>
                  </c:pt>
                  <c:pt idx="230">
                    <c:v>17-Nov</c:v>
                  </c:pt>
                  <c:pt idx="231">
                    <c:v>18-Nov</c:v>
                  </c:pt>
                  <c:pt idx="232">
                    <c:v>19-Nov</c:v>
                  </c:pt>
                  <c:pt idx="233">
                    <c:v>20-Nov</c:v>
                  </c:pt>
                  <c:pt idx="234">
                    <c:v>21-Nov</c:v>
                  </c:pt>
                  <c:pt idx="235">
                    <c:v>22-Nov</c:v>
                  </c:pt>
                  <c:pt idx="236">
                    <c:v>23-Nov</c:v>
                  </c:pt>
                  <c:pt idx="237">
                    <c:v>24-Nov</c:v>
                  </c:pt>
                  <c:pt idx="238">
                    <c:v>25-Nov</c:v>
                  </c:pt>
                  <c:pt idx="239">
                    <c:v>26-Nov</c:v>
                  </c:pt>
                  <c:pt idx="240">
                    <c:v>27-Nov</c:v>
                  </c:pt>
                  <c:pt idx="241">
                    <c:v>28-Nov</c:v>
                  </c:pt>
                  <c:pt idx="242">
                    <c:v>29-Nov</c:v>
                  </c:pt>
                  <c:pt idx="243">
                    <c:v>30-Nov</c:v>
                  </c:pt>
                  <c:pt idx="244">
                    <c:v>01-Dec</c:v>
                  </c:pt>
                  <c:pt idx="245">
                    <c:v>02-Dec</c:v>
                  </c:pt>
                  <c:pt idx="246">
                    <c:v>03-Dec</c:v>
                  </c:pt>
                  <c:pt idx="247">
                    <c:v>04-Dec</c:v>
                  </c:pt>
                  <c:pt idx="248">
                    <c:v>05-Dec</c:v>
                  </c:pt>
                  <c:pt idx="249">
                    <c:v>06-Dec</c:v>
                  </c:pt>
                  <c:pt idx="250">
                    <c:v>07-Dec</c:v>
                  </c:pt>
                  <c:pt idx="251">
                    <c:v>08-Dec</c:v>
                  </c:pt>
                  <c:pt idx="252">
                    <c:v>09-Dec</c:v>
                  </c:pt>
                  <c:pt idx="253">
                    <c:v>10-Dec</c:v>
                  </c:pt>
                  <c:pt idx="254">
                    <c:v>11-Dec</c:v>
                  </c:pt>
                  <c:pt idx="255">
                    <c:v>12-Dec</c:v>
                  </c:pt>
                  <c:pt idx="256">
                    <c:v>13-Dec</c:v>
                  </c:pt>
                  <c:pt idx="257">
                    <c:v>14-Dec</c:v>
                  </c:pt>
                  <c:pt idx="258">
                    <c:v>15-Dec</c:v>
                  </c:pt>
                  <c:pt idx="259">
                    <c:v>16-Dec</c:v>
                  </c:pt>
                  <c:pt idx="260">
                    <c:v>17-Dec</c:v>
                  </c:pt>
                  <c:pt idx="261">
                    <c:v>18-Dec</c:v>
                  </c:pt>
                  <c:pt idx="262">
                    <c:v>19-Dec</c:v>
                  </c:pt>
                  <c:pt idx="263">
                    <c:v>20-Dec</c:v>
                  </c:pt>
                  <c:pt idx="264">
                    <c:v>21-Dec</c:v>
                  </c:pt>
                  <c:pt idx="265">
                    <c:v>22-Dec</c:v>
                  </c:pt>
                  <c:pt idx="266">
                    <c:v>23-Dec</c:v>
                  </c:pt>
                  <c:pt idx="267">
                    <c:v>24-Dec</c:v>
                  </c:pt>
                  <c:pt idx="268">
                    <c:v>25-Dec</c:v>
                  </c:pt>
                  <c:pt idx="269">
                    <c:v>26-Dec</c:v>
                  </c:pt>
                  <c:pt idx="270">
                    <c:v>27-Dec</c:v>
                  </c:pt>
                  <c:pt idx="271">
                    <c:v>28-Dec</c:v>
                  </c:pt>
                  <c:pt idx="272">
                    <c:v>29-Dec</c:v>
                  </c:pt>
                  <c:pt idx="273">
                    <c:v>30-Dec</c:v>
                  </c:pt>
                  <c:pt idx="274">
                    <c:v>31-Dec</c:v>
                  </c:pt>
                  <c:pt idx="275">
                    <c:v>01-Jan</c:v>
                  </c:pt>
                  <c:pt idx="276">
                    <c:v>02-Jan</c:v>
                  </c:pt>
                  <c:pt idx="277">
                    <c:v>03-Jan</c:v>
                  </c:pt>
                  <c:pt idx="278">
                    <c:v>04-Jan</c:v>
                  </c:pt>
                  <c:pt idx="279">
                    <c:v>05-Jan</c:v>
                  </c:pt>
                  <c:pt idx="280">
                    <c:v>06-Jan</c:v>
                  </c:pt>
                  <c:pt idx="281">
                    <c:v>07-Jan</c:v>
                  </c:pt>
                  <c:pt idx="282">
                    <c:v>08-Jan</c:v>
                  </c:pt>
                  <c:pt idx="283">
                    <c:v>09-Jan</c:v>
                  </c:pt>
                  <c:pt idx="284">
                    <c:v>10-Jan</c:v>
                  </c:pt>
                  <c:pt idx="285">
                    <c:v>11-Jan</c:v>
                  </c:pt>
                  <c:pt idx="286">
                    <c:v>12-Jan</c:v>
                  </c:pt>
                  <c:pt idx="287">
                    <c:v>13-Jan</c:v>
                  </c:pt>
                  <c:pt idx="288">
                    <c:v>14-Jan</c:v>
                  </c:pt>
                  <c:pt idx="289">
                    <c:v>15-Jan</c:v>
                  </c:pt>
                  <c:pt idx="290">
                    <c:v>16-Jan</c:v>
                  </c:pt>
                  <c:pt idx="291">
                    <c:v>17-Jan</c:v>
                  </c:pt>
                  <c:pt idx="292">
                    <c:v>18-Jan</c:v>
                  </c:pt>
                  <c:pt idx="293">
                    <c:v>19-Jan</c:v>
                  </c:pt>
                  <c:pt idx="294">
                    <c:v>20-Jan</c:v>
                  </c:pt>
                  <c:pt idx="295">
                    <c:v>21-Jan</c:v>
                  </c:pt>
                  <c:pt idx="296">
                    <c:v>22-Jan</c:v>
                  </c:pt>
                  <c:pt idx="297">
                    <c:v>23-Jan</c:v>
                  </c:pt>
                  <c:pt idx="298">
                    <c:v>24-Jan</c:v>
                  </c:pt>
                  <c:pt idx="299">
                    <c:v>25-Jan</c:v>
                  </c:pt>
                  <c:pt idx="300">
                    <c:v>26-Jan</c:v>
                  </c:pt>
                  <c:pt idx="301">
                    <c:v>27-Jan</c:v>
                  </c:pt>
                  <c:pt idx="302">
                    <c:v>28-Jan</c:v>
                  </c:pt>
                  <c:pt idx="303">
                    <c:v>29-Jan</c:v>
                  </c:pt>
                  <c:pt idx="304">
                    <c:v>30-Jan</c:v>
                  </c:pt>
                  <c:pt idx="305">
                    <c:v>31-Jan</c:v>
                  </c:pt>
                  <c:pt idx="306">
                    <c:v>01-Feb</c:v>
                  </c:pt>
                  <c:pt idx="307">
                    <c:v>02-Feb</c:v>
                  </c:pt>
                  <c:pt idx="308">
                    <c:v>03-Feb</c:v>
                  </c:pt>
                  <c:pt idx="309">
                    <c:v>04-Feb</c:v>
                  </c:pt>
                  <c:pt idx="310">
                    <c:v>05-Feb</c:v>
                  </c:pt>
                  <c:pt idx="311">
                    <c:v>06-Feb</c:v>
                  </c:pt>
                  <c:pt idx="312">
                    <c:v>07-Feb</c:v>
                  </c:pt>
                  <c:pt idx="313">
                    <c:v>08-Feb</c:v>
                  </c:pt>
                  <c:pt idx="314">
                    <c:v>09-Feb</c:v>
                  </c:pt>
                  <c:pt idx="315">
                    <c:v>10-Feb</c:v>
                  </c:pt>
                  <c:pt idx="316">
                    <c:v>11-Feb</c:v>
                  </c:pt>
                  <c:pt idx="317">
                    <c:v>12-Feb</c:v>
                  </c:pt>
                  <c:pt idx="318">
                    <c:v>13-Feb</c:v>
                  </c:pt>
                  <c:pt idx="319">
                    <c:v>14-Feb</c:v>
                  </c:pt>
                  <c:pt idx="320">
                    <c:v>15-Feb</c:v>
                  </c:pt>
                  <c:pt idx="321">
                    <c:v>16-Feb</c:v>
                  </c:pt>
                  <c:pt idx="322">
                    <c:v>17-Feb</c:v>
                  </c:pt>
                  <c:pt idx="323">
                    <c:v>18-Feb</c:v>
                  </c:pt>
                  <c:pt idx="324">
                    <c:v>19-Feb</c:v>
                  </c:pt>
                  <c:pt idx="325">
                    <c:v>20-Feb</c:v>
                  </c:pt>
                  <c:pt idx="326">
                    <c:v>21-Feb</c:v>
                  </c:pt>
                  <c:pt idx="327">
                    <c:v>22-Feb</c:v>
                  </c:pt>
                  <c:pt idx="328">
                    <c:v>23-Feb</c:v>
                  </c:pt>
                  <c:pt idx="329">
                    <c:v>24-Feb</c:v>
                  </c:pt>
                  <c:pt idx="330">
                    <c:v>25-Feb</c:v>
                  </c:pt>
                  <c:pt idx="331">
                    <c:v>26-Feb</c:v>
                  </c:pt>
                  <c:pt idx="332">
                    <c:v>27-Feb</c:v>
                  </c:pt>
                  <c:pt idx="333">
                    <c:v>28-Feb</c:v>
                  </c:pt>
                  <c:pt idx="334">
                    <c:v>01-Mar</c:v>
                  </c:pt>
                  <c:pt idx="335">
                    <c:v>02-Mar</c:v>
                  </c:pt>
                  <c:pt idx="336">
                    <c:v>03-Mar</c:v>
                  </c:pt>
                  <c:pt idx="337">
                    <c:v>04-Mar</c:v>
                  </c:pt>
                  <c:pt idx="338">
                    <c:v>05-Mar</c:v>
                  </c:pt>
                  <c:pt idx="339">
                    <c:v>06-Mar</c:v>
                  </c:pt>
                  <c:pt idx="340">
                    <c:v>07-Mar</c:v>
                  </c:pt>
                  <c:pt idx="341">
                    <c:v>08-Mar</c:v>
                  </c:pt>
                  <c:pt idx="342">
                    <c:v>09-Mar</c:v>
                  </c:pt>
                  <c:pt idx="343">
                    <c:v>10-Mar</c:v>
                  </c:pt>
                  <c:pt idx="344">
                    <c:v>11-Mar</c:v>
                  </c:pt>
                  <c:pt idx="345">
                    <c:v>12-Mar</c:v>
                  </c:pt>
                  <c:pt idx="346">
                    <c:v>13-Mar</c:v>
                  </c:pt>
                  <c:pt idx="347">
                    <c:v>14-Mar</c:v>
                  </c:pt>
                  <c:pt idx="348">
                    <c:v>15-Mar</c:v>
                  </c:pt>
                  <c:pt idx="349">
                    <c:v>16-Mar</c:v>
                  </c:pt>
                  <c:pt idx="350">
                    <c:v>17-Mar</c:v>
                  </c:pt>
                  <c:pt idx="351">
                    <c:v>18-Mar</c:v>
                  </c:pt>
                  <c:pt idx="352">
                    <c:v>19-Mar</c:v>
                  </c:pt>
                  <c:pt idx="353">
                    <c:v>20-Mar</c:v>
                  </c:pt>
                  <c:pt idx="354">
                    <c:v>21-Mar</c:v>
                  </c:pt>
                  <c:pt idx="355">
                    <c:v>22-Mar</c:v>
                  </c:pt>
                  <c:pt idx="356">
                    <c:v>23-Mar</c:v>
                  </c:pt>
                  <c:pt idx="357">
                    <c:v>24-Mar</c:v>
                  </c:pt>
                  <c:pt idx="358">
                    <c:v>25-Mar</c:v>
                  </c:pt>
                  <c:pt idx="359">
                    <c:v>26-Mar</c:v>
                  </c:pt>
                  <c:pt idx="360">
                    <c:v>27-Mar</c:v>
                  </c:pt>
                  <c:pt idx="361">
                    <c:v>28-Mar</c:v>
                  </c:pt>
                  <c:pt idx="362">
                    <c:v>29-Mar</c:v>
                  </c:pt>
                  <c:pt idx="363">
                    <c:v>30-Mar</c:v>
                  </c:pt>
                  <c:pt idx="364">
                    <c:v>31-Mar</c:v>
                  </c:pt>
                  <c:pt idx="365">
                    <c:v>01-Apr</c:v>
                  </c:pt>
                  <c:pt idx="366">
                    <c:v>02-Apr</c:v>
                  </c:pt>
                  <c:pt idx="367">
                    <c:v>03-Apr</c:v>
                  </c:pt>
                  <c:pt idx="368">
                    <c:v>04-Apr</c:v>
                  </c:pt>
                  <c:pt idx="369">
                    <c:v>05-Apr</c:v>
                  </c:pt>
                  <c:pt idx="370">
                    <c:v>06-Apr</c:v>
                  </c:pt>
                  <c:pt idx="371">
                    <c:v>07-Apr</c:v>
                  </c:pt>
                  <c:pt idx="372">
                    <c:v>08-Apr</c:v>
                  </c:pt>
                  <c:pt idx="373">
                    <c:v>09-Apr</c:v>
                  </c:pt>
                  <c:pt idx="374">
                    <c:v>10-Apr</c:v>
                  </c:pt>
                  <c:pt idx="375">
                    <c:v>11-Apr</c:v>
                  </c:pt>
                  <c:pt idx="376">
                    <c:v>12-Apr</c:v>
                  </c:pt>
                  <c:pt idx="377">
                    <c:v>13-Apr</c:v>
                  </c:pt>
                  <c:pt idx="378">
                    <c:v>14-Apr</c:v>
                  </c:pt>
                  <c:pt idx="379">
                    <c:v>15-Apr</c:v>
                  </c:pt>
                  <c:pt idx="380">
                    <c:v>16-Apr</c:v>
                  </c:pt>
                  <c:pt idx="381">
                    <c:v>17-Apr</c:v>
                  </c:pt>
                  <c:pt idx="382">
                    <c:v>18-Apr</c:v>
                  </c:pt>
                  <c:pt idx="383">
                    <c:v>19-Apr</c:v>
                  </c:pt>
                  <c:pt idx="384">
                    <c:v>20-Apr</c:v>
                  </c:pt>
                  <c:pt idx="385">
                    <c:v>21-Apr</c:v>
                  </c:pt>
                  <c:pt idx="386">
                    <c:v>22-Apr</c:v>
                  </c:pt>
                  <c:pt idx="387">
                    <c:v>23-Apr</c:v>
                  </c:pt>
                  <c:pt idx="388">
                    <c:v>24-Apr</c:v>
                  </c:pt>
                  <c:pt idx="389">
                    <c:v>25-Apr</c:v>
                  </c:pt>
                  <c:pt idx="390">
                    <c:v>26-Apr</c:v>
                  </c:pt>
                  <c:pt idx="391">
                    <c:v>27-Apr</c:v>
                  </c:pt>
                  <c:pt idx="392">
                    <c:v>28-Apr</c:v>
                  </c:pt>
                  <c:pt idx="393">
                    <c:v>29-Apr</c:v>
                  </c:pt>
                  <c:pt idx="394">
                    <c:v>30-Apr</c:v>
                  </c:pt>
                  <c:pt idx="395">
                    <c:v>01-May</c:v>
                  </c:pt>
                  <c:pt idx="396">
                    <c:v>02-May</c:v>
                  </c:pt>
                  <c:pt idx="397">
                    <c:v>03-May</c:v>
                  </c:pt>
                  <c:pt idx="398">
                    <c:v>04-May</c:v>
                  </c:pt>
                  <c:pt idx="399">
                    <c:v>05-May</c:v>
                  </c:pt>
                  <c:pt idx="400">
                    <c:v>06-May</c:v>
                  </c:pt>
                  <c:pt idx="401">
                    <c:v>07-May</c:v>
                  </c:pt>
                  <c:pt idx="402">
                    <c:v>08-May</c:v>
                  </c:pt>
                  <c:pt idx="403">
                    <c:v>09-May</c:v>
                  </c:pt>
                  <c:pt idx="404">
                    <c:v>10-May</c:v>
                  </c:pt>
                  <c:pt idx="405">
                    <c:v>11-May</c:v>
                  </c:pt>
                  <c:pt idx="406">
                    <c:v>12-May</c:v>
                  </c:pt>
                  <c:pt idx="407">
                    <c:v>13-May</c:v>
                  </c:pt>
                  <c:pt idx="408">
                    <c:v>14-May</c:v>
                  </c:pt>
                  <c:pt idx="409">
                    <c:v>15-May</c:v>
                  </c:pt>
                  <c:pt idx="410">
                    <c:v>16-May</c:v>
                  </c:pt>
                  <c:pt idx="411">
                    <c:v>17-May</c:v>
                  </c:pt>
                  <c:pt idx="412">
                    <c:v>18-May</c:v>
                  </c:pt>
                  <c:pt idx="413">
                    <c:v>19-May</c:v>
                  </c:pt>
                  <c:pt idx="414">
                    <c:v>20-May</c:v>
                  </c:pt>
                  <c:pt idx="415">
                    <c:v>21-May</c:v>
                  </c:pt>
                  <c:pt idx="416">
                    <c:v>22-May</c:v>
                  </c:pt>
                  <c:pt idx="417">
                    <c:v>23-May</c:v>
                  </c:pt>
                  <c:pt idx="418">
                    <c:v>24-May</c:v>
                  </c:pt>
                  <c:pt idx="419">
                    <c:v>25-May</c:v>
                  </c:pt>
                  <c:pt idx="420">
                    <c:v>26-May</c:v>
                  </c:pt>
                  <c:pt idx="421">
                    <c:v>27-May</c:v>
                  </c:pt>
                  <c:pt idx="422">
                    <c:v>28-May</c:v>
                  </c:pt>
                  <c:pt idx="423">
                    <c:v>29-May</c:v>
                  </c:pt>
                  <c:pt idx="424">
                    <c:v>30-May</c:v>
                  </c:pt>
                  <c:pt idx="425">
                    <c:v>31-May</c:v>
                  </c:pt>
                  <c:pt idx="426">
                    <c:v>01-Jun</c:v>
                  </c:pt>
                  <c:pt idx="427">
                    <c:v>02-Jun</c:v>
                  </c:pt>
                  <c:pt idx="428">
                    <c:v>03-Jun</c:v>
                  </c:pt>
                  <c:pt idx="429">
                    <c:v>04-Jun</c:v>
                  </c:pt>
                  <c:pt idx="430">
                    <c:v>05-Jun</c:v>
                  </c:pt>
                  <c:pt idx="431">
                    <c:v>06-Jun</c:v>
                  </c:pt>
                  <c:pt idx="432">
                    <c:v>07-Jun</c:v>
                  </c:pt>
                  <c:pt idx="433">
                    <c:v>08-Jun</c:v>
                  </c:pt>
                  <c:pt idx="434">
                    <c:v>09-Jun</c:v>
                  </c:pt>
                  <c:pt idx="435">
                    <c:v>10-Jun</c:v>
                  </c:pt>
                  <c:pt idx="436">
                    <c:v>11-Jun</c:v>
                  </c:pt>
                  <c:pt idx="437">
                    <c:v>12-Jun</c:v>
                  </c:pt>
                  <c:pt idx="438">
                    <c:v>13-Jun</c:v>
                  </c:pt>
                  <c:pt idx="439">
                    <c:v>14-Jun</c:v>
                  </c:pt>
                  <c:pt idx="440">
                    <c:v>15-Jun</c:v>
                  </c:pt>
                  <c:pt idx="441">
                    <c:v>16-Jun</c:v>
                  </c:pt>
                  <c:pt idx="442">
                    <c:v>17-Jun</c:v>
                  </c:pt>
                  <c:pt idx="443">
                    <c:v>18-Jun</c:v>
                  </c:pt>
                  <c:pt idx="444">
                    <c:v>19-Jun</c:v>
                  </c:pt>
                  <c:pt idx="445">
                    <c:v>20-Jun</c:v>
                  </c:pt>
                  <c:pt idx="446">
                    <c:v>21-Jun</c:v>
                  </c:pt>
                  <c:pt idx="447">
                    <c:v>22-Jun</c:v>
                  </c:pt>
                  <c:pt idx="448">
                    <c:v>23-Jun</c:v>
                  </c:pt>
                  <c:pt idx="449">
                    <c:v>24-Jun</c:v>
                  </c:pt>
                  <c:pt idx="450">
                    <c:v>25-Jun</c:v>
                  </c:pt>
                  <c:pt idx="451">
                    <c:v>26-Jun</c:v>
                  </c:pt>
                  <c:pt idx="452">
                    <c:v>27-Jun</c:v>
                  </c:pt>
                  <c:pt idx="453">
                    <c:v>28-Jun</c:v>
                  </c:pt>
                  <c:pt idx="454">
                    <c:v>29-Jun</c:v>
                  </c:pt>
                  <c:pt idx="455">
                    <c:v>30-Jun</c:v>
                  </c:pt>
                  <c:pt idx="456">
                    <c:v>01-Jul</c:v>
                  </c:pt>
                  <c:pt idx="457">
                    <c:v>02-Jul</c:v>
                  </c:pt>
                  <c:pt idx="458">
                    <c:v>03-Jul</c:v>
                  </c:pt>
                  <c:pt idx="459">
                    <c:v>04-Jul</c:v>
                  </c:pt>
                  <c:pt idx="460">
                    <c:v>05-Jul</c:v>
                  </c:pt>
                  <c:pt idx="461">
                    <c:v>06-Jul</c:v>
                  </c:pt>
                  <c:pt idx="462">
                    <c:v>07-Jul</c:v>
                  </c:pt>
                  <c:pt idx="463">
                    <c:v>08-Jul</c:v>
                  </c:pt>
                  <c:pt idx="464">
                    <c:v>09-Jul</c:v>
                  </c:pt>
                  <c:pt idx="465">
                    <c:v>10-Jul</c:v>
                  </c:pt>
                  <c:pt idx="466">
                    <c:v>11-Jul</c:v>
                  </c:pt>
                  <c:pt idx="467">
                    <c:v>12-Jul</c:v>
                  </c:pt>
                  <c:pt idx="468">
                    <c:v>13-Jul</c:v>
                  </c:pt>
                  <c:pt idx="469">
                    <c:v>14-Jul</c:v>
                  </c:pt>
                  <c:pt idx="470">
                    <c:v>15-Jul</c:v>
                  </c:pt>
                  <c:pt idx="471">
                    <c:v>16-Jul</c:v>
                  </c:pt>
                  <c:pt idx="472">
                    <c:v>17-Jul</c:v>
                  </c:pt>
                  <c:pt idx="473">
                    <c:v>18-Jul</c:v>
                  </c:pt>
                  <c:pt idx="474">
                    <c:v>19-Jul</c:v>
                  </c:pt>
                  <c:pt idx="475">
                    <c:v>20-Jul</c:v>
                  </c:pt>
                  <c:pt idx="476">
                    <c:v>21-Jul</c:v>
                  </c:pt>
                  <c:pt idx="477">
                    <c:v>22-Jul</c:v>
                  </c:pt>
                  <c:pt idx="478">
                    <c:v>23-Jul</c:v>
                  </c:pt>
                  <c:pt idx="479">
                    <c:v>24-Jul</c:v>
                  </c:pt>
                  <c:pt idx="480">
                    <c:v>25-Jul</c:v>
                  </c:pt>
                  <c:pt idx="481">
                    <c:v>26-Jul</c:v>
                  </c:pt>
                  <c:pt idx="482">
                    <c:v>27-Jul</c:v>
                  </c:pt>
                  <c:pt idx="483">
                    <c:v>28-Jul</c:v>
                  </c:pt>
                  <c:pt idx="484">
                    <c:v>29-Jul</c:v>
                  </c:pt>
                  <c:pt idx="485">
                    <c:v>30-Jul</c:v>
                  </c:pt>
                  <c:pt idx="486">
                    <c:v>31-Jul</c:v>
                  </c:pt>
                  <c:pt idx="487">
                    <c:v>01-Aug</c:v>
                  </c:pt>
                  <c:pt idx="488">
                    <c:v>02-Aug</c:v>
                  </c:pt>
                  <c:pt idx="489">
                    <c:v>03-Aug</c:v>
                  </c:pt>
                  <c:pt idx="490">
                    <c:v>04-Aug</c:v>
                  </c:pt>
                  <c:pt idx="491">
                    <c:v>05-Aug</c:v>
                  </c:pt>
                  <c:pt idx="492">
                    <c:v>06-Aug</c:v>
                  </c:pt>
                  <c:pt idx="493">
                    <c:v>07-Aug</c:v>
                  </c:pt>
                  <c:pt idx="494">
                    <c:v>08-Aug</c:v>
                  </c:pt>
                  <c:pt idx="495">
                    <c:v>09-Aug</c:v>
                  </c:pt>
                  <c:pt idx="496">
                    <c:v>10-Aug</c:v>
                  </c:pt>
                  <c:pt idx="497">
                    <c:v>11-Aug</c:v>
                  </c:pt>
                  <c:pt idx="498">
                    <c:v>12-Aug</c:v>
                  </c:pt>
                  <c:pt idx="499">
                    <c:v>13-Aug</c:v>
                  </c:pt>
                  <c:pt idx="500">
                    <c:v>14-Aug</c:v>
                  </c:pt>
                  <c:pt idx="501">
                    <c:v>15-Aug</c:v>
                  </c:pt>
                  <c:pt idx="502">
                    <c:v>16-Aug</c:v>
                  </c:pt>
                  <c:pt idx="503">
                    <c:v>17-Aug</c:v>
                  </c:pt>
                  <c:pt idx="504">
                    <c:v>18-Aug</c:v>
                  </c:pt>
                  <c:pt idx="505">
                    <c:v>19-Aug</c:v>
                  </c:pt>
                  <c:pt idx="506">
                    <c:v>20-Aug</c:v>
                  </c:pt>
                  <c:pt idx="507">
                    <c:v>21-Aug</c:v>
                  </c:pt>
                  <c:pt idx="508">
                    <c:v>22-Aug</c:v>
                  </c:pt>
                  <c:pt idx="509">
                    <c:v>23-Aug</c:v>
                  </c:pt>
                  <c:pt idx="510">
                    <c:v>24-Aug</c:v>
                  </c:pt>
                  <c:pt idx="511">
                    <c:v>25-Aug</c:v>
                  </c:pt>
                  <c:pt idx="512">
                    <c:v>26-Aug</c:v>
                  </c:pt>
                  <c:pt idx="513">
                    <c:v>27-Aug</c:v>
                  </c:pt>
                  <c:pt idx="514">
                    <c:v>28-Aug</c:v>
                  </c:pt>
                  <c:pt idx="515">
                    <c:v>29-Aug</c:v>
                  </c:pt>
                  <c:pt idx="516">
                    <c:v>30-Aug</c:v>
                  </c:pt>
                  <c:pt idx="517">
                    <c:v>31-Aug</c:v>
                  </c:pt>
                </c:lvl>
                <c:lvl>
                  <c:pt idx="0">
                    <c:v>Apr</c:v>
                  </c:pt>
                  <c:pt idx="30">
                    <c:v>May</c:v>
                  </c:pt>
                  <c:pt idx="61">
                    <c:v>Jun</c:v>
                  </c:pt>
                  <c:pt idx="91">
                    <c:v>Jul</c:v>
                  </c:pt>
                  <c:pt idx="122">
                    <c:v>Aug</c:v>
                  </c:pt>
                  <c:pt idx="153">
                    <c:v>Sep</c:v>
                  </c:pt>
                  <c:pt idx="183">
                    <c:v>Oct</c:v>
                  </c:pt>
                  <c:pt idx="214">
                    <c:v>Nov</c:v>
                  </c:pt>
                  <c:pt idx="244">
                    <c:v>Dec</c:v>
                  </c:pt>
                  <c:pt idx="275">
                    <c:v>Jan</c:v>
                  </c:pt>
                  <c:pt idx="306">
                    <c:v>Feb</c:v>
                  </c:pt>
                  <c:pt idx="334">
                    <c:v>Mar</c:v>
                  </c:pt>
                  <c:pt idx="365">
                    <c:v>Apr</c:v>
                  </c:pt>
                  <c:pt idx="395">
                    <c:v>May</c:v>
                  </c:pt>
                  <c:pt idx="426">
                    <c:v>Jun</c:v>
                  </c:pt>
                  <c:pt idx="456">
                    <c:v>Jul</c:v>
                  </c:pt>
                  <c:pt idx="487">
                    <c:v>Aug</c:v>
                  </c:pt>
                </c:lvl>
                <c:lvl>
                  <c:pt idx="0">
                    <c:v>2020</c:v>
                  </c:pt>
                  <c:pt idx="275">
                    <c:v>2021</c:v>
                  </c:pt>
                </c:lvl>
              </c:multiLvlStrCache>
            </c:multiLvlStrRef>
          </c:cat>
          <c:val>
            <c:numRef>
              <c:f>'PIVOT-DailyCOVID (2)'!$B$4:$B$541</c:f>
              <c:numCache>
                <c:formatCode>General</c:formatCode>
                <c:ptCount val="518"/>
                <c:pt idx="0">
                  <c:v>124</c:v>
                </c:pt>
                <c:pt idx="1">
                  <c:v>122</c:v>
                </c:pt>
                <c:pt idx="2">
                  <c:v>119</c:v>
                </c:pt>
                <c:pt idx="3">
                  <c:v>109</c:v>
                </c:pt>
                <c:pt idx="4">
                  <c:v>119</c:v>
                </c:pt>
                <c:pt idx="5">
                  <c:v>119</c:v>
                </c:pt>
                <c:pt idx="6">
                  <c:v>124</c:v>
                </c:pt>
                <c:pt idx="7">
                  <c:v>117</c:v>
                </c:pt>
                <c:pt idx="8">
                  <c:v>112</c:v>
                </c:pt>
                <c:pt idx="9">
                  <c:v>106</c:v>
                </c:pt>
                <c:pt idx="10">
                  <c:v>106</c:v>
                </c:pt>
                <c:pt idx="11">
                  <c:v>113</c:v>
                </c:pt>
                <c:pt idx="12">
                  <c:v>114</c:v>
                </c:pt>
                <c:pt idx="13">
                  <c:v>107</c:v>
                </c:pt>
                <c:pt idx="14">
                  <c:v>111</c:v>
                </c:pt>
                <c:pt idx="15">
                  <c:v>117</c:v>
                </c:pt>
                <c:pt idx="16">
                  <c:v>123</c:v>
                </c:pt>
                <c:pt idx="17">
                  <c:v>126</c:v>
                </c:pt>
                <c:pt idx="18">
                  <c:v>122</c:v>
                </c:pt>
                <c:pt idx="19">
                  <c:v>119</c:v>
                </c:pt>
                <c:pt idx="20">
                  <c:v>113</c:v>
                </c:pt>
                <c:pt idx="21">
                  <c:v>112</c:v>
                </c:pt>
                <c:pt idx="22">
                  <c:v>110</c:v>
                </c:pt>
                <c:pt idx="23">
                  <c:v>109</c:v>
                </c:pt>
                <c:pt idx="24">
                  <c:v>110</c:v>
                </c:pt>
                <c:pt idx="25">
                  <c:v>110</c:v>
                </c:pt>
                <c:pt idx="26">
                  <c:v>110</c:v>
                </c:pt>
                <c:pt idx="27">
                  <c:v>109</c:v>
                </c:pt>
                <c:pt idx="28">
                  <c:v>109</c:v>
                </c:pt>
                <c:pt idx="29">
                  <c:v>105</c:v>
                </c:pt>
                <c:pt idx="30">
                  <c:v>106</c:v>
                </c:pt>
                <c:pt idx="31">
                  <c:v>100</c:v>
                </c:pt>
                <c:pt idx="32">
                  <c:v>100</c:v>
                </c:pt>
                <c:pt idx="33">
                  <c:v>95</c:v>
                </c:pt>
                <c:pt idx="34">
                  <c:v>85</c:v>
                </c:pt>
                <c:pt idx="35">
                  <c:v>76</c:v>
                </c:pt>
                <c:pt idx="36">
                  <c:v>82</c:v>
                </c:pt>
                <c:pt idx="37">
                  <c:v>80</c:v>
                </c:pt>
                <c:pt idx="38">
                  <c:v>77</c:v>
                </c:pt>
                <c:pt idx="39">
                  <c:v>74</c:v>
                </c:pt>
                <c:pt idx="40">
                  <c:v>74</c:v>
                </c:pt>
                <c:pt idx="41">
                  <c:v>75</c:v>
                </c:pt>
                <c:pt idx="42">
                  <c:v>71</c:v>
                </c:pt>
                <c:pt idx="43">
                  <c:v>77</c:v>
                </c:pt>
                <c:pt idx="44">
                  <c:v>72</c:v>
                </c:pt>
                <c:pt idx="45">
                  <c:v>65</c:v>
                </c:pt>
                <c:pt idx="46">
                  <c:v>65</c:v>
                </c:pt>
                <c:pt idx="47">
                  <c:v>65</c:v>
                </c:pt>
                <c:pt idx="48">
                  <c:v>64</c:v>
                </c:pt>
                <c:pt idx="49">
                  <c:v>67</c:v>
                </c:pt>
                <c:pt idx="50">
                  <c:v>68</c:v>
                </c:pt>
                <c:pt idx="51">
                  <c:v>66</c:v>
                </c:pt>
                <c:pt idx="52">
                  <c:v>64</c:v>
                </c:pt>
                <c:pt idx="53">
                  <c:v>66</c:v>
                </c:pt>
                <c:pt idx="54">
                  <c:v>60</c:v>
                </c:pt>
                <c:pt idx="55">
                  <c:v>58</c:v>
                </c:pt>
                <c:pt idx="56">
                  <c:v>55</c:v>
                </c:pt>
                <c:pt idx="57">
                  <c:v>51</c:v>
                </c:pt>
                <c:pt idx="58">
                  <c:v>50</c:v>
                </c:pt>
                <c:pt idx="59">
                  <c:v>49</c:v>
                </c:pt>
                <c:pt idx="60">
                  <c:v>48</c:v>
                </c:pt>
                <c:pt idx="61">
                  <c:v>45</c:v>
                </c:pt>
                <c:pt idx="62">
                  <c:v>44</c:v>
                </c:pt>
                <c:pt idx="63">
                  <c:v>46</c:v>
                </c:pt>
                <c:pt idx="64">
                  <c:v>42</c:v>
                </c:pt>
                <c:pt idx="65">
                  <c:v>41</c:v>
                </c:pt>
                <c:pt idx="66">
                  <c:v>39</c:v>
                </c:pt>
                <c:pt idx="67">
                  <c:v>41</c:v>
                </c:pt>
                <c:pt idx="68">
                  <c:v>41</c:v>
                </c:pt>
                <c:pt idx="69">
                  <c:v>41</c:v>
                </c:pt>
                <c:pt idx="70">
                  <c:v>37</c:v>
                </c:pt>
                <c:pt idx="71">
                  <c:v>37</c:v>
                </c:pt>
                <c:pt idx="72">
                  <c:v>37</c:v>
                </c:pt>
                <c:pt idx="73">
                  <c:v>34</c:v>
                </c:pt>
                <c:pt idx="74">
                  <c:v>36</c:v>
                </c:pt>
                <c:pt idx="75">
                  <c:v>38</c:v>
                </c:pt>
                <c:pt idx="76">
                  <c:v>38</c:v>
                </c:pt>
                <c:pt idx="77">
                  <c:v>41</c:v>
                </c:pt>
                <c:pt idx="78">
                  <c:v>42</c:v>
                </c:pt>
                <c:pt idx="79">
                  <c:v>39</c:v>
                </c:pt>
                <c:pt idx="80">
                  <c:v>35</c:v>
                </c:pt>
                <c:pt idx="81">
                  <c:v>36</c:v>
                </c:pt>
                <c:pt idx="82">
                  <c:v>34</c:v>
                </c:pt>
                <c:pt idx="83">
                  <c:v>36</c:v>
                </c:pt>
                <c:pt idx="84">
                  <c:v>35</c:v>
                </c:pt>
                <c:pt idx="85">
                  <c:v>32</c:v>
                </c:pt>
                <c:pt idx="86">
                  <c:v>30</c:v>
                </c:pt>
                <c:pt idx="87">
                  <c:v>26</c:v>
                </c:pt>
                <c:pt idx="88">
                  <c:v>28</c:v>
                </c:pt>
                <c:pt idx="89">
                  <c:v>26</c:v>
                </c:pt>
                <c:pt idx="90">
                  <c:v>24</c:v>
                </c:pt>
                <c:pt idx="91">
                  <c:v>22</c:v>
                </c:pt>
                <c:pt idx="92">
                  <c:v>23</c:v>
                </c:pt>
                <c:pt idx="93">
                  <c:v>25</c:v>
                </c:pt>
                <c:pt idx="94">
                  <c:v>25</c:v>
                </c:pt>
                <c:pt idx="95">
                  <c:v>24</c:v>
                </c:pt>
                <c:pt idx="96">
                  <c:v>19</c:v>
                </c:pt>
                <c:pt idx="97">
                  <c:v>19</c:v>
                </c:pt>
                <c:pt idx="98">
                  <c:v>19</c:v>
                </c:pt>
                <c:pt idx="99">
                  <c:v>18</c:v>
                </c:pt>
                <c:pt idx="100">
                  <c:v>18</c:v>
                </c:pt>
                <c:pt idx="101">
                  <c:v>21</c:v>
                </c:pt>
                <c:pt idx="102">
                  <c:v>21</c:v>
                </c:pt>
                <c:pt idx="103">
                  <c:v>27</c:v>
                </c:pt>
                <c:pt idx="104">
                  <c:v>27</c:v>
                </c:pt>
                <c:pt idx="105">
                  <c:v>28</c:v>
                </c:pt>
                <c:pt idx="106">
                  <c:v>30</c:v>
                </c:pt>
                <c:pt idx="107">
                  <c:v>30</c:v>
                </c:pt>
                <c:pt idx="108">
                  <c:v>25</c:v>
                </c:pt>
                <c:pt idx="109">
                  <c:v>25</c:v>
                </c:pt>
                <c:pt idx="110">
                  <c:v>21</c:v>
                </c:pt>
                <c:pt idx="111">
                  <c:v>20</c:v>
                </c:pt>
                <c:pt idx="112">
                  <c:v>20</c:v>
                </c:pt>
                <c:pt idx="113">
                  <c:v>20</c:v>
                </c:pt>
                <c:pt idx="114">
                  <c:v>22</c:v>
                </c:pt>
                <c:pt idx="115">
                  <c:v>19</c:v>
                </c:pt>
                <c:pt idx="116">
                  <c:v>18</c:v>
                </c:pt>
                <c:pt idx="117">
                  <c:v>16</c:v>
                </c:pt>
                <c:pt idx="118">
                  <c:v>14</c:v>
                </c:pt>
                <c:pt idx="119">
                  <c:v>15</c:v>
                </c:pt>
                <c:pt idx="120">
                  <c:v>15</c:v>
                </c:pt>
                <c:pt idx="121">
                  <c:v>16</c:v>
                </c:pt>
                <c:pt idx="122">
                  <c:v>18</c:v>
                </c:pt>
                <c:pt idx="123">
                  <c:v>19</c:v>
                </c:pt>
                <c:pt idx="124">
                  <c:v>17</c:v>
                </c:pt>
                <c:pt idx="125">
                  <c:v>14</c:v>
                </c:pt>
                <c:pt idx="126">
                  <c:v>13</c:v>
                </c:pt>
                <c:pt idx="127">
                  <c:v>13</c:v>
                </c:pt>
                <c:pt idx="128">
                  <c:v>14</c:v>
                </c:pt>
                <c:pt idx="129">
                  <c:v>15</c:v>
                </c:pt>
                <c:pt idx="130">
                  <c:v>15</c:v>
                </c:pt>
                <c:pt idx="131">
                  <c:v>15</c:v>
                </c:pt>
                <c:pt idx="132">
                  <c:v>18</c:v>
                </c:pt>
                <c:pt idx="133">
                  <c:v>19</c:v>
                </c:pt>
                <c:pt idx="134">
                  <c:v>20</c:v>
                </c:pt>
                <c:pt idx="135">
                  <c:v>19</c:v>
                </c:pt>
                <c:pt idx="136">
                  <c:v>17</c:v>
                </c:pt>
                <c:pt idx="137">
                  <c:v>19</c:v>
                </c:pt>
                <c:pt idx="138">
                  <c:v>19</c:v>
                </c:pt>
                <c:pt idx="139">
                  <c:v>17</c:v>
                </c:pt>
                <c:pt idx="140">
                  <c:v>19</c:v>
                </c:pt>
                <c:pt idx="141">
                  <c:v>18</c:v>
                </c:pt>
                <c:pt idx="142">
                  <c:v>16</c:v>
                </c:pt>
                <c:pt idx="143">
                  <c:v>14</c:v>
                </c:pt>
                <c:pt idx="144">
                  <c:v>13</c:v>
                </c:pt>
                <c:pt idx="145">
                  <c:v>16</c:v>
                </c:pt>
                <c:pt idx="146">
                  <c:v>17</c:v>
                </c:pt>
                <c:pt idx="147">
                  <c:v>18</c:v>
                </c:pt>
                <c:pt idx="148">
                  <c:v>15</c:v>
                </c:pt>
                <c:pt idx="149">
                  <c:v>13</c:v>
                </c:pt>
                <c:pt idx="150">
                  <c:v>13</c:v>
                </c:pt>
                <c:pt idx="151">
                  <c:v>13</c:v>
                </c:pt>
                <c:pt idx="152">
                  <c:v>13</c:v>
                </c:pt>
                <c:pt idx="153">
                  <c:v>12</c:v>
                </c:pt>
                <c:pt idx="154">
                  <c:v>15</c:v>
                </c:pt>
                <c:pt idx="155">
                  <c:v>14</c:v>
                </c:pt>
                <c:pt idx="156">
                  <c:v>16</c:v>
                </c:pt>
                <c:pt idx="157">
                  <c:v>20</c:v>
                </c:pt>
                <c:pt idx="158">
                  <c:v>20</c:v>
                </c:pt>
                <c:pt idx="159">
                  <c:v>20</c:v>
                </c:pt>
                <c:pt idx="160">
                  <c:v>22</c:v>
                </c:pt>
                <c:pt idx="161">
                  <c:v>22</c:v>
                </c:pt>
                <c:pt idx="162">
                  <c:v>25</c:v>
                </c:pt>
                <c:pt idx="163">
                  <c:v>24</c:v>
                </c:pt>
                <c:pt idx="164">
                  <c:v>25</c:v>
                </c:pt>
                <c:pt idx="165">
                  <c:v>28</c:v>
                </c:pt>
                <c:pt idx="166">
                  <c:v>27</c:v>
                </c:pt>
                <c:pt idx="167">
                  <c:v>32</c:v>
                </c:pt>
                <c:pt idx="168">
                  <c:v>38</c:v>
                </c:pt>
                <c:pt idx="169">
                  <c:v>40</c:v>
                </c:pt>
                <c:pt idx="170">
                  <c:v>39</c:v>
                </c:pt>
                <c:pt idx="171">
                  <c:v>39</c:v>
                </c:pt>
                <c:pt idx="172">
                  <c:v>40</c:v>
                </c:pt>
                <c:pt idx="173">
                  <c:v>40</c:v>
                </c:pt>
                <c:pt idx="174">
                  <c:v>35</c:v>
                </c:pt>
                <c:pt idx="175">
                  <c:v>36</c:v>
                </c:pt>
                <c:pt idx="176">
                  <c:v>36</c:v>
                </c:pt>
                <c:pt idx="177">
                  <c:v>44</c:v>
                </c:pt>
                <c:pt idx="178">
                  <c:v>46</c:v>
                </c:pt>
                <c:pt idx="179">
                  <c:v>45</c:v>
                </c:pt>
                <c:pt idx="180">
                  <c:v>45</c:v>
                </c:pt>
                <c:pt idx="181">
                  <c:v>40</c:v>
                </c:pt>
                <c:pt idx="182">
                  <c:v>36</c:v>
                </c:pt>
                <c:pt idx="183">
                  <c:v>31</c:v>
                </c:pt>
                <c:pt idx="184">
                  <c:v>32</c:v>
                </c:pt>
                <c:pt idx="185">
                  <c:v>35</c:v>
                </c:pt>
                <c:pt idx="186">
                  <c:v>39</c:v>
                </c:pt>
                <c:pt idx="187">
                  <c:v>39</c:v>
                </c:pt>
                <c:pt idx="188">
                  <c:v>39</c:v>
                </c:pt>
                <c:pt idx="189">
                  <c:v>36</c:v>
                </c:pt>
                <c:pt idx="190">
                  <c:v>37</c:v>
                </c:pt>
                <c:pt idx="191">
                  <c:v>42</c:v>
                </c:pt>
                <c:pt idx="192">
                  <c:v>48</c:v>
                </c:pt>
                <c:pt idx="193">
                  <c:v>49</c:v>
                </c:pt>
                <c:pt idx="194">
                  <c:v>49</c:v>
                </c:pt>
                <c:pt idx="195">
                  <c:v>49</c:v>
                </c:pt>
                <c:pt idx="196">
                  <c:v>45</c:v>
                </c:pt>
                <c:pt idx="197">
                  <c:v>46</c:v>
                </c:pt>
                <c:pt idx="198">
                  <c:v>55</c:v>
                </c:pt>
                <c:pt idx="199">
                  <c:v>56</c:v>
                </c:pt>
                <c:pt idx="200">
                  <c:v>58</c:v>
                </c:pt>
                <c:pt idx="201">
                  <c:v>58</c:v>
                </c:pt>
                <c:pt idx="202">
                  <c:v>60</c:v>
                </c:pt>
                <c:pt idx="203">
                  <c:v>53</c:v>
                </c:pt>
                <c:pt idx="204">
                  <c:v>53</c:v>
                </c:pt>
                <c:pt idx="205">
                  <c:v>57</c:v>
                </c:pt>
                <c:pt idx="206">
                  <c:v>59</c:v>
                </c:pt>
                <c:pt idx="207">
                  <c:v>58</c:v>
                </c:pt>
                <c:pt idx="208">
                  <c:v>65</c:v>
                </c:pt>
                <c:pt idx="209">
                  <c:v>69</c:v>
                </c:pt>
                <c:pt idx="210">
                  <c:v>71</c:v>
                </c:pt>
                <c:pt idx="211">
                  <c:v>78</c:v>
                </c:pt>
                <c:pt idx="212">
                  <c:v>81</c:v>
                </c:pt>
                <c:pt idx="213">
                  <c:v>84</c:v>
                </c:pt>
                <c:pt idx="214">
                  <c:v>90</c:v>
                </c:pt>
                <c:pt idx="215">
                  <c:v>95</c:v>
                </c:pt>
                <c:pt idx="216">
                  <c:v>96</c:v>
                </c:pt>
                <c:pt idx="217">
                  <c:v>97</c:v>
                </c:pt>
                <c:pt idx="218">
                  <c:v>93</c:v>
                </c:pt>
                <c:pt idx="219">
                  <c:v>91</c:v>
                </c:pt>
                <c:pt idx="220">
                  <c:v>85</c:v>
                </c:pt>
                <c:pt idx="221">
                  <c:v>88</c:v>
                </c:pt>
                <c:pt idx="222">
                  <c:v>90</c:v>
                </c:pt>
                <c:pt idx="223">
                  <c:v>83</c:v>
                </c:pt>
                <c:pt idx="224">
                  <c:v>86</c:v>
                </c:pt>
                <c:pt idx="225">
                  <c:v>88</c:v>
                </c:pt>
                <c:pt idx="226">
                  <c:v>89</c:v>
                </c:pt>
                <c:pt idx="227">
                  <c:v>84</c:v>
                </c:pt>
                <c:pt idx="228">
                  <c:v>88</c:v>
                </c:pt>
                <c:pt idx="229">
                  <c:v>90</c:v>
                </c:pt>
                <c:pt idx="230">
                  <c:v>91</c:v>
                </c:pt>
                <c:pt idx="231">
                  <c:v>95</c:v>
                </c:pt>
                <c:pt idx="232">
                  <c:v>91</c:v>
                </c:pt>
                <c:pt idx="233">
                  <c:v>99</c:v>
                </c:pt>
                <c:pt idx="234">
                  <c:v>100</c:v>
                </c:pt>
                <c:pt idx="235">
                  <c:v>101</c:v>
                </c:pt>
                <c:pt idx="236">
                  <c:v>100</c:v>
                </c:pt>
                <c:pt idx="237">
                  <c:v>102</c:v>
                </c:pt>
                <c:pt idx="238">
                  <c:v>105</c:v>
                </c:pt>
                <c:pt idx="239">
                  <c:v>108</c:v>
                </c:pt>
                <c:pt idx="240">
                  <c:v>109</c:v>
                </c:pt>
                <c:pt idx="241">
                  <c:v>109</c:v>
                </c:pt>
                <c:pt idx="242">
                  <c:v>113</c:v>
                </c:pt>
                <c:pt idx="243">
                  <c:v>115</c:v>
                </c:pt>
                <c:pt idx="244">
                  <c:v>114</c:v>
                </c:pt>
                <c:pt idx="245">
                  <c:v>123</c:v>
                </c:pt>
                <c:pt idx="246">
                  <c:v>128</c:v>
                </c:pt>
                <c:pt idx="247">
                  <c:v>130</c:v>
                </c:pt>
                <c:pt idx="248">
                  <c:v>132</c:v>
                </c:pt>
                <c:pt idx="249">
                  <c:v>129</c:v>
                </c:pt>
                <c:pt idx="250">
                  <c:v>135</c:v>
                </c:pt>
                <c:pt idx="251">
                  <c:v>140</c:v>
                </c:pt>
                <c:pt idx="252">
                  <c:v>146</c:v>
                </c:pt>
                <c:pt idx="253">
                  <c:v>152</c:v>
                </c:pt>
                <c:pt idx="254">
                  <c:v>161</c:v>
                </c:pt>
                <c:pt idx="255">
                  <c:v>168</c:v>
                </c:pt>
                <c:pt idx="256">
                  <c:v>176</c:v>
                </c:pt>
                <c:pt idx="257">
                  <c:v>185</c:v>
                </c:pt>
                <c:pt idx="258">
                  <c:v>187</c:v>
                </c:pt>
                <c:pt idx="259">
                  <c:v>196</c:v>
                </c:pt>
                <c:pt idx="260">
                  <c:v>201</c:v>
                </c:pt>
                <c:pt idx="261">
                  <c:v>200</c:v>
                </c:pt>
                <c:pt idx="262">
                  <c:v>202</c:v>
                </c:pt>
                <c:pt idx="263">
                  <c:v>212</c:v>
                </c:pt>
                <c:pt idx="264">
                  <c:v>211</c:v>
                </c:pt>
                <c:pt idx="265">
                  <c:v>208</c:v>
                </c:pt>
                <c:pt idx="266">
                  <c:v>211</c:v>
                </c:pt>
                <c:pt idx="267">
                  <c:v>212</c:v>
                </c:pt>
                <c:pt idx="268">
                  <c:v>200</c:v>
                </c:pt>
                <c:pt idx="269">
                  <c:v>206</c:v>
                </c:pt>
                <c:pt idx="270">
                  <c:v>219</c:v>
                </c:pt>
                <c:pt idx="271">
                  <c:v>227</c:v>
                </c:pt>
                <c:pt idx="272">
                  <c:v>223</c:v>
                </c:pt>
                <c:pt idx="273">
                  <c:v>219</c:v>
                </c:pt>
                <c:pt idx="274">
                  <c:v>225</c:v>
                </c:pt>
                <c:pt idx="275">
                  <c:v>223</c:v>
                </c:pt>
                <c:pt idx="276">
                  <c:v>225</c:v>
                </c:pt>
                <c:pt idx="277">
                  <c:v>230</c:v>
                </c:pt>
                <c:pt idx="278">
                  <c:v>232</c:v>
                </c:pt>
                <c:pt idx="279">
                  <c:v>224</c:v>
                </c:pt>
                <c:pt idx="280">
                  <c:v>227</c:v>
                </c:pt>
                <c:pt idx="281">
                  <c:v>222</c:v>
                </c:pt>
                <c:pt idx="282">
                  <c:v>230</c:v>
                </c:pt>
                <c:pt idx="283">
                  <c:v>238</c:v>
                </c:pt>
                <c:pt idx="284">
                  <c:v>247</c:v>
                </c:pt>
                <c:pt idx="285">
                  <c:v>248</c:v>
                </c:pt>
                <c:pt idx="286">
                  <c:v>241</c:v>
                </c:pt>
                <c:pt idx="287">
                  <c:v>248</c:v>
                </c:pt>
                <c:pt idx="288">
                  <c:v>242</c:v>
                </c:pt>
                <c:pt idx="289">
                  <c:v>234</c:v>
                </c:pt>
                <c:pt idx="290">
                  <c:v>232</c:v>
                </c:pt>
                <c:pt idx="291">
                  <c:v>229</c:v>
                </c:pt>
                <c:pt idx="292">
                  <c:v>218</c:v>
                </c:pt>
                <c:pt idx="293">
                  <c:v>210</c:v>
                </c:pt>
                <c:pt idx="294">
                  <c:v>197</c:v>
                </c:pt>
                <c:pt idx="295">
                  <c:v>189</c:v>
                </c:pt>
                <c:pt idx="296">
                  <c:v>175</c:v>
                </c:pt>
                <c:pt idx="297">
                  <c:v>159</c:v>
                </c:pt>
                <c:pt idx="298">
                  <c:v>148</c:v>
                </c:pt>
                <c:pt idx="299">
                  <c:v>146</c:v>
                </c:pt>
                <c:pt idx="300">
                  <c:v>141</c:v>
                </c:pt>
                <c:pt idx="301">
                  <c:v>146</c:v>
                </c:pt>
                <c:pt idx="302">
                  <c:v>140</c:v>
                </c:pt>
                <c:pt idx="303">
                  <c:v>129</c:v>
                </c:pt>
                <c:pt idx="304">
                  <c:v>127</c:v>
                </c:pt>
                <c:pt idx="305">
                  <c:v>120</c:v>
                </c:pt>
                <c:pt idx="306">
                  <c:v>121</c:v>
                </c:pt>
                <c:pt idx="307">
                  <c:v>122</c:v>
                </c:pt>
                <c:pt idx="308">
                  <c:v>117</c:v>
                </c:pt>
                <c:pt idx="309">
                  <c:v>116</c:v>
                </c:pt>
                <c:pt idx="310">
                  <c:v>115</c:v>
                </c:pt>
                <c:pt idx="311">
                  <c:v>115</c:v>
                </c:pt>
                <c:pt idx="312">
                  <c:v>110</c:v>
                </c:pt>
                <c:pt idx="313">
                  <c:v>108</c:v>
                </c:pt>
                <c:pt idx="314">
                  <c:v>101</c:v>
                </c:pt>
                <c:pt idx="315">
                  <c:v>100</c:v>
                </c:pt>
                <c:pt idx="316">
                  <c:v>99</c:v>
                </c:pt>
                <c:pt idx="317">
                  <c:v>101</c:v>
                </c:pt>
                <c:pt idx="318">
                  <c:v>102</c:v>
                </c:pt>
                <c:pt idx="319">
                  <c:v>103</c:v>
                </c:pt>
                <c:pt idx="320">
                  <c:v>103</c:v>
                </c:pt>
                <c:pt idx="321">
                  <c:v>97</c:v>
                </c:pt>
                <c:pt idx="322">
                  <c:v>99</c:v>
                </c:pt>
                <c:pt idx="323">
                  <c:v>99</c:v>
                </c:pt>
                <c:pt idx="324">
                  <c:v>100</c:v>
                </c:pt>
                <c:pt idx="325">
                  <c:v>101</c:v>
                </c:pt>
                <c:pt idx="326">
                  <c:v>102</c:v>
                </c:pt>
                <c:pt idx="327">
                  <c:v>95</c:v>
                </c:pt>
                <c:pt idx="328">
                  <c:v>93</c:v>
                </c:pt>
                <c:pt idx="329">
                  <c:v>87</c:v>
                </c:pt>
                <c:pt idx="330">
                  <c:v>84</c:v>
                </c:pt>
                <c:pt idx="331">
                  <c:v>80</c:v>
                </c:pt>
                <c:pt idx="332">
                  <c:v>84</c:v>
                </c:pt>
                <c:pt idx="333">
                  <c:v>84</c:v>
                </c:pt>
                <c:pt idx="334">
                  <c:v>86</c:v>
                </c:pt>
                <c:pt idx="335">
                  <c:v>80</c:v>
                </c:pt>
                <c:pt idx="336">
                  <c:v>88</c:v>
                </c:pt>
                <c:pt idx="337">
                  <c:v>79</c:v>
                </c:pt>
                <c:pt idx="338">
                  <c:v>81</c:v>
                </c:pt>
                <c:pt idx="339">
                  <c:v>69</c:v>
                </c:pt>
                <c:pt idx="340">
                  <c:v>70</c:v>
                </c:pt>
                <c:pt idx="341">
                  <c:v>71</c:v>
                </c:pt>
                <c:pt idx="342">
                  <c:v>67</c:v>
                </c:pt>
                <c:pt idx="343">
                  <c:v>66</c:v>
                </c:pt>
                <c:pt idx="344">
                  <c:v>66</c:v>
                </c:pt>
                <c:pt idx="345">
                  <c:v>64</c:v>
                </c:pt>
                <c:pt idx="346">
                  <c:v>64</c:v>
                </c:pt>
                <c:pt idx="347">
                  <c:v>66</c:v>
                </c:pt>
                <c:pt idx="348">
                  <c:v>72</c:v>
                </c:pt>
                <c:pt idx="349">
                  <c:v>70</c:v>
                </c:pt>
                <c:pt idx="350">
                  <c:v>66</c:v>
                </c:pt>
                <c:pt idx="351">
                  <c:v>67</c:v>
                </c:pt>
                <c:pt idx="352">
                  <c:v>68</c:v>
                </c:pt>
                <c:pt idx="353">
                  <c:v>70</c:v>
                </c:pt>
                <c:pt idx="354">
                  <c:v>74</c:v>
                </c:pt>
                <c:pt idx="355">
                  <c:v>71</c:v>
                </c:pt>
                <c:pt idx="356">
                  <c:v>67</c:v>
                </c:pt>
                <c:pt idx="357">
                  <c:v>62</c:v>
                </c:pt>
                <c:pt idx="358">
                  <c:v>63</c:v>
                </c:pt>
                <c:pt idx="359">
                  <c:v>67</c:v>
                </c:pt>
                <c:pt idx="360">
                  <c:v>67</c:v>
                </c:pt>
                <c:pt idx="361">
                  <c:v>62</c:v>
                </c:pt>
                <c:pt idx="362">
                  <c:v>64</c:v>
                </c:pt>
                <c:pt idx="363">
                  <c:v>56</c:v>
                </c:pt>
                <c:pt idx="364">
                  <c:v>59</c:v>
                </c:pt>
                <c:pt idx="365">
                  <c:v>60</c:v>
                </c:pt>
                <c:pt idx="366">
                  <c:v>57</c:v>
                </c:pt>
                <c:pt idx="367">
                  <c:v>55</c:v>
                </c:pt>
                <c:pt idx="368">
                  <c:v>56</c:v>
                </c:pt>
                <c:pt idx="369">
                  <c:v>52</c:v>
                </c:pt>
                <c:pt idx="370">
                  <c:v>53</c:v>
                </c:pt>
                <c:pt idx="371">
                  <c:v>57</c:v>
                </c:pt>
                <c:pt idx="372">
                  <c:v>52</c:v>
                </c:pt>
                <c:pt idx="373">
                  <c:v>51</c:v>
                </c:pt>
                <c:pt idx="374">
                  <c:v>52</c:v>
                </c:pt>
                <c:pt idx="375">
                  <c:v>48</c:v>
                </c:pt>
                <c:pt idx="376">
                  <c:v>48</c:v>
                </c:pt>
                <c:pt idx="377">
                  <c:v>47</c:v>
                </c:pt>
                <c:pt idx="378">
                  <c:v>47</c:v>
                </c:pt>
                <c:pt idx="379">
                  <c:v>43</c:v>
                </c:pt>
                <c:pt idx="380">
                  <c:v>43</c:v>
                </c:pt>
                <c:pt idx="381">
                  <c:v>46</c:v>
                </c:pt>
                <c:pt idx="382">
                  <c:v>46</c:v>
                </c:pt>
                <c:pt idx="383">
                  <c:v>43</c:v>
                </c:pt>
                <c:pt idx="384">
                  <c:v>41</c:v>
                </c:pt>
                <c:pt idx="385">
                  <c:v>41</c:v>
                </c:pt>
                <c:pt idx="386">
                  <c:v>39</c:v>
                </c:pt>
                <c:pt idx="387">
                  <c:v>41</c:v>
                </c:pt>
                <c:pt idx="388">
                  <c:v>37</c:v>
                </c:pt>
                <c:pt idx="389">
                  <c:v>37</c:v>
                </c:pt>
                <c:pt idx="390">
                  <c:v>39</c:v>
                </c:pt>
                <c:pt idx="391">
                  <c:v>41</c:v>
                </c:pt>
                <c:pt idx="392">
                  <c:v>43</c:v>
                </c:pt>
                <c:pt idx="393">
                  <c:v>43</c:v>
                </c:pt>
                <c:pt idx="394">
                  <c:v>42</c:v>
                </c:pt>
                <c:pt idx="395">
                  <c:v>40</c:v>
                </c:pt>
                <c:pt idx="396">
                  <c:v>43</c:v>
                </c:pt>
                <c:pt idx="397">
                  <c:v>45</c:v>
                </c:pt>
                <c:pt idx="398">
                  <c:v>44</c:v>
                </c:pt>
                <c:pt idx="399">
                  <c:v>42</c:v>
                </c:pt>
                <c:pt idx="400">
                  <c:v>43</c:v>
                </c:pt>
                <c:pt idx="401">
                  <c:v>44</c:v>
                </c:pt>
                <c:pt idx="402">
                  <c:v>48</c:v>
                </c:pt>
                <c:pt idx="403">
                  <c:v>50</c:v>
                </c:pt>
                <c:pt idx="404">
                  <c:v>51</c:v>
                </c:pt>
                <c:pt idx="405">
                  <c:v>46</c:v>
                </c:pt>
                <c:pt idx="406">
                  <c:v>46</c:v>
                </c:pt>
                <c:pt idx="407">
                  <c:v>47</c:v>
                </c:pt>
                <c:pt idx="408">
                  <c:v>47</c:v>
                </c:pt>
                <c:pt idx="409">
                  <c:v>44</c:v>
                </c:pt>
                <c:pt idx="410">
                  <c:v>45</c:v>
                </c:pt>
                <c:pt idx="411">
                  <c:v>49</c:v>
                </c:pt>
                <c:pt idx="412">
                  <c:v>47</c:v>
                </c:pt>
                <c:pt idx="413">
                  <c:v>48</c:v>
                </c:pt>
                <c:pt idx="414">
                  <c:v>41</c:v>
                </c:pt>
                <c:pt idx="415">
                  <c:v>42</c:v>
                </c:pt>
                <c:pt idx="416">
                  <c:v>42</c:v>
                </c:pt>
                <c:pt idx="417">
                  <c:v>43</c:v>
                </c:pt>
                <c:pt idx="418">
                  <c:v>45</c:v>
                </c:pt>
                <c:pt idx="419">
                  <c:v>47</c:v>
                </c:pt>
                <c:pt idx="420">
                  <c:v>50</c:v>
                </c:pt>
                <c:pt idx="421">
                  <c:v>48</c:v>
                </c:pt>
                <c:pt idx="422">
                  <c:v>50</c:v>
                </c:pt>
                <c:pt idx="423">
                  <c:v>48</c:v>
                </c:pt>
                <c:pt idx="424">
                  <c:v>47</c:v>
                </c:pt>
                <c:pt idx="425">
                  <c:v>47</c:v>
                </c:pt>
                <c:pt idx="426">
                  <c:v>44</c:v>
                </c:pt>
                <c:pt idx="427">
                  <c:v>46</c:v>
                </c:pt>
                <c:pt idx="428">
                  <c:v>45</c:v>
                </c:pt>
                <c:pt idx="429">
                  <c:v>44</c:v>
                </c:pt>
                <c:pt idx="430">
                  <c:v>40</c:v>
                </c:pt>
                <c:pt idx="431">
                  <c:v>42</c:v>
                </c:pt>
                <c:pt idx="432">
                  <c:v>45</c:v>
                </c:pt>
                <c:pt idx="433">
                  <c:v>45</c:v>
                </c:pt>
                <c:pt idx="434">
                  <c:v>45</c:v>
                </c:pt>
                <c:pt idx="435">
                  <c:v>44</c:v>
                </c:pt>
                <c:pt idx="436">
                  <c:v>45</c:v>
                </c:pt>
                <c:pt idx="437">
                  <c:v>44</c:v>
                </c:pt>
                <c:pt idx="438">
                  <c:v>44</c:v>
                </c:pt>
                <c:pt idx="439">
                  <c:v>45</c:v>
                </c:pt>
                <c:pt idx="440">
                  <c:v>46</c:v>
                </c:pt>
                <c:pt idx="441">
                  <c:v>49</c:v>
                </c:pt>
                <c:pt idx="442">
                  <c:v>46</c:v>
                </c:pt>
                <c:pt idx="443">
                  <c:v>41</c:v>
                </c:pt>
                <c:pt idx="444">
                  <c:v>37</c:v>
                </c:pt>
                <c:pt idx="445">
                  <c:v>37</c:v>
                </c:pt>
                <c:pt idx="446">
                  <c:v>38</c:v>
                </c:pt>
                <c:pt idx="447">
                  <c:v>37</c:v>
                </c:pt>
                <c:pt idx="448">
                  <c:v>36</c:v>
                </c:pt>
                <c:pt idx="449">
                  <c:v>36</c:v>
                </c:pt>
                <c:pt idx="450">
                  <c:v>40</c:v>
                </c:pt>
                <c:pt idx="451">
                  <c:v>42</c:v>
                </c:pt>
                <c:pt idx="452">
                  <c:v>41</c:v>
                </c:pt>
                <c:pt idx="453">
                  <c:v>41</c:v>
                </c:pt>
                <c:pt idx="454">
                  <c:v>41</c:v>
                </c:pt>
                <c:pt idx="455">
                  <c:v>41</c:v>
                </c:pt>
                <c:pt idx="456">
                  <c:v>45</c:v>
                </c:pt>
                <c:pt idx="457">
                  <c:v>46</c:v>
                </c:pt>
                <c:pt idx="458">
                  <c:v>47</c:v>
                </c:pt>
                <c:pt idx="459">
                  <c:v>47</c:v>
                </c:pt>
                <c:pt idx="460">
                  <c:v>45</c:v>
                </c:pt>
                <c:pt idx="461">
                  <c:v>45</c:v>
                </c:pt>
                <c:pt idx="462">
                  <c:v>47</c:v>
                </c:pt>
                <c:pt idx="463">
                  <c:v>47</c:v>
                </c:pt>
                <c:pt idx="464">
                  <c:v>44</c:v>
                </c:pt>
                <c:pt idx="465">
                  <c:v>43</c:v>
                </c:pt>
                <c:pt idx="466">
                  <c:v>45</c:v>
                </c:pt>
                <c:pt idx="467">
                  <c:v>45</c:v>
                </c:pt>
                <c:pt idx="468">
                  <c:v>44</c:v>
                </c:pt>
                <c:pt idx="469">
                  <c:v>42</c:v>
                </c:pt>
                <c:pt idx="470">
                  <c:v>46</c:v>
                </c:pt>
                <c:pt idx="471">
                  <c:v>47</c:v>
                </c:pt>
                <c:pt idx="472">
                  <c:v>47</c:v>
                </c:pt>
                <c:pt idx="473">
                  <c:v>47</c:v>
                </c:pt>
                <c:pt idx="474">
                  <c:v>48</c:v>
                </c:pt>
                <c:pt idx="475">
                  <c:v>49</c:v>
                </c:pt>
                <c:pt idx="476">
                  <c:v>49</c:v>
                </c:pt>
                <c:pt idx="477">
                  <c:v>48</c:v>
                </c:pt>
                <c:pt idx="478">
                  <c:v>50</c:v>
                </c:pt>
                <c:pt idx="479">
                  <c:v>48</c:v>
                </c:pt>
                <c:pt idx="480">
                  <c:v>47</c:v>
                </c:pt>
                <c:pt idx="481">
                  <c:v>49</c:v>
                </c:pt>
                <c:pt idx="482">
                  <c:v>50</c:v>
                </c:pt>
                <c:pt idx="483">
                  <c:v>53</c:v>
                </c:pt>
                <c:pt idx="484">
                  <c:v>52</c:v>
                </c:pt>
                <c:pt idx="485">
                  <c:v>51</c:v>
                </c:pt>
                <c:pt idx="486">
                  <c:v>51</c:v>
                </c:pt>
                <c:pt idx="487">
                  <c:v>56</c:v>
                </c:pt>
                <c:pt idx="488">
                  <c:v>57</c:v>
                </c:pt>
                <c:pt idx="489">
                  <c:v>55</c:v>
                </c:pt>
                <c:pt idx="490">
                  <c:v>55</c:v>
                </c:pt>
                <c:pt idx="491">
                  <c:v>55</c:v>
                </c:pt>
                <c:pt idx="492">
                  <c:v>52</c:v>
                </c:pt>
                <c:pt idx="493">
                  <c:v>50</c:v>
                </c:pt>
                <c:pt idx="494">
                  <c:v>51</c:v>
                </c:pt>
                <c:pt idx="495">
                  <c:v>49</c:v>
                </c:pt>
                <c:pt idx="496">
                  <c:v>52</c:v>
                </c:pt>
                <c:pt idx="497">
                  <c:v>56</c:v>
                </c:pt>
                <c:pt idx="498">
                  <c:v>60</c:v>
                </c:pt>
                <c:pt idx="499">
                  <c:v>58</c:v>
                </c:pt>
                <c:pt idx="500">
                  <c:v>55</c:v>
                </c:pt>
                <c:pt idx="501">
                  <c:v>57</c:v>
                </c:pt>
                <c:pt idx="502">
                  <c:v>60</c:v>
                </c:pt>
                <c:pt idx="503">
                  <c:v>64</c:v>
                </c:pt>
                <c:pt idx="504">
                  <c:v>60</c:v>
                </c:pt>
                <c:pt idx="505">
                  <c:v>62</c:v>
                </c:pt>
                <c:pt idx="506">
                  <c:v>66</c:v>
                </c:pt>
                <c:pt idx="507">
                  <c:v>65</c:v>
                </c:pt>
                <c:pt idx="508">
                  <c:v>65</c:v>
                </c:pt>
                <c:pt idx="509">
                  <c:v>70</c:v>
                </c:pt>
                <c:pt idx="510">
                  <c:v>71</c:v>
                </c:pt>
                <c:pt idx="511">
                  <c:v>64</c:v>
                </c:pt>
                <c:pt idx="512">
                  <c:v>67</c:v>
                </c:pt>
                <c:pt idx="513">
                  <c:v>68</c:v>
                </c:pt>
                <c:pt idx="514">
                  <c:v>72</c:v>
                </c:pt>
                <c:pt idx="515">
                  <c:v>72</c:v>
                </c:pt>
                <c:pt idx="516">
                  <c:v>73</c:v>
                </c:pt>
                <c:pt idx="517">
                  <c:v>75</c:v>
                </c:pt>
              </c:numCache>
            </c:numRef>
          </c:val>
          <c:extLst>
            <c:ext xmlns:c16="http://schemas.microsoft.com/office/drawing/2014/chart" uri="{C3380CC4-5D6E-409C-BE32-E72D297353CC}">
              <c16:uniqueId val="{00000000-4EED-42DF-B3CD-146D814FA719}"/>
            </c:ext>
          </c:extLst>
        </c:ser>
        <c:ser>
          <c:idx val="1"/>
          <c:order val="1"/>
          <c:tx>
            <c:strRef>
              <c:f>'PIVOT-DailyCOVID (2)'!$C$3</c:f>
              <c:strCache>
                <c:ptCount val="1"/>
                <c:pt idx="0">
                  <c:v>Self Isolation</c:v>
                </c:pt>
              </c:strCache>
            </c:strRef>
          </c:tx>
          <c:spPr>
            <a:solidFill>
              <a:schemeClr val="accent2">
                <a:tint val="77000"/>
              </a:schemeClr>
            </a:solidFill>
            <a:ln w="25400">
              <a:noFill/>
            </a:ln>
            <a:effectLst/>
          </c:spPr>
          <c:cat>
            <c:multiLvlStrRef>
              <c:f>'PIVOT-DailyCOVID (2)'!$A$4:$A$541</c:f>
              <c:multiLvlStrCache>
                <c:ptCount val="518"/>
                <c:lvl>
                  <c:pt idx="0">
                    <c:v>01-Apr</c:v>
                  </c:pt>
                  <c:pt idx="1">
                    <c:v>02-Apr</c:v>
                  </c:pt>
                  <c:pt idx="2">
                    <c:v>03-Apr</c:v>
                  </c:pt>
                  <c:pt idx="3">
                    <c:v>04-Apr</c:v>
                  </c:pt>
                  <c:pt idx="4">
                    <c:v>05-Apr</c:v>
                  </c:pt>
                  <c:pt idx="5">
                    <c:v>06-Apr</c:v>
                  </c:pt>
                  <c:pt idx="6">
                    <c:v>07-Apr</c:v>
                  </c:pt>
                  <c:pt idx="7">
                    <c:v>08-Apr</c:v>
                  </c:pt>
                  <c:pt idx="8">
                    <c:v>09-Apr</c:v>
                  </c:pt>
                  <c:pt idx="9">
                    <c:v>10-Apr</c:v>
                  </c:pt>
                  <c:pt idx="10">
                    <c:v>11-Apr</c:v>
                  </c:pt>
                  <c:pt idx="11">
                    <c:v>12-Apr</c:v>
                  </c:pt>
                  <c:pt idx="12">
                    <c:v>13-Apr</c:v>
                  </c:pt>
                  <c:pt idx="13">
                    <c:v>14-Apr</c:v>
                  </c:pt>
                  <c:pt idx="14">
                    <c:v>15-Apr</c:v>
                  </c:pt>
                  <c:pt idx="15">
                    <c:v>16-Apr</c:v>
                  </c:pt>
                  <c:pt idx="16">
                    <c:v>17-Apr</c:v>
                  </c:pt>
                  <c:pt idx="17">
                    <c:v>18-Apr</c:v>
                  </c:pt>
                  <c:pt idx="18">
                    <c:v>19-Apr</c:v>
                  </c:pt>
                  <c:pt idx="19">
                    <c:v>20-Apr</c:v>
                  </c:pt>
                  <c:pt idx="20">
                    <c:v>21-Apr</c:v>
                  </c:pt>
                  <c:pt idx="21">
                    <c:v>22-Apr</c:v>
                  </c:pt>
                  <c:pt idx="22">
                    <c:v>23-Apr</c:v>
                  </c:pt>
                  <c:pt idx="23">
                    <c:v>24-Apr</c:v>
                  </c:pt>
                  <c:pt idx="24">
                    <c:v>25-Apr</c:v>
                  </c:pt>
                  <c:pt idx="25">
                    <c:v>26-Apr</c:v>
                  </c:pt>
                  <c:pt idx="26">
                    <c:v>27-Apr</c:v>
                  </c:pt>
                  <c:pt idx="27">
                    <c:v>28-Apr</c:v>
                  </c:pt>
                  <c:pt idx="28">
                    <c:v>29-Apr</c:v>
                  </c:pt>
                  <c:pt idx="29">
                    <c:v>30-Apr</c:v>
                  </c:pt>
                  <c:pt idx="30">
                    <c:v>01-May</c:v>
                  </c:pt>
                  <c:pt idx="31">
                    <c:v>02-May</c:v>
                  </c:pt>
                  <c:pt idx="32">
                    <c:v>03-May</c:v>
                  </c:pt>
                  <c:pt idx="33">
                    <c:v>04-May</c:v>
                  </c:pt>
                  <c:pt idx="34">
                    <c:v>05-May</c:v>
                  </c:pt>
                  <c:pt idx="35">
                    <c:v>06-May</c:v>
                  </c:pt>
                  <c:pt idx="36">
                    <c:v>07-May</c:v>
                  </c:pt>
                  <c:pt idx="37">
                    <c:v>08-May</c:v>
                  </c:pt>
                  <c:pt idx="38">
                    <c:v>09-May</c:v>
                  </c:pt>
                  <c:pt idx="39">
                    <c:v>10-May</c:v>
                  </c:pt>
                  <c:pt idx="40">
                    <c:v>11-May</c:v>
                  </c:pt>
                  <c:pt idx="41">
                    <c:v>12-May</c:v>
                  </c:pt>
                  <c:pt idx="42">
                    <c:v>13-May</c:v>
                  </c:pt>
                  <c:pt idx="43">
                    <c:v>14-May</c:v>
                  </c:pt>
                  <c:pt idx="44">
                    <c:v>15-May</c:v>
                  </c:pt>
                  <c:pt idx="45">
                    <c:v>16-May</c:v>
                  </c:pt>
                  <c:pt idx="46">
                    <c:v>17-May</c:v>
                  </c:pt>
                  <c:pt idx="47">
                    <c:v>18-May</c:v>
                  </c:pt>
                  <c:pt idx="48">
                    <c:v>19-May</c:v>
                  </c:pt>
                  <c:pt idx="49">
                    <c:v>20-May</c:v>
                  </c:pt>
                  <c:pt idx="50">
                    <c:v>21-May</c:v>
                  </c:pt>
                  <c:pt idx="51">
                    <c:v>22-May</c:v>
                  </c:pt>
                  <c:pt idx="52">
                    <c:v>23-May</c:v>
                  </c:pt>
                  <c:pt idx="53">
                    <c:v>24-May</c:v>
                  </c:pt>
                  <c:pt idx="54">
                    <c:v>25-May</c:v>
                  </c:pt>
                  <c:pt idx="55">
                    <c:v>26-May</c:v>
                  </c:pt>
                  <c:pt idx="56">
                    <c:v>27-May</c:v>
                  </c:pt>
                  <c:pt idx="57">
                    <c:v>28-May</c:v>
                  </c:pt>
                  <c:pt idx="58">
                    <c:v>29-May</c:v>
                  </c:pt>
                  <c:pt idx="59">
                    <c:v>30-May</c:v>
                  </c:pt>
                  <c:pt idx="60">
                    <c:v>31-May</c:v>
                  </c:pt>
                  <c:pt idx="61">
                    <c:v>01-Jun</c:v>
                  </c:pt>
                  <c:pt idx="62">
                    <c:v>02-Jun</c:v>
                  </c:pt>
                  <c:pt idx="63">
                    <c:v>03-Jun</c:v>
                  </c:pt>
                  <c:pt idx="64">
                    <c:v>04-Jun</c:v>
                  </c:pt>
                  <c:pt idx="65">
                    <c:v>05-Jun</c:v>
                  </c:pt>
                  <c:pt idx="66">
                    <c:v>06-Jun</c:v>
                  </c:pt>
                  <c:pt idx="67">
                    <c:v>07-Jun</c:v>
                  </c:pt>
                  <c:pt idx="68">
                    <c:v>08-Jun</c:v>
                  </c:pt>
                  <c:pt idx="69">
                    <c:v>09-Jun</c:v>
                  </c:pt>
                  <c:pt idx="70">
                    <c:v>10-Jun</c:v>
                  </c:pt>
                  <c:pt idx="71">
                    <c:v>11-Jun</c:v>
                  </c:pt>
                  <c:pt idx="72">
                    <c:v>12-Jun</c:v>
                  </c:pt>
                  <c:pt idx="73">
                    <c:v>13-Jun</c:v>
                  </c:pt>
                  <c:pt idx="74">
                    <c:v>14-Jun</c:v>
                  </c:pt>
                  <c:pt idx="75">
                    <c:v>15-Jun</c:v>
                  </c:pt>
                  <c:pt idx="76">
                    <c:v>16-Jun</c:v>
                  </c:pt>
                  <c:pt idx="77">
                    <c:v>17-Jun</c:v>
                  </c:pt>
                  <c:pt idx="78">
                    <c:v>18-Jun</c:v>
                  </c:pt>
                  <c:pt idx="79">
                    <c:v>19-Jun</c:v>
                  </c:pt>
                  <c:pt idx="80">
                    <c:v>20-Jun</c:v>
                  </c:pt>
                  <c:pt idx="81">
                    <c:v>21-Jun</c:v>
                  </c:pt>
                  <c:pt idx="82">
                    <c:v>22-Jun</c:v>
                  </c:pt>
                  <c:pt idx="83">
                    <c:v>23-Jun</c:v>
                  </c:pt>
                  <c:pt idx="84">
                    <c:v>24-Jun</c:v>
                  </c:pt>
                  <c:pt idx="85">
                    <c:v>25-Jun</c:v>
                  </c:pt>
                  <c:pt idx="86">
                    <c:v>26-Jun</c:v>
                  </c:pt>
                  <c:pt idx="87">
                    <c:v>27-Jun</c:v>
                  </c:pt>
                  <c:pt idx="88">
                    <c:v>28-Jun</c:v>
                  </c:pt>
                  <c:pt idx="89">
                    <c:v>29-Jun</c:v>
                  </c:pt>
                  <c:pt idx="90">
                    <c:v>30-Jun</c:v>
                  </c:pt>
                  <c:pt idx="91">
                    <c:v>01-Jul</c:v>
                  </c:pt>
                  <c:pt idx="92">
                    <c:v>02-Jul</c:v>
                  </c:pt>
                  <c:pt idx="93">
                    <c:v>03-Jul</c:v>
                  </c:pt>
                  <c:pt idx="94">
                    <c:v>04-Jul</c:v>
                  </c:pt>
                  <c:pt idx="95">
                    <c:v>05-Jul</c:v>
                  </c:pt>
                  <c:pt idx="96">
                    <c:v>06-Jul</c:v>
                  </c:pt>
                  <c:pt idx="97">
                    <c:v>07-Jul</c:v>
                  </c:pt>
                  <c:pt idx="98">
                    <c:v>08-Jul</c:v>
                  </c:pt>
                  <c:pt idx="99">
                    <c:v>09-Jul</c:v>
                  </c:pt>
                  <c:pt idx="100">
                    <c:v>10-Jul</c:v>
                  </c:pt>
                  <c:pt idx="101">
                    <c:v>11-Jul</c:v>
                  </c:pt>
                  <c:pt idx="102">
                    <c:v>12-Jul</c:v>
                  </c:pt>
                  <c:pt idx="103">
                    <c:v>13-Jul</c:v>
                  </c:pt>
                  <c:pt idx="104">
                    <c:v>14-Jul</c:v>
                  </c:pt>
                  <c:pt idx="105">
                    <c:v>15-Jul</c:v>
                  </c:pt>
                  <c:pt idx="106">
                    <c:v>16-Jul</c:v>
                  </c:pt>
                  <c:pt idx="107">
                    <c:v>17-Jul</c:v>
                  </c:pt>
                  <c:pt idx="108">
                    <c:v>18-Jul</c:v>
                  </c:pt>
                  <c:pt idx="109">
                    <c:v>19-Jul</c:v>
                  </c:pt>
                  <c:pt idx="110">
                    <c:v>20-Jul</c:v>
                  </c:pt>
                  <c:pt idx="111">
                    <c:v>21-Jul</c:v>
                  </c:pt>
                  <c:pt idx="112">
                    <c:v>22-Jul</c:v>
                  </c:pt>
                  <c:pt idx="113">
                    <c:v>23-Jul</c:v>
                  </c:pt>
                  <c:pt idx="114">
                    <c:v>24-Jul</c:v>
                  </c:pt>
                  <c:pt idx="115">
                    <c:v>25-Jul</c:v>
                  </c:pt>
                  <c:pt idx="116">
                    <c:v>26-Jul</c:v>
                  </c:pt>
                  <c:pt idx="117">
                    <c:v>27-Jul</c:v>
                  </c:pt>
                  <c:pt idx="118">
                    <c:v>28-Jul</c:v>
                  </c:pt>
                  <c:pt idx="119">
                    <c:v>29-Jul</c:v>
                  </c:pt>
                  <c:pt idx="120">
                    <c:v>30-Jul</c:v>
                  </c:pt>
                  <c:pt idx="121">
                    <c:v>31-Jul</c:v>
                  </c:pt>
                  <c:pt idx="122">
                    <c:v>01-Aug</c:v>
                  </c:pt>
                  <c:pt idx="123">
                    <c:v>02-Aug</c:v>
                  </c:pt>
                  <c:pt idx="124">
                    <c:v>03-Aug</c:v>
                  </c:pt>
                  <c:pt idx="125">
                    <c:v>04-Aug</c:v>
                  </c:pt>
                  <c:pt idx="126">
                    <c:v>05-Aug</c:v>
                  </c:pt>
                  <c:pt idx="127">
                    <c:v>06-Aug</c:v>
                  </c:pt>
                  <c:pt idx="128">
                    <c:v>07-Aug</c:v>
                  </c:pt>
                  <c:pt idx="129">
                    <c:v>08-Aug</c:v>
                  </c:pt>
                  <c:pt idx="130">
                    <c:v>09-Aug</c:v>
                  </c:pt>
                  <c:pt idx="131">
                    <c:v>10-Aug</c:v>
                  </c:pt>
                  <c:pt idx="132">
                    <c:v>11-Aug</c:v>
                  </c:pt>
                  <c:pt idx="133">
                    <c:v>12-Aug</c:v>
                  </c:pt>
                  <c:pt idx="134">
                    <c:v>13-Aug</c:v>
                  </c:pt>
                  <c:pt idx="135">
                    <c:v>14-Aug</c:v>
                  </c:pt>
                  <c:pt idx="136">
                    <c:v>15-Aug</c:v>
                  </c:pt>
                  <c:pt idx="137">
                    <c:v>16-Aug</c:v>
                  </c:pt>
                  <c:pt idx="138">
                    <c:v>17-Aug</c:v>
                  </c:pt>
                  <c:pt idx="139">
                    <c:v>18-Aug</c:v>
                  </c:pt>
                  <c:pt idx="140">
                    <c:v>19-Aug</c:v>
                  </c:pt>
                  <c:pt idx="141">
                    <c:v>20-Aug</c:v>
                  </c:pt>
                  <c:pt idx="142">
                    <c:v>21-Aug</c:v>
                  </c:pt>
                  <c:pt idx="143">
                    <c:v>22-Aug</c:v>
                  </c:pt>
                  <c:pt idx="144">
                    <c:v>23-Aug</c:v>
                  </c:pt>
                  <c:pt idx="145">
                    <c:v>24-Aug</c:v>
                  </c:pt>
                  <c:pt idx="146">
                    <c:v>25-Aug</c:v>
                  </c:pt>
                  <c:pt idx="147">
                    <c:v>26-Aug</c:v>
                  </c:pt>
                  <c:pt idx="148">
                    <c:v>27-Aug</c:v>
                  </c:pt>
                  <c:pt idx="149">
                    <c:v>28-Aug</c:v>
                  </c:pt>
                  <c:pt idx="150">
                    <c:v>29-Aug</c:v>
                  </c:pt>
                  <c:pt idx="151">
                    <c:v>30-Aug</c:v>
                  </c:pt>
                  <c:pt idx="152">
                    <c:v>31-Aug</c:v>
                  </c:pt>
                  <c:pt idx="153">
                    <c:v>01-Sep</c:v>
                  </c:pt>
                  <c:pt idx="154">
                    <c:v>02-Sep</c:v>
                  </c:pt>
                  <c:pt idx="155">
                    <c:v>03-Sep</c:v>
                  </c:pt>
                  <c:pt idx="156">
                    <c:v>04-Sep</c:v>
                  </c:pt>
                  <c:pt idx="157">
                    <c:v>05-Sep</c:v>
                  </c:pt>
                  <c:pt idx="158">
                    <c:v>06-Sep</c:v>
                  </c:pt>
                  <c:pt idx="159">
                    <c:v>07-Sep</c:v>
                  </c:pt>
                  <c:pt idx="160">
                    <c:v>08-Sep</c:v>
                  </c:pt>
                  <c:pt idx="161">
                    <c:v>09-Sep</c:v>
                  </c:pt>
                  <c:pt idx="162">
                    <c:v>10-Sep</c:v>
                  </c:pt>
                  <c:pt idx="163">
                    <c:v>11-Sep</c:v>
                  </c:pt>
                  <c:pt idx="164">
                    <c:v>12-Sep</c:v>
                  </c:pt>
                  <c:pt idx="165">
                    <c:v>13-Sep</c:v>
                  </c:pt>
                  <c:pt idx="166">
                    <c:v>14-Sep</c:v>
                  </c:pt>
                  <c:pt idx="167">
                    <c:v>15-Sep</c:v>
                  </c:pt>
                  <c:pt idx="168">
                    <c:v>16-Sep</c:v>
                  </c:pt>
                  <c:pt idx="169">
                    <c:v>17-Sep</c:v>
                  </c:pt>
                  <c:pt idx="170">
                    <c:v>18-Sep</c:v>
                  </c:pt>
                  <c:pt idx="171">
                    <c:v>19-Sep</c:v>
                  </c:pt>
                  <c:pt idx="172">
                    <c:v>20-Sep</c:v>
                  </c:pt>
                  <c:pt idx="173">
                    <c:v>21-Sep</c:v>
                  </c:pt>
                  <c:pt idx="174">
                    <c:v>22-Sep</c:v>
                  </c:pt>
                  <c:pt idx="175">
                    <c:v>23-Sep</c:v>
                  </c:pt>
                  <c:pt idx="176">
                    <c:v>24-Sep</c:v>
                  </c:pt>
                  <c:pt idx="177">
                    <c:v>25-Sep</c:v>
                  </c:pt>
                  <c:pt idx="178">
                    <c:v>26-Sep</c:v>
                  </c:pt>
                  <c:pt idx="179">
                    <c:v>27-Sep</c:v>
                  </c:pt>
                  <c:pt idx="180">
                    <c:v>28-Sep</c:v>
                  </c:pt>
                  <c:pt idx="181">
                    <c:v>29-Sep</c:v>
                  </c:pt>
                  <c:pt idx="182">
                    <c:v>30-Sep</c:v>
                  </c:pt>
                  <c:pt idx="183">
                    <c:v>01-Oct</c:v>
                  </c:pt>
                  <c:pt idx="184">
                    <c:v>02-Oct</c:v>
                  </c:pt>
                  <c:pt idx="185">
                    <c:v>03-Oct</c:v>
                  </c:pt>
                  <c:pt idx="186">
                    <c:v>04-Oct</c:v>
                  </c:pt>
                  <c:pt idx="187">
                    <c:v>05-Oct</c:v>
                  </c:pt>
                  <c:pt idx="188">
                    <c:v>06-Oct</c:v>
                  </c:pt>
                  <c:pt idx="189">
                    <c:v>07-Oct</c:v>
                  </c:pt>
                  <c:pt idx="190">
                    <c:v>08-Oct</c:v>
                  </c:pt>
                  <c:pt idx="191">
                    <c:v>09-Oct</c:v>
                  </c:pt>
                  <c:pt idx="192">
                    <c:v>10-Oct</c:v>
                  </c:pt>
                  <c:pt idx="193">
                    <c:v>11-Oct</c:v>
                  </c:pt>
                  <c:pt idx="194">
                    <c:v>12-Oct</c:v>
                  </c:pt>
                  <c:pt idx="195">
                    <c:v>13-Oct</c:v>
                  </c:pt>
                  <c:pt idx="196">
                    <c:v>14-Oct</c:v>
                  </c:pt>
                  <c:pt idx="197">
                    <c:v>15-Oct</c:v>
                  </c:pt>
                  <c:pt idx="198">
                    <c:v>16-Oct</c:v>
                  </c:pt>
                  <c:pt idx="199">
                    <c:v>17-Oct</c:v>
                  </c:pt>
                  <c:pt idx="200">
                    <c:v>18-Oct</c:v>
                  </c:pt>
                  <c:pt idx="201">
                    <c:v>19-Oct</c:v>
                  </c:pt>
                  <c:pt idx="202">
                    <c:v>20-Oct</c:v>
                  </c:pt>
                  <c:pt idx="203">
                    <c:v>21-Oct</c:v>
                  </c:pt>
                  <c:pt idx="204">
                    <c:v>22-Oct</c:v>
                  </c:pt>
                  <c:pt idx="205">
                    <c:v>23-Oct</c:v>
                  </c:pt>
                  <c:pt idx="206">
                    <c:v>24-Oct</c:v>
                  </c:pt>
                  <c:pt idx="207">
                    <c:v>25-Oct</c:v>
                  </c:pt>
                  <c:pt idx="208">
                    <c:v>26-Oct</c:v>
                  </c:pt>
                  <c:pt idx="209">
                    <c:v>27-Oct</c:v>
                  </c:pt>
                  <c:pt idx="210">
                    <c:v>28-Oct</c:v>
                  </c:pt>
                  <c:pt idx="211">
                    <c:v>29-Oct</c:v>
                  </c:pt>
                  <c:pt idx="212">
                    <c:v>30-Oct</c:v>
                  </c:pt>
                  <c:pt idx="213">
                    <c:v>31-Oct</c:v>
                  </c:pt>
                  <c:pt idx="214">
                    <c:v>01-Nov</c:v>
                  </c:pt>
                  <c:pt idx="215">
                    <c:v>02-Nov</c:v>
                  </c:pt>
                  <c:pt idx="216">
                    <c:v>03-Nov</c:v>
                  </c:pt>
                  <c:pt idx="217">
                    <c:v>04-Nov</c:v>
                  </c:pt>
                  <c:pt idx="218">
                    <c:v>05-Nov</c:v>
                  </c:pt>
                  <c:pt idx="219">
                    <c:v>06-Nov</c:v>
                  </c:pt>
                  <c:pt idx="220">
                    <c:v>07-Nov</c:v>
                  </c:pt>
                  <c:pt idx="221">
                    <c:v>08-Nov</c:v>
                  </c:pt>
                  <c:pt idx="222">
                    <c:v>09-Nov</c:v>
                  </c:pt>
                  <c:pt idx="223">
                    <c:v>10-Nov</c:v>
                  </c:pt>
                  <c:pt idx="224">
                    <c:v>11-Nov</c:v>
                  </c:pt>
                  <c:pt idx="225">
                    <c:v>12-Nov</c:v>
                  </c:pt>
                  <c:pt idx="226">
                    <c:v>13-Nov</c:v>
                  </c:pt>
                  <c:pt idx="227">
                    <c:v>14-Nov</c:v>
                  </c:pt>
                  <c:pt idx="228">
                    <c:v>15-Nov</c:v>
                  </c:pt>
                  <c:pt idx="229">
                    <c:v>16-Nov</c:v>
                  </c:pt>
                  <c:pt idx="230">
                    <c:v>17-Nov</c:v>
                  </c:pt>
                  <c:pt idx="231">
                    <c:v>18-Nov</c:v>
                  </c:pt>
                  <c:pt idx="232">
                    <c:v>19-Nov</c:v>
                  </c:pt>
                  <c:pt idx="233">
                    <c:v>20-Nov</c:v>
                  </c:pt>
                  <c:pt idx="234">
                    <c:v>21-Nov</c:v>
                  </c:pt>
                  <c:pt idx="235">
                    <c:v>22-Nov</c:v>
                  </c:pt>
                  <c:pt idx="236">
                    <c:v>23-Nov</c:v>
                  </c:pt>
                  <c:pt idx="237">
                    <c:v>24-Nov</c:v>
                  </c:pt>
                  <c:pt idx="238">
                    <c:v>25-Nov</c:v>
                  </c:pt>
                  <c:pt idx="239">
                    <c:v>26-Nov</c:v>
                  </c:pt>
                  <c:pt idx="240">
                    <c:v>27-Nov</c:v>
                  </c:pt>
                  <c:pt idx="241">
                    <c:v>28-Nov</c:v>
                  </c:pt>
                  <c:pt idx="242">
                    <c:v>29-Nov</c:v>
                  </c:pt>
                  <c:pt idx="243">
                    <c:v>30-Nov</c:v>
                  </c:pt>
                  <c:pt idx="244">
                    <c:v>01-Dec</c:v>
                  </c:pt>
                  <c:pt idx="245">
                    <c:v>02-Dec</c:v>
                  </c:pt>
                  <c:pt idx="246">
                    <c:v>03-Dec</c:v>
                  </c:pt>
                  <c:pt idx="247">
                    <c:v>04-Dec</c:v>
                  </c:pt>
                  <c:pt idx="248">
                    <c:v>05-Dec</c:v>
                  </c:pt>
                  <c:pt idx="249">
                    <c:v>06-Dec</c:v>
                  </c:pt>
                  <c:pt idx="250">
                    <c:v>07-Dec</c:v>
                  </c:pt>
                  <c:pt idx="251">
                    <c:v>08-Dec</c:v>
                  </c:pt>
                  <c:pt idx="252">
                    <c:v>09-Dec</c:v>
                  </c:pt>
                  <c:pt idx="253">
                    <c:v>10-Dec</c:v>
                  </c:pt>
                  <c:pt idx="254">
                    <c:v>11-Dec</c:v>
                  </c:pt>
                  <c:pt idx="255">
                    <c:v>12-Dec</c:v>
                  </c:pt>
                  <c:pt idx="256">
                    <c:v>13-Dec</c:v>
                  </c:pt>
                  <c:pt idx="257">
                    <c:v>14-Dec</c:v>
                  </c:pt>
                  <c:pt idx="258">
                    <c:v>15-Dec</c:v>
                  </c:pt>
                  <c:pt idx="259">
                    <c:v>16-Dec</c:v>
                  </c:pt>
                  <c:pt idx="260">
                    <c:v>17-Dec</c:v>
                  </c:pt>
                  <c:pt idx="261">
                    <c:v>18-Dec</c:v>
                  </c:pt>
                  <c:pt idx="262">
                    <c:v>19-Dec</c:v>
                  </c:pt>
                  <c:pt idx="263">
                    <c:v>20-Dec</c:v>
                  </c:pt>
                  <c:pt idx="264">
                    <c:v>21-Dec</c:v>
                  </c:pt>
                  <c:pt idx="265">
                    <c:v>22-Dec</c:v>
                  </c:pt>
                  <c:pt idx="266">
                    <c:v>23-Dec</c:v>
                  </c:pt>
                  <c:pt idx="267">
                    <c:v>24-Dec</c:v>
                  </c:pt>
                  <c:pt idx="268">
                    <c:v>25-Dec</c:v>
                  </c:pt>
                  <c:pt idx="269">
                    <c:v>26-Dec</c:v>
                  </c:pt>
                  <c:pt idx="270">
                    <c:v>27-Dec</c:v>
                  </c:pt>
                  <c:pt idx="271">
                    <c:v>28-Dec</c:v>
                  </c:pt>
                  <c:pt idx="272">
                    <c:v>29-Dec</c:v>
                  </c:pt>
                  <c:pt idx="273">
                    <c:v>30-Dec</c:v>
                  </c:pt>
                  <c:pt idx="274">
                    <c:v>31-Dec</c:v>
                  </c:pt>
                  <c:pt idx="275">
                    <c:v>01-Jan</c:v>
                  </c:pt>
                  <c:pt idx="276">
                    <c:v>02-Jan</c:v>
                  </c:pt>
                  <c:pt idx="277">
                    <c:v>03-Jan</c:v>
                  </c:pt>
                  <c:pt idx="278">
                    <c:v>04-Jan</c:v>
                  </c:pt>
                  <c:pt idx="279">
                    <c:v>05-Jan</c:v>
                  </c:pt>
                  <c:pt idx="280">
                    <c:v>06-Jan</c:v>
                  </c:pt>
                  <c:pt idx="281">
                    <c:v>07-Jan</c:v>
                  </c:pt>
                  <c:pt idx="282">
                    <c:v>08-Jan</c:v>
                  </c:pt>
                  <c:pt idx="283">
                    <c:v>09-Jan</c:v>
                  </c:pt>
                  <c:pt idx="284">
                    <c:v>10-Jan</c:v>
                  </c:pt>
                  <c:pt idx="285">
                    <c:v>11-Jan</c:v>
                  </c:pt>
                  <c:pt idx="286">
                    <c:v>12-Jan</c:v>
                  </c:pt>
                  <c:pt idx="287">
                    <c:v>13-Jan</c:v>
                  </c:pt>
                  <c:pt idx="288">
                    <c:v>14-Jan</c:v>
                  </c:pt>
                  <c:pt idx="289">
                    <c:v>15-Jan</c:v>
                  </c:pt>
                  <c:pt idx="290">
                    <c:v>16-Jan</c:v>
                  </c:pt>
                  <c:pt idx="291">
                    <c:v>17-Jan</c:v>
                  </c:pt>
                  <c:pt idx="292">
                    <c:v>18-Jan</c:v>
                  </c:pt>
                  <c:pt idx="293">
                    <c:v>19-Jan</c:v>
                  </c:pt>
                  <c:pt idx="294">
                    <c:v>20-Jan</c:v>
                  </c:pt>
                  <c:pt idx="295">
                    <c:v>21-Jan</c:v>
                  </c:pt>
                  <c:pt idx="296">
                    <c:v>22-Jan</c:v>
                  </c:pt>
                  <c:pt idx="297">
                    <c:v>23-Jan</c:v>
                  </c:pt>
                  <c:pt idx="298">
                    <c:v>24-Jan</c:v>
                  </c:pt>
                  <c:pt idx="299">
                    <c:v>25-Jan</c:v>
                  </c:pt>
                  <c:pt idx="300">
                    <c:v>26-Jan</c:v>
                  </c:pt>
                  <c:pt idx="301">
                    <c:v>27-Jan</c:v>
                  </c:pt>
                  <c:pt idx="302">
                    <c:v>28-Jan</c:v>
                  </c:pt>
                  <c:pt idx="303">
                    <c:v>29-Jan</c:v>
                  </c:pt>
                  <c:pt idx="304">
                    <c:v>30-Jan</c:v>
                  </c:pt>
                  <c:pt idx="305">
                    <c:v>31-Jan</c:v>
                  </c:pt>
                  <c:pt idx="306">
                    <c:v>01-Feb</c:v>
                  </c:pt>
                  <c:pt idx="307">
                    <c:v>02-Feb</c:v>
                  </c:pt>
                  <c:pt idx="308">
                    <c:v>03-Feb</c:v>
                  </c:pt>
                  <c:pt idx="309">
                    <c:v>04-Feb</c:v>
                  </c:pt>
                  <c:pt idx="310">
                    <c:v>05-Feb</c:v>
                  </c:pt>
                  <c:pt idx="311">
                    <c:v>06-Feb</c:v>
                  </c:pt>
                  <c:pt idx="312">
                    <c:v>07-Feb</c:v>
                  </c:pt>
                  <c:pt idx="313">
                    <c:v>08-Feb</c:v>
                  </c:pt>
                  <c:pt idx="314">
                    <c:v>09-Feb</c:v>
                  </c:pt>
                  <c:pt idx="315">
                    <c:v>10-Feb</c:v>
                  </c:pt>
                  <c:pt idx="316">
                    <c:v>11-Feb</c:v>
                  </c:pt>
                  <c:pt idx="317">
                    <c:v>12-Feb</c:v>
                  </c:pt>
                  <c:pt idx="318">
                    <c:v>13-Feb</c:v>
                  </c:pt>
                  <c:pt idx="319">
                    <c:v>14-Feb</c:v>
                  </c:pt>
                  <c:pt idx="320">
                    <c:v>15-Feb</c:v>
                  </c:pt>
                  <c:pt idx="321">
                    <c:v>16-Feb</c:v>
                  </c:pt>
                  <c:pt idx="322">
                    <c:v>17-Feb</c:v>
                  </c:pt>
                  <c:pt idx="323">
                    <c:v>18-Feb</c:v>
                  </c:pt>
                  <c:pt idx="324">
                    <c:v>19-Feb</c:v>
                  </c:pt>
                  <c:pt idx="325">
                    <c:v>20-Feb</c:v>
                  </c:pt>
                  <c:pt idx="326">
                    <c:v>21-Feb</c:v>
                  </c:pt>
                  <c:pt idx="327">
                    <c:v>22-Feb</c:v>
                  </c:pt>
                  <c:pt idx="328">
                    <c:v>23-Feb</c:v>
                  </c:pt>
                  <c:pt idx="329">
                    <c:v>24-Feb</c:v>
                  </c:pt>
                  <c:pt idx="330">
                    <c:v>25-Feb</c:v>
                  </c:pt>
                  <c:pt idx="331">
                    <c:v>26-Feb</c:v>
                  </c:pt>
                  <c:pt idx="332">
                    <c:v>27-Feb</c:v>
                  </c:pt>
                  <c:pt idx="333">
                    <c:v>28-Feb</c:v>
                  </c:pt>
                  <c:pt idx="334">
                    <c:v>01-Mar</c:v>
                  </c:pt>
                  <c:pt idx="335">
                    <c:v>02-Mar</c:v>
                  </c:pt>
                  <c:pt idx="336">
                    <c:v>03-Mar</c:v>
                  </c:pt>
                  <c:pt idx="337">
                    <c:v>04-Mar</c:v>
                  </c:pt>
                  <c:pt idx="338">
                    <c:v>05-Mar</c:v>
                  </c:pt>
                  <c:pt idx="339">
                    <c:v>06-Mar</c:v>
                  </c:pt>
                  <c:pt idx="340">
                    <c:v>07-Mar</c:v>
                  </c:pt>
                  <c:pt idx="341">
                    <c:v>08-Mar</c:v>
                  </c:pt>
                  <c:pt idx="342">
                    <c:v>09-Mar</c:v>
                  </c:pt>
                  <c:pt idx="343">
                    <c:v>10-Mar</c:v>
                  </c:pt>
                  <c:pt idx="344">
                    <c:v>11-Mar</c:v>
                  </c:pt>
                  <c:pt idx="345">
                    <c:v>12-Mar</c:v>
                  </c:pt>
                  <c:pt idx="346">
                    <c:v>13-Mar</c:v>
                  </c:pt>
                  <c:pt idx="347">
                    <c:v>14-Mar</c:v>
                  </c:pt>
                  <c:pt idx="348">
                    <c:v>15-Mar</c:v>
                  </c:pt>
                  <c:pt idx="349">
                    <c:v>16-Mar</c:v>
                  </c:pt>
                  <c:pt idx="350">
                    <c:v>17-Mar</c:v>
                  </c:pt>
                  <c:pt idx="351">
                    <c:v>18-Mar</c:v>
                  </c:pt>
                  <c:pt idx="352">
                    <c:v>19-Mar</c:v>
                  </c:pt>
                  <c:pt idx="353">
                    <c:v>20-Mar</c:v>
                  </c:pt>
                  <c:pt idx="354">
                    <c:v>21-Mar</c:v>
                  </c:pt>
                  <c:pt idx="355">
                    <c:v>22-Mar</c:v>
                  </c:pt>
                  <c:pt idx="356">
                    <c:v>23-Mar</c:v>
                  </c:pt>
                  <c:pt idx="357">
                    <c:v>24-Mar</c:v>
                  </c:pt>
                  <c:pt idx="358">
                    <c:v>25-Mar</c:v>
                  </c:pt>
                  <c:pt idx="359">
                    <c:v>26-Mar</c:v>
                  </c:pt>
                  <c:pt idx="360">
                    <c:v>27-Mar</c:v>
                  </c:pt>
                  <c:pt idx="361">
                    <c:v>28-Mar</c:v>
                  </c:pt>
                  <c:pt idx="362">
                    <c:v>29-Mar</c:v>
                  </c:pt>
                  <c:pt idx="363">
                    <c:v>30-Mar</c:v>
                  </c:pt>
                  <c:pt idx="364">
                    <c:v>31-Mar</c:v>
                  </c:pt>
                  <c:pt idx="365">
                    <c:v>01-Apr</c:v>
                  </c:pt>
                  <c:pt idx="366">
                    <c:v>02-Apr</c:v>
                  </c:pt>
                  <c:pt idx="367">
                    <c:v>03-Apr</c:v>
                  </c:pt>
                  <c:pt idx="368">
                    <c:v>04-Apr</c:v>
                  </c:pt>
                  <c:pt idx="369">
                    <c:v>05-Apr</c:v>
                  </c:pt>
                  <c:pt idx="370">
                    <c:v>06-Apr</c:v>
                  </c:pt>
                  <c:pt idx="371">
                    <c:v>07-Apr</c:v>
                  </c:pt>
                  <c:pt idx="372">
                    <c:v>08-Apr</c:v>
                  </c:pt>
                  <c:pt idx="373">
                    <c:v>09-Apr</c:v>
                  </c:pt>
                  <c:pt idx="374">
                    <c:v>10-Apr</c:v>
                  </c:pt>
                  <c:pt idx="375">
                    <c:v>11-Apr</c:v>
                  </c:pt>
                  <c:pt idx="376">
                    <c:v>12-Apr</c:v>
                  </c:pt>
                  <c:pt idx="377">
                    <c:v>13-Apr</c:v>
                  </c:pt>
                  <c:pt idx="378">
                    <c:v>14-Apr</c:v>
                  </c:pt>
                  <c:pt idx="379">
                    <c:v>15-Apr</c:v>
                  </c:pt>
                  <c:pt idx="380">
                    <c:v>16-Apr</c:v>
                  </c:pt>
                  <c:pt idx="381">
                    <c:v>17-Apr</c:v>
                  </c:pt>
                  <c:pt idx="382">
                    <c:v>18-Apr</c:v>
                  </c:pt>
                  <c:pt idx="383">
                    <c:v>19-Apr</c:v>
                  </c:pt>
                  <c:pt idx="384">
                    <c:v>20-Apr</c:v>
                  </c:pt>
                  <c:pt idx="385">
                    <c:v>21-Apr</c:v>
                  </c:pt>
                  <c:pt idx="386">
                    <c:v>22-Apr</c:v>
                  </c:pt>
                  <c:pt idx="387">
                    <c:v>23-Apr</c:v>
                  </c:pt>
                  <c:pt idx="388">
                    <c:v>24-Apr</c:v>
                  </c:pt>
                  <c:pt idx="389">
                    <c:v>25-Apr</c:v>
                  </c:pt>
                  <c:pt idx="390">
                    <c:v>26-Apr</c:v>
                  </c:pt>
                  <c:pt idx="391">
                    <c:v>27-Apr</c:v>
                  </c:pt>
                  <c:pt idx="392">
                    <c:v>28-Apr</c:v>
                  </c:pt>
                  <c:pt idx="393">
                    <c:v>29-Apr</c:v>
                  </c:pt>
                  <c:pt idx="394">
                    <c:v>30-Apr</c:v>
                  </c:pt>
                  <c:pt idx="395">
                    <c:v>01-May</c:v>
                  </c:pt>
                  <c:pt idx="396">
                    <c:v>02-May</c:v>
                  </c:pt>
                  <c:pt idx="397">
                    <c:v>03-May</c:v>
                  </c:pt>
                  <c:pt idx="398">
                    <c:v>04-May</c:v>
                  </c:pt>
                  <c:pt idx="399">
                    <c:v>05-May</c:v>
                  </c:pt>
                  <c:pt idx="400">
                    <c:v>06-May</c:v>
                  </c:pt>
                  <c:pt idx="401">
                    <c:v>07-May</c:v>
                  </c:pt>
                  <c:pt idx="402">
                    <c:v>08-May</c:v>
                  </c:pt>
                  <c:pt idx="403">
                    <c:v>09-May</c:v>
                  </c:pt>
                  <c:pt idx="404">
                    <c:v>10-May</c:v>
                  </c:pt>
                  <c:pt idx="405">
                    <c:v>11-May</c:v>
                  </c:pt>
                  <c:pt idx="406">
                    <c:v>12-May</c:v>
                  </c:pt>
                  <c:pt idx="407">
                    <c:v>13-May</c:v>
                  </c:pt>
                  <c:pt idx="408">
                    <c:v>14-May</c:v>
                  </c:pt>
                  <c:pt idx="409">
                    <c:v>15-May</c:v>
                  </c:pt>
                  <c:pt idx="410">
                    <c:v>16-May</c:v>
                  </c:pt>
                  <c:pt idx="411">
                    <c:v>17-May</c:v>
                  </c:pt>
                  <c:pt idx="412">
                    <c:v>18-May</c:v>
                  </c:pt>
                  <c:pt idx="413">
                    <c:v>19-May</c:v>
                  </c:pt>
                  <c:pt idx="414">
                    <c:v>20-May</c:v>
                  </c:pt>
                  <c:pt idx="415">
                    <c:v>21-May</c:v>
                  </c:pt>
                  <c:pt idx="416">
                    <c:v>22-May</c:v>
                  </c:pt>
                  <c:pt idx="417">
                    <c:v>23-May</c:v>
                  </c:pt>
                  <c:pt idx="418">
                    <c:v>24-May</c:v>
                  </c:pt>
                  <c:pt idx="419">
                    <c:v>25-May</c:v>
                  </c:pt>
                  <c:pt idx="420">
                    <c:v>26-May</c:v>
                  </c:pt>
                  <c:pt idx="421">
                    <c:v>27-May</c:v>
                  </c:pt>
                  <c:pt idx="422">
                    <c:v>28-May</c:v>
                  </c:pt>
                  <c:pt idx="423">
                    <c:v>29-May</c:v>
                  </c:pt>
                  <c:pt idx="424">
                    <c:v>30-May</c:v>
                  </c:pt>
                  <c:pt idx="425">
                    <c:v>31-May</c:v>
                  </c:pt>
                  <c:pt idx="426">
                    <c:v>01-Jun</c:v>
                  </c:pt>
                  <c:pt idx="427">
                    <c:v>02-Jun</c:v>
                  </c:pt>
                  <c:pt idx="428">
                    <c:v>03-Jun</c:v>
                  </c:pt>
                  <c:pt idx="429">
                    <c:v>04-Jun</c:v>
                  </c:pt>
                  <c:pt idx="430">
                    <c:v>05-Jun</c:v>
                  </c:pt>
                  <c:pt idx="431">
                    <c:v>06-Jun</c:v>
                  </c:pt>
                  <c:pt idx="432">
                    <c:v>07-Jun</c:v>
                  </c:pt>
                  <c:pt idx="433">
                    <c:v>08-Jun</c:v>
                  </c:pt>
                  <c:pt idx="434">
                    <c:v>09-Jun</c:v>
                  </c:pt>
                  <c:pt idx="435">
                    <c:v>10-Jun</c:v>
                  </c:pt>
                  <c:pt idx="436">
                    <c:v>11-Jun</c:v>
                  </c:pt>
                  <c:pt idx="437">
                    <c:v>12-Jun</c:v>
                  </c:pt>
                  <c:pt idx="438">
                    <c:v>13-Jun</c:v>
                  </c:pt>
                  <c:pt idx="439">
                    <c:v>14-Jun</c:v>
                  </c:pt>
                  <c:pt idx="440">
                    <c:v>15-Jun</c:v>
                  </c:pt>
                  <c:pt idx="441">
                    <c:v>16-Jun</c:v>
                  </c:pt>
                  <c:pt idx="442">
                    <c:v>17-Jun</c:v>
                  </c:pt>
                  <c:pt idx="443">
                    <c:v>18-Jun</c:v>
                  </c:pt>
                  <c:pt idx="444">
                    <c:v>19-Jun</c:v>
                  </c:pt>
                  <c:pt idx="445">
                    <c:v>20-Jun</c:v>
                  </c:pt>
                  <c:pt idx="446">
                    <c:v>21-Jun</c:v>
                  </c:pt>
                  <c:pt idx="447">
                    <c:v>22-Jun</c:v>
                  </c:pt>
                  <c:pt idx="448">
                    <c:v>23-Jun</c:v>
                  </c:pt>
                  <c:pt idx="449">
                    <c:v>24-Jun</c:v>
                  </c:pt>
                  <c:pt idx="450">
                    <c:v>25-Jun</c:v>
                  </c:pt>
                  <c:pt idx="451">
                    <c:v>26-Jun</c:v>
                  </c:pt>
                  <c:pt idx="452">
                    <c:v>27-Jun</c:v>
                  </c:pt>
                  <c:pt idx="453">
                    <c:v>28-Jun</c:v>
                  </c:pt>
                  <c:pt idx="454">
                    <c:v>29-Jun</c:v>
                  </c:pt>
                  <c:pt idx="455">
                    <c:v>30-Jun</c:v>
                  </c:pt>
                  <c:pt idx="456">
                    <c:v>01-Jul</c:v>
                  </c:pt>
                  <c:pt idx="457">
                    <c:v>02-Jul</c:v>
                  </c:pt>
                  <c:pt idx="458">
                    <c:v>03-Jul</c:v>
                  </c:pt>
                  <c:pt idx="459">
                    <c:v>04-Jul</c:v>
                  </c:pt>
                  <c:pt idx="460">
                    <c:v>05-Jul</c:v>
                  </c:pt>
                  <c:pt idx="461">
                    <c:v>06-Jul</c:v>
                  </c:pt>
                  <c:pt idx="462">
                    <c:v>07-Jul</c:v>
                  </c:pt>
                  <c:pt idx="463">
                    <c:v>08-Jul</c:v>
                  </c:pt>
                  <c:pt idx="464">
                    <c:v>09-Jul</c:v>
                  </c:pt>
                  <c:pt idx="465">
                    <c:v>10-Jul</c:v>
                  </c:pt>
                  <c:pt idx="466">
                    <c:v>11-Jul</c:v>
                  </c:pt>
                  <c:pt idx="467">
                    <c:v>12-Jul</c:v>
                  </c:pt>
                  <c:pt idx="468">
                    <c:v>13-Jul</c:v>
                  </c:pt>
                  <c:pt idx="469">
                    <c:v>14-Jul</c:v>
                  </c:pt>
                  <c:pt idx="470">
                    <c:v>15-Jul</c:v>
                  </c:pt>
                  <c:pt idx="471">
                    <c:v>16-Jul</c:v>
                  </c:pt>
                  <c:pt idx="472">
                    <c:v>17-Jul</c:v>
                  </c:pt>
                  <c:pt idx="473">
                    <c:v>18-Jul</c:v>
                  </c:pt>
                  <c:pt idx="474">
                    <c:v>19-Jul</c:v>
                  </c:pt>
                  <c:pt idx="475">
                    <c:v>20-Jul</c:v>
                  </c:pt>
                  <c:pt idx="476">
                    <c:v>21-Jul</c:v>
                  </c:pt>
                  <c:pt idx="477">
                    <c:v>22-Jul</c:v>
                  </c:pt>
                  <c:pt idx="478">
                    <c:v>23-Jul</c:v>
                  </c:pt>
                  <c:pt idx="479">
                    <c:v>24-Jul</c:v>
                  </c:pt>
                  <c:pt idx="480">
                    <c:v>25-Jul</c:v>
                  </c:pt>
                  <c:pt idx="481">
                    <c:v>26-Jul</c:v>
                  </c:pt>
                  <c:pt idx="482">
                    <c:v>27-Jul</c:v>
                  </c:pt>
                  <c:pt idx="483">
                    <c:v>28-Jul</c:v>
                  </c:pt>
                  <c:pt idx="484">
                    <c:v>29-Jul</c:v>
                  </c:pt>
                  <c:pt idx="485">
                    <c:v>30-Jul</c:v>
                  </c:pt>
                  <c:pt idx="486">
                    <c:v>31-Jul</c:v>
                  </c:pt>
                  <c:pt idx="487">
                    <c:v>01-Aug</c:v>
                  </c:pt>
                  <c:pt idx="488">
                    <c:v>02-Aug</c:v>
                  </c:pt>
                  <c:pt idx="489">
                    <c:v>03-Aug</c:v>
                  </c:pt>
                  <c:pt idx="490">
                    <c:v>04-Aug</c:v>
                  </c:pt>
                  <c:pt idx="491">
                    <c:v>05-Aug</c:v>
                  </c:pt>
                  <c:pt idx="492">
                    <c:v>06-Aug</c:v>
                  </c:pt>
                  <c:pt idx="493">
                    <c:v>07-Aug</c:v>
                  </c:pt>
                  <c:pt idx="494">
                    <c:v>08-Aug</c:v>
                  </c:pt>
                  <c:pt idx="495">
                    <c:v>09-Aug</c:v>
                  </c:pt>
                  <c:pt idx="496">
                    <c:v>10-Aug</c:v>
                  </c:pt>
                  <c:pt idx="497">
                    <c:v>11-Aug</c:v>
                  </c:pt>
                  <c:pt idx="498">
                    <c:v>12-Aug</c:v>
                  </c:pt>
                  <c:pt idx="499">
                    <c:v>13-Aug</c:v>
                  </c:pt>
                  <c:pt idx="500">
                    <c:v>14-Aug</c:v>
                  </c:pt>
                  <c:pt idx="501">
                    <c:v>15-Aug</c:v>
                  </c:pt>
                  <c:pt idx="502">
                    <c:v>16-Aug</c:v>
                  </c:pt>
                  <c:pt idx="503">
                    <c:v>17-Aug</c:v>
                  </c:pt>
                  <c:pt idx="504">
                    <c:v>18-Aug</c:v>
                  </c:pt>
                  <c:pt idx="505">
                    <c:v>19-Aug</c:v>
                  </c:pt>
                  <c:pt idx="506">
                    <c:v>20-Aug</c:v>
                  </c:pt>
                  <c:pt idx="507">
                    <c:v>21-Aug</c:v>
                  </c:pt>
                  <c:pt idx="508">
                    <c:v>22-Aug</c:v>
                  </c:pt>
                  <c:pt idx="509">
                    <c:v>23-Aug</c:v>
                  </c:pt>
                  <c:pt idx="510">
                    <c:v>24-Aug</c:v>
                  </c:pt>
                  <c:pt idx="511">
                    <c:v>25-Aug</c:v>
                  </c:pt>
                  <c:pt idx="512">
                    <c:v>26-Aug</c:v>
                  </c:pt>
                  <c:pt idx="513">
                    <c:v>27-Aug</c:v>
                  </c:pt>
                  <c:pt idx="514">
                    <c:v>28-Aug</c:v>
                  </c:pt>
                  <c:pt idx="515">
                    <c:v>29-Aug</c:v>
                  </c:pt>
                  <c:pt idx="516">
                    <c:v>30-Aug</c:v>
                  </c:pt>
                  <c:pt idx="517">
                    <c:v>31-Aug</c:v>
                  </c:pt>
                </c:lvl>
                <c:lvl>
                  <c:pt idx="0">
                    <c:v>Apr</c:v>
                  </c:pt>
                  <c:pt idx="30">
                    <c:v>May</c:v>
                  </c:pt>
                  <c:pt idx="61">
                    <c:v>Jun</c:v>
                  </c:pt>
                  <c:pt idx="91">
                    <c:v>Jul</c:v>
                  </c:pt>
                  <c:pt idx="122">
                    <c:v>Aug</c:v>
                  </c:pt>
                  <c:pt idx="153">
                    <c:v>Sep</c:v>
                  </c:pt>
                  <c:pt idx="183">
                    <c:v>Oct</c:v>
                  </c:pt>
                  <c:pt idx="214">
                    <c:v>Nov</c:v>
                  </c:pt>
                  <c:pt idx="244">
                    <c:v>Dec</c:v>
                  </c:pt>
                  <c:pt idx="275">
                    <c:v>Jan</c:v>
                  </c:pt>
                  <c:pt idx="306">
                    <c:v>Feb</c:v>
                  </c:pt>
                  <c:pt idx="334">
                    <c:v>Mar</c:v>
                  </c:pt>
                  <c:pt idx="365">
                    <c:v>Apr</c:v>
                  </c:pt>
                  <c:pt idx="395">
                    <c:v>May</c:v>
                  </c:pt>
                  <c:pt idx="426">
                    <c:v>Jun</c:v>
                  </c:pt>
                  <c:pt idx="456">
                    <c:v>Jul</c:v>
                  </c:pt>
                  <c:pt idx="487">
                    <c:v>Aug</c:v>
                  </c:pt>
                </c:lvl>
                <c:lvl>
                  <c:pt idx="0">
                    <c:v>2020</c:v>
                  </c:pt>
                  <c:pt idx="275">
                    <c:v>2021</c:v>
                  </c:pt>
                </c:lvl>
              </c:multiLvlStrCache>
            </c:multiLvlStrRef>
          </c:cat>
          <c:val>
            <c:numRef>
              <c:f>'PIVOT-DailyCOVID (2)'!$C$4:$C$541</c:f>
              <c:numCache>
                <c:formatCode>General</c:formatCode>
                <c:ptCount val="518"/>
                <c:pt idx="0">
                  <c:v>268</c:v>
                </c:pt>
                <c:pt idx="1">
                  <c:v>255</c:v>
                </c:pt>
                <c:pt idx="2">
                  <c:v>248</c:v>
                </c:pt>
                <c:pt idx="3">
                  <c:v>245</c:v>
                </c:pt>
                <c:pt idx="4">
                  <c:v>241</c:v>
                </c:pt>
                <c:pt idx="5">
                  <c:v>241</c:v>
                </c:pt>
                <c:pt idx="6">
                  <c:v>236</c:v>
                </c:pt>
                <c:pt idx="7">
                  <c:v>220</c:v>
                </c:pt>
                <c:pt idx="8">
                  <c:v>219</c:v>
                </c:pt>
                <c:pt idx="9">
                  <c:v>213</c:v>
                </c:pt>
                <c:pt idx="10">
                  <c:v>204</c:v>
                </c:pt>
                <c:pt idx="11">
                  <c:v>195</c:v>
                </c:pt>
                <c:pt idx="12">
                  <c:v>192</c:v>
                </c:pt>
                <c:pt idx="13">
                  <c:v>189</c:v>
                </c:pt>
                <c:pt idx="14">
                  <c:v>187</c:v>
                </c:pt>
                <c:pt idx="15">
                  <c:v>187</c:v>
                </c:pt>
                <c:pt idx="16">
                  <c:v>191</c:v>
                </c:pt>
                <c:pt idx="17">
                  <c:v>188</c:v>
                </c:pt>
                <c:pt idx="18">
                  <c:v>190</c:v>
                </c:pt>
                <c:pt idx="19">
                  <c:v>184</c:v>
                </c:pt>
                <c:pt idx="20">
                  <c:v>189</c:v>
                </c:pt>
                <c:pt idx="21">
                  <c:v>184</c:v>
                </c:pt>
                <c:pt idx="22">
                  <c:v>186</c:v>
                </c:pt>
                <c:pt idx="23">
                  <c:v>182</c:v>
                </c:pt>
                <c:pt idx="24">
                  <c:v>182</c:v>
                </c:pt>
                <c:pt idx="25">
                  <c:v>177</c:v>
                </c:pt>
                <c:pt idx="26">
                  <c:v>177</c:v>
                </c:pt>
                <c:pt idx="27">
                  <c:v>181</c:v>
                </c:pt>
                <c:pt idx="28">
                  <c:v>177</c:v>
                </c:pt>
                <c:pt idx="29">
                  <c:v>172</c:v>
                </c:pt>
                <c:pt idx="30">
                  <c:v>171</c:v>
                </c:pt>
                <c:pt idx="31">
                  <c:v>172</c:v>
                </c:pt>
                <c:pt idx="32">
                  <c:v>168</c:v>
                </c:pt>
                <c:pt idx="33">
                  <c:v>162</c:v>
                </c:pt>
                <c:pt idx="34">
                  <c:v>158</c:v>
                </c:pt>
                <c:pt idx="35">
                  <c:v>153</c:v>
                </c:pt>
                <c:pt idx="36">
                  <c:v>155</c:v>
                </c:pt>
                <c:pt idx="37">
                  <c:v>153</c:v>
                </c:pt>
                <c:pt idx="38">
                  <c:v>151</c:v>
                </c:pt>
                <c:pt idx="39">
                  <c:v>149</c:v>
                </c:pt>
                <c:pt idx="40">
                  <c:v>145</c:v>
                </c:pt>
                <c:pt idx="41">
                  <c:v>144</c:v>
                </c:pt>
                <c:pt idx="42">
                  <c:v>141</c:v>
                </c:pt>
                <c:pt idx="43">
                  <c:v>143</c:v>
                </c:pt>
                <c:pt idx="44">
                  <c:v>141</c:v>
                </c:pt>
                <c:pt idx="45">
                  <c:v>140</c:v>
                </c:pt>
                <c:pt idx="46">
                  <c:v>139</c:v>
                </c:pt>
                <c:pt idx="47">
                  <c:v>145</c:v>
                </c:pt>
                <c:pt idx="48">
                  <c:v>153</c:v>
                </c:pt>
                <c:pt idx="49">
                  <c:v>152</c:v>
                </c:pt>
                <c:pt idx="50">
                  <c:v>148</c:v>
                </c:pt>
                <c:pt idx="51">
                  <c:v>144</c:v>
                </c:pt>
                <c:pt idx="52">
                  <c:v>144</c:v>
                </c:pt>
                <c:pt idx="53">
                  <c:v>144</c:v>
                </c:pt>
                <c:pt idx="54">
                  <c:v>142</c:v>
                </c:pt>
                <c:pt idx="55">
                  <c:v>143</c:v>
                </c:pt>
                <c:pt idx="56">
                  <c:v>142</c:v>
                </c:pt>
                <c:pt idx="57">
                  <c:v>140</c:v>
                </c:pt>
                <c:pt idx="58">
                  <c:v>139</c:v>
                </c:pt>
                <c:pt idx="59">
                  <c:v>136</c:v>
                </c:pt>
                <c:pt idx="60">
                  <c:v>135</c:v>
                </c:pt>
                <c:pt idx="61">
                  <c:v>135</c:v>
                </c:pt>
                <c:pt idx="62">
                  <c:v>129</c:v>
                </c:pt>
                <c:pt idx="63">
                  <c:v>131</c:v>
                </c:pt>
                <c:pt idx="64">
                  <c:v>132</c:v>
                </c:pt>
                <c:pt idx="65">
                  <c:v>134</c:v>
                </c:pt>
                <c:pt idx="66">
                  <c:v>134</c:v>
                </c:pt>
                <c:pt idx="67">
                  <c:v>135</c:v>
                </c:pt>
                <c:pt idx="68">
                  <c:v>136</c:v>
                </c:pt>
                <c:pt idx="69">
                  <c:v>135</c:v>
                </c:pt>
                <c:pt idx="70">
                  <c:v>131</c:v>
                </c:pt>
                <c:pt idx="71">
                  <c:v>133</c:v>
                </c:pt>
                <c:pt idx="72">
                  <c:v>134</c:v>
                </c:pt>
                <c:pt idx="73">
                  <c:v>131</c:v>
                </c:pt>
                <c:pt idx="74">
                  <c:v>131</c:v>
                </c:pt>
                <c:pt idx="75">
                  <c:v>130</c:v>
                </c:pt>
                <c:pt idx="76">
                  <c:v>133</c:v>
                </c:pt>
                <c:pt idx="77">
                  <c:v>137</c:v>
                </c:pt>
                <c:pt idx="78">
                  <c:v>142</c:v>
                </c:pt>
                <c:pt idx="79">
                  <c:v>143</c:v>
                </c:pt>
                <c:pt idx="80">
                  <c:v>143</c:v>
                </c:pt>
                <c:pt idx="81">
                  <c:v>147</c:v>
                </c:pt>
                <c:pt idx="82">
                  <c:v>146</c:v>
                </c:pt>
                <c:pt idx="83">
                  <c:v>146</c:v>
                </c:pt>
                <c:pt idx="84">
                  <c:v>159</c:v>
                </c:pt>
                <c:pt idx="85">
                  <c:v>158</c:v>
                </c:pt>
                <c:pt idx="86">
                  <c:v>155</c:v>
                </c:pt>
                <c:pt idx="87">
                  <c:v>155</c:v>
                </c:pt>
                <c:pt idx="88">
                  <c:v>154</c:v>
                </c:pt>
                <c:pt idx="89">
                  <c:v>140</c:v>
                </c:pt>
                <c:pt idx="90">
                  <c:v>126</c:v>
                </c:pt>
                <c:pt idx="91">
                  <c:v>122</c:v>
                </c:pt>
                <c:pt idx="92">
                  <c:v>121</c:v>
                </c:pt>
                <c:pt idx="93">
                  <c:v>120</c:v>
                </c:pt>
                <c:pt idx="94">
                  <c:v>115</c:v>
                </c:pt>
                <c:pt idx="95">
                  <c:v>112</c:v>
                </c:pt>
                <c:pt idx="96">
                  <c:v>113</c:v>
                </c:pt>
                <c:pt idx="97">
                  <c:v>113</c:v>
                </c:pt>
                <c:pt idx="98">
                  <c:v>113</c:v>
                </c:pt>
                <c:pt idx="99">
                  <c:v>114</c:v>
                </c:pt>
                <c:pt idx="100">
                  <c:v>114</c:v>
                </c:pt>
                <c:pt idx="101">
                  <c:v>113</c:v>
                </c:pt>
                <c:pt idx="102">
                  <c:v>113</c:v>
                </c:pt>
                <c:pt idx="103">
                  <c:v>115</c:v>
                </c:pt>
                <c:pt idx="104">
                  <c:v>123</c:v>
                </c:pt>
                <c:pt idx="105">
                  <c:v>121</c:v>
                </c:pt>
                <c:pt idx="106">
                  <c:v>123</c:v>
                </c:pt>
                <c:pt idx="107">
                  <c:v>119</c:v>
                </c:pt>
                <c:pt idx="108">
                  <c:v>122</c:v>
                </c:pt>
                <c:pt idx="109">
                  <c:v>121</c:v>
                </c:pt>
                <c:pt idx="110">
                  <c:v>117</c:v>
                </c:pt>
                <c:pt idx="111">
                  <c:v>112</c:v>
                </c:pt>
                <c:pt idx="112">
                  <c:v>114</c:v>
                </c:pt>
                <c:pt idx="113">
                  <c:v>113</c:v>
                </c:pt>
                <c:pt idx="114">
                  <c:v>111</c:v>
                </c:pt>
                <c:pt idx="115">
                  <c:v>110</c:v>
                </c:pt>
                <c:pt idx="116">
                  <c:v>108</c:v>
                </c:pt>
                <c:pt idx="117">
                  <c:v>108</c:v>
                </c:pt>
                <c:pt idx="118">
                  <c:v>107</c:v>
                </c:pt>
                <c:pt idx="119">
                  <c:v>105</c:v>
                </c:pt>
                <c:pt idx="120">
                  <c:v>106</c:v>
                </c:pt>
                <c:pt idx="121">
                  <c:v>106</c:v>
                </c:pt>
                <c:pt idx="122">
                  <c:v>104</c:v>
                </c:pt>
                <c:pt idx="123">
                  <c:v>105</c:v>
                </c:pt>
                <c:pt idx="124">
                  <c:v>103</c:v>
                </c:pt>
                <c:pt idx="125">
                  <c:v>104</c:v>
                </c:pt>
                <c:pt idx="126">
                  <c:v>103</c:v>
                </c:pt>
                <c:pt idx="127">
                  <c:v>102</c:v>
                </c:pt>
                <c:pt idx="128">
                  <c:v>102</c:v>
                </c:pt>
                <c:pt idx="129">
                  <c:v>106</c:v>
                </c:pt>
                <c:pt idx="130">
                  <c:v>104</c:v>
                </c:pt>
                <c:pt idx="131">
                  <c:v>101</c:v>
                </c:pt>
                <c:pt idx="132">
                  <c:v>100</c:v>
                </c:pt>
                <c:pt idx="133">
                  <c:v>101</c:v>
                </c:pt>
                <c:pt idx="134">
                  <c:v>99</c:v>
                </c:pt>
                <c:pt idx="135">
                  <c:v>100</c:v>
                </c:pt>
                <c:pt idx="136">
                  <c:v>100</c:v>
                </c:pt>
                <c:pt idx="137">
                  <c:v>92</c:v>
                </c:pt>
                <c:pt idx="138">
                  <c:v>54</c:v>
                </c:pt>
                <c:pt idx="139">
                  <c:v>50</c:v>
                </c:pt>
                <c:pt idx="140">
                  <c:v>49</c:v>
                </c:pt>
                <c:pt idx="141">
                  <c:v>51</c:v>
                </c:pt>
                <c:pt idx="142">
                  <c:v>47</c:v>
                </c:pt>
                <c:pt idx="143">
                  <c:v>49</c:v>
                </c:pt>
                <c:pt idx="144">
                  <c:v>48</c:v>
                </c:pt>
                <c:pt idx="145">
                  <c:v>46</c:v>
                </c:pt>
                <c:pt idx="146">
                  <c:v>49</c:v>
                </c:pt>
                <c:pt idx="147">
                  <c:v>48</c:v>
                </c:pt>
                <c:pt idx="148">
                  <c:v>49</c:v>
                </c:pt>
                <c:pt idx="149">
                  <c:v>44</c:v>
                </c:pt>
                <c:pt idx="150">
                  <c:v>42</c:v>
                </c:pt>
                <c:pt idx="151">
                  <c:v>42</c:v>
                </c:pt>
                <c:pt idx="152">
                  <c:v>42</c:v>
                </c:pt>
                <c:pt idx="153">
                  <c:v>49</c:v>
                </c:pt>
                <c:pt idx="154">
                  <c:v>49</c:v>
                </c:pt>
                <c:pt idx="155">
                  <c:v>46</c:v>
                </c:pt>
                <c:pt idx="156">
                  <c:v>46</c:v>
                </c:pt>
                <c:pt idx="157">
                  <c:v>45</c:v>
                </c:pt>
                <c:pt idx="158">
                  <c:v>45</c:v>
                </c:pt>
                <c:pt idx="159">
                  <c:v>45</c:v>
                </c:pt>
                <c:pt idx="160">
                  <c:v>45</c:v>
                </c:pt>
                <c:pt idx="161">
                  <c:v>47</c:v>
                </c:pt>
                <c:pt idx="162">
                  <c:v>51</c:v>
                </c:pt>
                <c:pt idx="163">
                  <c:v>50</c:v>
                </c:pt>
                <c:pt idx="164">
                  <c:v>55</c:v>
                </c:pt>
                <c:pt idx="165">
                  <c:v>57</c:v>
                </c:pt>
                <c:pt idx="166">
                  <c:v>64</c:v>
                </c:pt>
                <c:pt idx="167">
                  <c:v>75</c:v>
                </c:pt>
                <c:pt idx="168">
                  <c:v>72</c:v>
                </c:pt>
                <c:pt idx="169">
                  <c:v>77</c:v>
                </c:pt>
                <c:pt idx="170">
                  <c:v>74</c:v>
                </c:pt>
                <c:pt idx="171">
                  <c:v>73</c:v>
                </c:pt>
                <c:pt idx="172">
                  <c:v>65</c:v>
                </c:pt>
                <c:pt idx="173">
                  <c:v>71</c:v>
                </c:pt>
                <c:pt idx="174">
                  <c:v>77</c:v>
                </c:pt>
                <c:pt idx="175">
                  <c:v>83</c:v>
                </c:pt>
                <c:pt idx="176">
                  <c:v>88</c:v>
                </c:pt>
                <c:pt idx="177">
                  <c:v>85</c:v>
                </c:pt>
                <c:pt idx="178">
                  <c:v>75</c:v>
                </c:pt>
                <c:pt idx="179">
                  <c:v>69</c:v>
                </c:pt>
                <c:pt idx="180">
                  <c:v>67</c:v>
                </c:pt>
                <c:pt idx="181">
                  <c:v>76</c:v>
                </c:pt>
                <c:pt idx="182">
                  <c:v>72</c:v>
                </c:pt>
                <c:pt idx="183">
                  <c:v>76</c:v>
                </c:pt>
                <c:pt idx="184">
                  <c:v>83</c:v>
                </c:pt>
                <c:pt idx="185">
                  <c:v>86</c:v>
                </c:pt>
                <c:pt idx="186">
                  <c:v>82</c:v>
                </c:pt>
                <c:pt idx="187">
                  <c:v>78</c:v>
                </c:pt>
                <c:pt idx="188">
                  <c:v>72</c:v>
                </c:pt>
                <c:pt idx="189">
                  <c:v>68</c:v>
                </c:pt>
                <c:pt idx="190">
                  <c:v>69</c:v>
                </c:pt>
                <c:pt idx="191">
                  <c:v>71</c:v>
                </c:pt>
                <c:pt idx="192">
                  <c:v>76</c:v>
                </c:pt>
                <c:pt idx="193">
                  <c:v>79</c:v>
                </c:pt>
                <c:pt idx="194">
                  <c:v>85</c:v>
                </c:pt>
                <c:pt idx="195">
                  <c:v>81</c:v>
                </c:pt>
                <c:pt idx="196">
                  <c:v>80</c:v>
                </c:pt>
                <c:pt idx="197">
                  <c:v>79</c:v>
                </c:pt>
                <c:pt idx="198">
                  <c:v>76</c:v>
                </c:pt>
                <c:pt idx="199">
                  <c:v>86</c:v>
                </c:pt>
                <c:pt idx="200">
                  <c:v>85</c:v>
                </c:pt>
                <c:pt idx="201">
                  <c:v>84</c:v>
                </c:pt>
                <c:pt idx="202">
                  <c:v>92</c:v>
                </c:pt>
                <c:pt idx="203">
                  <c:v>89</c:v>
                </c:pt>
                <c:pt idx="204">
                  <c:v>94</c:v>
                </c:pt>
                <c:pt idx="205">
                  <c:v>91</c:v>
                </c:pt>
                <c:pt idx="206">
                  <c:v>82</c:v>
                </c:pt>
                <c:pt idx="207">
                  <c:v>86</c:v>
                </c:pt>
                <c:pt idx="208">
                  <c:v>85</c:v>
                </c:pt>
                <c:pt idx="209">
                  <c:v>81</c:v>
                </c:pt>
                <c:pt idx="210">
                  <c:v>89</c:v>
                </c:pt>
                <c:pt idx="211">
                  <c:v>86</c:v>
                </c:pt>
                <c:pt idx="212">
                  <c:v>90</c:v>
                </c:pt>
                <c:pt idx="213">
                  <c:v>90</c:v>
                </c:pt>
                <c:pt idx="214">
                  <c:v>90</c:v>
                </c:pt>
                <c:pt idx="215">
                  <c:v>88</c:v>
                </c:pt>
                <c:pt idx="216">
                  <c:v>81</c:v>
                </c:pt>
                <c:pt idx="217">
                  <c:v>89</c:v>
                </c:pt>
                <c:pt idx="218">
                  <c:v>89</c:v>
                </c:pt>
                <c:pt idx="219">
                  <c:v>98</c:v>
                </c:pt>
                <c:pt idx="220">
                  <c:v>99</c:v>
                </c:pt>
                <c:pt idx="221">
                  <c:v>100</c:v>
                </c:pt>
                <c:pt idx="222">
                  <c:v>100</c:v>
                </c:pt>
                <c:pt idx="223">
                  <c:v>101</c:v>
                </c:pt>
                <c:pt idx="224">
                  <c:v>96</c:v>
                </c:pt>
                <c:pt idx="225">
                  <c:v>97</c:v>
                </c:pt>
                <c:pt idx="226">
                  <c:v>99</c:v>
                </c:pt>
                <c:pt idx="227">
                  <c:v>96</c:v>
                </c:pt>
                <c:pt idx="228">
                  <c:v>99</c:v>
                </c:pt>
                <c:pt idx="229">
                  <c:v>106</c:v>
                </c:pt>
                <c:pt idx="230">
                  <c:v>101</c:v>
                </c:pt>
                <c:pt idx="231">
                  <c:v>94</c:v>
                </c:pt>
                <c:pt idx="232">
                  <c:v>97</c:v>
                </c:pt>
                <c:pt idx="233">
                  <c:v>97</c:v>
                </c:pt>
                <c:pt idx="234">
                  <c:v>100</c:v>
                </c:pt>
                <c:pt idx="235">
                  <c:v>104</c:v>
                </c:pt>
                <c:pt idx="236">
                  <c:v>108</c:v>
                </c:pt>
                <c:pt idx="237">
                  <c:v>111</c:v>
                </c:pt>
                <c:pt idx="238">
                  <c:v>108</c:v>
                </c:pt>
                <c:pt idx="239">
                  <c:v>108</c:v>
                </c:pt>
                <c:pt idx="240">
                  <c:v>106</c:v>
                </c:pt>
                <c:pt idx="241">
                  <c:v>105</c:v>
                </c:pt>
                <c:pt idx="242">
                  <c:v>107</c:v>
                </c:pt>
                <c:pt idx="243">
                  <c:v>114</c:v>
                </c:pt>
                <c:pt idx="244">
                  <c:v>118</c:v>
                </c:pt>
                <c:pt idx="245">
                  <c:v>113</c:v>
                </c:pt>
                <c:pt idx="246">
                  <c:v>115</c:v>
                </c:pt>
                <c:pt idx="247">
                  <c:v>115</c:v>
                </c:pt>
                <c:pt idx="248">
                  <c:v>117</c:v>
                </c:pt>
                <c:pt idx="249">
                  <c:v>122</c:v>
                </c:pt>
                <c:pt idx="250">
                  <c:v>130</c:v>
                </c:pt>
                <c:pt idx="251">
                  <c:v>138</c:v>
                </c:pt>
                <c:pt idx="252">
                  <c:v>152</c:v>
                </c:pt>
                <c:pt idx="253">
                  <c:v>163</c:v>
                </c:pt>
                <c:pt idx="254">
                  <c:v>176</c:v>
                </c:pt>
                <c:pt idx="255">
                  <c:v>180</c:v>
                </c:pt>
                <c:pt idx="256">
                  <c:v>192</c:v>
                </c:pt>
                <c:pt idx="257">
                  <c:v>212</c:v>
                </c:pt>
                <c:pt idx="258">
                  <c:v>216</c:v>
                </c:pt>
                <c:pt idx="259">
                  <c:v>208</c:v>
                </c:pt>
                <c:pt idx="260">
                  <c:v>203</c:v>
                </c:pt>
                <c:pt idx="261">
                  <c:v>202</c:v>
                </c:pt>
                <c:pt idx="262">
                  <c:v>199</c:v>
                </c:pt>
                <c:pt idx="263">
                  <c:v>196</c:v>
                </c:pt>
                <c:pt idx="264">
                  <c:v>181</c:v>
                </c:pt>
                <c:pt idx="265">
                  <c:v>179</c:v>
                </c:pt>
                <c:pt idx="266">
                  <c:v>192</c:v>
                </c:pt>
                <c:pt idx="267">
                  <c:v>178</c:v>
                </c:pt>
                <c:pt idx="268">
                  <c:v>169</c:v>
                </c:pt>
                <c:pt idx="269">
                  <c:v>165</c:v>
                </c:pt>
                <c:pt idx="270">
                  <c:v>165</c:v>
                </c:pt>
                <c:pt idx="271">
                  <c:v>159</c:v>
                </c:pt>
                <c:pt idx="272">
                  <c:v>163</c:v>
                </c:pt>
                <c:pt idx="273">
                  <c:v>160</c:v>
                </c:pt>
                <c:pt idx="274">
                  <c:v>155</c:v>
                </c:pt>
                <c:pt idx="275">
                  <c:v>151</c:v>
                </c:pt>
                <c:pt idx="276">
                  <c:v>151</c:v>
                </c:pt>
                <c:pt idx="277">
                  <c:v>173</c:v>
                </c:pt>
                <c:pt idx="278">
                  <c:v>182</c:v>
                </c:pt>
                <c:pt idx="279">
                  <c:v>178</c:v>
                </c:pt>
                <c:pt idx="280">
                  <c:v>166</c:v>
                </c:pt>
                <c:pt idx="281">
                  <c:v>171</c:v>
                </c:pt>
                <c:pt idx="282">
                  <c:v>168</c:v>
                </c:pt>
                <c:pt idx="283">
                  <c:v>169</c:v>
                </c:pt>
                <c:pt idx="284">
                  <c:v>163</c:v>
                </c:pt>
                <c:pt idx="285">
                  <c:v>159</c:v>
                </c:pt>
                <c:pt idx="286">
                  <c:v>167</c:v>
                </c:pt>
                <c:pt idx="287">
                  <c:v>161</c:v>
                </c:pt>
                <c:pt idx="288">
                  <c:v>154</c:v>
                </c:pt>
                <c:pt idx="289">
                  <c:v>150</c:v>
                </c:pt>
                <c:pt idx="290">
                  <c:v>151</c:v>
                </c:pt>
                <c:pt idx="291">
                  <c:v>151</c:v>
                </c:pt>
                <c:pt idx="292">
                  <c:v>148</c:v>
                </c:pt>
                <c:pt idx="293">
                  <c:v>147</c:v>
                </c:pt>
                <c:pt idx="294">
                  <c:v>145</c:v>
                </c:pt>
                <c:pt idx="295">
                  <c:v>138</c:v>
                </c:pt>
                <c:pt idx="296">
                  <c:v>137</c:v>
                </c:pt>
                <c:pt idx="297">
                  <c:v>130</c:v>
                </c:pt>
                <c:pt idx="298">
                  <c:v>123</c:v>
                </c:pt>
                <c:pt idx="299">
                  <c:v>120</c:v>
                </c:pt>
                <c:pt idx="300">
                  <c:v>116</c:v>
                </c:pt>
                <c:pt idx="301">
                  <c:v>120</c:v>
                </c:pt>
                <c:pt idx="302">
                  <c:v>114</c:v>
                </c:pt>
                <c:pt idx="303">
                  <c:v>113</c:v>
                </c:pt>
                <c:pt idx="304">
                  <c:v>112</c:v>
                </c:pt>
                <c:pt idx="305">
                  <c:v>111</c:v>
                </c:pt>
                <c:pt idx="306">
                  <c:v>104</c:v>
                </c:pt>
                <c:pt idx="307">
                  <c:v>102</c:v>
                </c:pt>
                <c:pt idx="308">
                  <c:v>105</c:v>
                </c:pt>
                <c:pt idx="309">
                  <c:v>105</c:v>
                </c:pt>
                <c:pt idx="310">
                  <c:v>108</c:v>
                </c:pt>
                <c:pt idx="311">
                  <c:v>102</c:v>
                </c:pt>
                <c:pt idx="312">
                  <c:v>103</c:v>
                </c:pt>
                <c:pt idx="313">
                  <c:v>103</c:v>
                </c:pt>
                <c:pt idx="314">
                  <c:v>99</c:v>
                </c:pt>
                <c:pt idx="315">
                  <c:v>100</c:v>
                </c:pt>
                <c:pt idx="316">
                  <c:v>98</c:v>
                </c:pt>
                <c:pt idx="317">
                  <c:v>99</c:v>
                </c:pt>
                <c:pt idx="318">
                  <c:v>98</c:v>
                </c:pt>
                <c:pt idx="319">
                  <c:v>97</c:v>
                </c:pt>
                <c:pt idx="320">
                  <c:v>89</c:v>
                </c:pt>
                <c:pt idx="321">
                  <c:v>88</c:v>
                </c:pt>
                <c:pt idx="322">
                  <c:v>88</c:v>
                </c:pt>
                <c:pt idx="323">
                  <c:v>83</c:v>
                </c:pt>
                <c:pt idx="324">
                  <c:v>80</c:v>
                </c:pt>
                <c:pt idx="325">
                  <c:v>82</c:v>
                </c:pt>
                <c:pt idx="326">
                  <c:v>82</c:v>
                </c:pt>
                <c:pt idx="327">
                  <c:v>84</c:v>
                </c:pt>
                <c:pt idx="328">
                  <c:v>85</c:v>
                </c:pt>
                <c:pt idx="329">
                  <c:v>88</c:v>
                </c:pt>
                <c:pt idx="330">
                  <c:v>85</c:v>
                </c:pt>
                <c:pt idx="331">
                  <c:v>85</c:v>
                </c:pt>
                <c:pt idx="332">
                  <c:v>78</c:v>
                </c:pt>
                <c:pt idx="333">
                  <c:v>81</c:v>
                </c:pt>
                <c:pt idx="334">
                  <c:v>80</c:v>
                </c:pt>
                <c:pt idx="335">
                  <c:v>78</c:v>
                </c:pt>
                <c:pt idx="336">
                  <c:v>86</c:v>
                </c:pt>
                <c:pt idx="337">
                  <c:v>85</c:v>
                </c:pt>
                <c:pt idx="338">
                  <c:v>81</c:v>
                </c:pt>
                <c:pt idx="339">
                  <c:v>86</c:v>
                </c:pt>
                <c:pt idx="340">
                  <c:v>87</c:v>
                </c:pt>
                <c:pt idx="341">
                  <c:v>94</c:v>
                </c:pt>
                <c:pt idx="342">
                  <c:v>98</c:v>
                </c:pt>
                <c:pt idx="343">
                  <c:v>95</c:v>
                </c:pt>
                <c:pt idx="344">
                  <c:v>93</c:v>
                </c:pt>
                <c:pt idx="345">
                  <c:v>93</c:v>
                </c:pt>
                <c:pt idx="346">
                  <c:v>91</c:v>
                </c:pt>
                <c:pt idx="347">
                  <c:v>90</c:v>
                </c:pt>
                <c:pt idx="348">
                  <c:v>89</c:v>
                </c:pt>
                <c:pt idx="349">
                  <c:v>87</c:v>
                </c:pt>
                <c:pt idx="350">
                  <c:v>90</c:v>
                </c:pt>
                <c:pt idx="351">
                  <c:v>86</c:v>
                </c:pt>
                <c:pt idx="352">
                  <c:v>91</c:v>
                </c:pt>
                <c:pt idx="353">
                  <c:v>89</c:v>
                </c:pt>
                <c:pt idx="354">
                  <c:v>88</c:v>
                </c:pt>
                <c:pt idx="355">
                  <c:v>93</c:v>
                </c:pt>
                <c:pt idx="356">
                  <c:v>89</c:v>
                </c:pt>
                <c:pt idx="357">
                  <c:v>84</c:v>
                </c:pt>
                <c:pt idx="358">
                  <c:v>83</c:v>
                </c:pt>
                <c:pt idx="359">
                  <c:v>82</c:v>
                </c:pt>
                <c:pt idx="360">
                  <c:v>83</c:v>
                </c:pt>
                <c:pt idx="361">
                  <c:v>81</c:v>
                </c:pt>
                <c:pt idx="362">
                  <c:v>84</c:v>
                </c:pt>
                <c:pt idx="363">
                  <c:v>86</c:v>
                </c:pt>
                <c:pt idx="364">
                  <c:v>83</c:v>
                </c:pt>
                <c:pt idx="365">
                  <c:v>58</c:v>
                </c:pt>
                <c:pt idx="366">
                  <c:v>48</c:v>
                </c:pt>
                <c:pt idx="367">
                  <c:v>49</c:v>
                </c:pt>
                <c:pt idx="368">
                  <c:v>49</c:v>
                </c:pt>
                <c:pt idx="369">
                  <c:v>40</c:v>
                </c:pt>
                <c:pt idx="370">
                  <c:v>40</c:v>
                </c:pt>
                <c:pt idx="371">
                  <c:v>38</c:v>
                </c:pt>
                <c:pt idx="372">
                  <c:v>37</c:v>
                </c:pt>
                <c:pt idx="373">
                  <c:v>39</c:v>
                </c:pt>
                <c:pt idx="374">
                  <c:v>35</c:v>
                </c:pt>
                <c:pt idx="375">
                  <c:v>34</c:v>
                </c:pt>
                <c:pt idx="376">
                  <c:v>30</c:v>
                </c:pt>
                <c:pt idx="377">
                  <c:v>29</c:v>
                </c:pt>
                <c:pt idx="378">
                  <c:v>34</c:v>
                </c:pt>
                <c:pt idx="379">
                  <c:v>30</c:v>
                </c:pt>
                <c:pt idx="380">
                  <c:v>29</c:v>
                </c:pt>
                <c:pt idx="381">
                  <c:v>29</c:v>
                </c:pt>
                <c:pt idx="382">
                  <c:v>30</c:v>
                </c:pt>
                <c:pt idx="383">
                  <c:v>30</c:v>
                </c:pt>
                <c:pt idx="384">
                  <c:v>35</c:v>
                </c:pt>
                <c:pt idx="385">
                  <c:v>33</c:v>
                </c:pt>
                <c:pt idx="386">
                  <c:v>32</c:v>
                </c:pt>
                <c:pt idx="387">
                  <c:v>34</c:v>
                </c:pt>
                <c:pt idx="388">
                  <c:v>32</c:v>
                </c:pt>
                <c:pt idx="389">
                  <c:v>30</c:v>
                </c:pt>
                <c:pt idx="390">
                  <c:v>32</c:v>
                </c:pt>
                <c:pt idx="391">
                  <c:v>33</c:v>
                </c:pt>
                <c:pt idx="392">
                  <c:v>38</c:v>
                </c:pt>
                <c:pt idx="393">
                  <c:v>31</c:v>
                </c:pt>
                <c:pt idx="394">
                  <c:v>30</c:v>
                </c:pt>
                <c:pt idx="395">
                  <c:v>32</c:v>
                </c:pt>
                <c:pt idx="396">
                  <c:v>32</c:v>
                </c:pt>
                <c:pt idx="397">
                  <c:v>29</c:v>
                </c:pt>
                <c:pt idx="398">
                  <c:v>31</c:v>
                </c:pt>
                <c:pt idx="399">
                  <c:v>28</c:v>
                </c:pt>
                <c:pt idx="400">
                  <c:v>25</c:v>
                </c:pt>
                <c:pt idx="401">
                  <c:v>29</c:v>
                </c:pt>
                <c:pt idx="402">
                  <c:v>29</c:v>
                </c:pt>
                <c:pt idx="403">
                  <c:v>28</c:v>
                </c:pt>
                <c:pt idx="404">
                  <c:v>30</c:v>
                </c:pt>
                <c:pt idx="405">
                  <c:v>30</c:v>
                </c:pt>
                <c:pt idx="406">
                  <c:v>30</c:v>
                </c:pt>
                <c:pt idx="407">
                  <c:v>33</c:v>
                </c:pt>
                <c:pt idx="408">
                  <c:v>35</c:v>
                </c:pt>
                <c:pt idx="409">
                  <c:v>36</c:v>
                </c:pt>
                <c:pt idx="410">
                  <c:v>34</c:v>
                </c:pt>
                <c:pt idx="411">
                  <c:v>34</c:v>
                </c:pt>
                <c:pt idx="412">
                  <c:v>35</c:v>
                </c:pt>
                <c:pt idx="413">
                  <c:v>34</c:v>
                </c:pt>
                <c:pt idx="414">
                  <c:v>30</c:v>
                </c:pt>
                <c:pt idx="415">
                  <c:v>29</c:v>
                </c:pt>
                <c:pt idx="416">
                  <c:v>28</c:v>
                </c:pt>
                <c:pt idx="417">
                  <c:v>31</c:v>
                </c:pt>
                <c:pt idx="418">
                  <c:v>37</c:v>
                </c:pt>
                <c:pt idx="419">
                  <c:v>40</c:v>
                </c:pt>
                <c:pt idx="420">
                  <c:v>35</c:v>
                </c:pt>
                <c:pt idx="421">
                  <c:v>32</c:v>
                </c:pt>
                <c:pt idx="422">
                  <c:v>32</c:v>
                </c:pt>
                <c:pt idx="423">
                  <c:v>32</c:v>
                </c:pt>
                <c:pt idx="424">
                  <c:v>32</c:v>
                </c:pt>
                <c:pt idx="425">
                  <c:v>33</c:v>
                </c:pt>
                <c:pt idx="426">
                  <c:v>31</c:v>
                </c:pt>
                <c:pt idx="427">
                  <c:v>32</c:v>
                </c:pt>
                <c:pt idx="428">
                  <c:v>30</c:v>
                </c:pt>
                <c:pt idx="429">
                  <c:v>28</c:v>
                </c:pt>
                <c:pt idx="430">
                  <c:v>27</c:v>
                </c:pt>
                <c:pt idx="431">
                  <c:v>28</c:v>
                </c:pt>
                <c:pt idx="432">
                  <c:v>30</c:v>
                </c:pt>
                <c:pt idx="433">
                  <c:v>33</c:v>
                </c:pt>
                <c:pt idx="434">
                  <c:v>30</c:v>
                </c:pt>
                <c:pt idx="435">
                  <c:v>30</c:v>
                </c:pt>
                <c:pt idx="436">
                  <c:v>30</c:v>
                </c:pt>
                <c:pt idx="437">
                  <c:v>29</c:v>
                </c:pt>
                <c:pt idx="438">
                  <c:v>29</c:v>
                </c:pt>
                <c:pt idx="439">
                  <c:v>32</c:v>
                </c:pt>
                <c:pt idx="440">
                  <c:v>31</c:v>
                </c:pt>
                <c:pt idx="441">
                  <c:v>32</c:v>
                </c:pt>
                <c:pt idx="442">
                  <c:v>33</c:v>
                </c:pt>
                <c:pt idx="443">
                  <c:v>33</c:v>
                </c:pt>
                <c:pt idx="444">
                  <c:v>38</c:v>
                </c:pt>
                <c:pt idx="445">
                  <c:v>38</c:v>
                </c:pt>
                <c:pt idx="446">
                  <c:v>38</c:v>
                </c:pt>
                <c:pt idx="447">
                  <c:v>40</c:v>
                </c:pt>
                <c:pt idx="448">
                  <c:v>39</c:v>
                </c:pt>
                <c:pt idx="449">
                  <c:v>38</c:v>
                </c:pt>
                <c:pt idx="450">
                  <c:v>35</c:v>
                </c:pt>
                <c:pt idx="451">
                  <c:v>37</c:v>
                </c:pt>
                <c:pt idx="452">
                  <c:v>38</c:v>
                </c:pt>
                <c:pt idx="453">
                  <c:v>44</c:v>
                </c:pt>
                <c:pt idx="454">
                  <c:v>45</c:v>
                </c:pt>
                <c:pt idx="455">
                  <c:v>44</c:v>
                </c:pt>
                <c:pt idx="456">
                  <c:v>48</c:v>
                </c:pt>
                <c:pt idx="457">
                  <c:v>53</c:v>
                </c:pt>
                <c:pt idx="458">
                  <c:v>52</c:v>
                </c:pt>
                <c:pt idx="459">
                  <c:v>49</c:v>
                </c:pt>
                <c:pt idx="460">
                  <c:v>48</c:v>
                </c:pt>
                <c:pt idx="461">
                  <c:v>48</c:v>
                </c:pt>
                <c:pt idx="462">
                  <c:v>44</c:v>
                </c:pt>
                <c:pt idx="463">
                  <c:v>48</c:v>
                </c:pt>
                <c:pt idx="464">
                  <c:v>48</c:v>
                </c:pt>
                <c:pt idx="465">
                  <c:v>47</c:v>
                </c:pt>
                <c:pt idx="466">
                  <c:v>56</c:v>
                </c:pt>
                <c:pt idx="467">
                  <c:v>60</c:v>
                </c:pt>
                <c:pt idx="468">
                  <c:v>61</c:v>
                </c:pt>
                <c:pt idx="469">
                  <c:v>61</c:v>
                </c:pt>
                <c:pt idx="470">
                  <c:v>58</c:v>
                </c:pt>
                <c:pt idx="471">
                  <c:v>61</c:v>
                </c:pt>
                <c:pt idx="472">
                  <c:v>62</c:v>
                </c:pt>
                <c:pt idx="473">
                  <c:v>58</c:v>
                </c:pt>
                <c:pt idx="474">
                  <c:v>56</c:v>
                </c:pt>
                <c:pt idx="475">
                  <c:v>54</c:v>
                </c:pt>
                <c:pt idx="476">
                  <c:v>50</c:v>
                </c:pt>
                <c:pt idx="477">
                  <c:v>46</c:v>
                </c:pt>
                <c:pt idx="478">
                  <c:v>50</c:v>
                </c:pt>
                <c:pt idx="479">
                  <c:v>55</c:v>
                </c:pt>
                <c:pt idx="480">
                  <c:v>54</c:v>
                </c:pt>
                <c:pt idx="481">
                  <c:v>61</c:v>
                </c:pt>
                <c:pt idx="482">
                  <c:v>55</c:v>
                </c:pt>
                <c:pt idx="483">
                  <c:v>51</c:v>
                </c:pt>
                <c:pt idx="484">
                  <c:v>56</c:v>
                </c:pt>
                <c:pt idx="485">
                  <c:v>56</c:v>
                </c:pt>
                <c:pt idx="486">
                  <c:v>52</c:v>
                </c:pt>
                <c:pt idx="487">
                  <c:v>52</c:v>
                </c:pt>
                <c:pt idx="488">
                  <c:v>47</c:v>
                </c:pt>
                <c:pt idx="489">
                  <c:v>51</c:v>
                </c:pt>
                <c:pt idx="490">
                  <c:v>49</c:v>
                </c:pt>
                <c:pt idx="491">
                  <c:v>51</c:v>
                </c:pt>
                <c:pt idx="492">
                  <c:v>46</c:v>
                </c:pt>
                <c:pt idx="493">
                  <c:v>45</c:v>
                </c:pt>
                <c:pt idx="494">
                  <c:v>40</c:v>
                </c:pt>
                <c:pt idx="495">
                  <c:v>35</c:v>
                </c:pt>
                <c:pt idx="496">
                  <c:v>38</c:v>
                </c:pt>
                <c:pt idx="497">
                  <c:v>38</c:v>
                </c:pt>
                <c:pt idx="498">
                  <c:v>41</c:v>
                </c:pt>
                <c:pt idx="499">
                  <c:v>34</c:v>
                </c:pt>
                <c:pt idx="500">
                  <c:v>33</c:v>
                </c:pt>
                <c:pt idx="501">
                  <c:v>32</c:v>
                </c:pt>
                <c:pt idx="502">
                  <c:v>35</c:v>
                </c:pt>
                <c:pt idx="503">
                  <c:v>38</c:v>
                </c:pt>
                <c:pt idx="504">
                  <c:v>42</c:v>
                </c:pt>
                <c:pt idx="505">
                  <c:v>42</c:v>
                </c:pt>
                <c:pt idx="506">
                  <c:v>42</c:v>
                </c:pt>
                <c:pt idx="507">
                  <c:v>42</c:v>
                </c:pt>
                <c:pt idx="508">
                  <c:v>43</c:v>
                </c:pt>
                <c:pt idx="509">
                  <c:v>42</c:v>
                </c:pt>
                <c:pt idx="510">
                  <c:v>41</c:v>
                </c:pt>
                <c:pt idx="511">
                  <c:v>39</c:v>
                </c:pt>
                <c:pt idx="512">
                  <c:v>39</c:v>
                </c:pt>
                <c:pt idx="513">
                  <c:v>41</c:v>
                </c:pt>
                <c:pt idx="514">
                  <c:v>43</c:v>
                </c:pt>
                <c:pt idx="515">
                  <c:v>41</c:v>
                </c:pt>
                <c:pt idx="516">
                  <c:v>45</c:v>
                </c:pt>
                <c:pt idx="517">
                  <c:v>46</c:v>
                </c:pt>
              </c:numCache>
            </c:numRef>
          </c:val>
          <c:extLst>
            <c:ext xmlns:c16="http://schemas.microsoft.com/office/drawing/2014/chart" uri="{C3380CC4-5D6E-409C-BE32-E72D297353CC}">
              <c16:uniqueId val="{00000001-4EED-42DF-B3CD-146D814FA719}"/>
            </c:ext>
          </c:extLst>
        </c:ser>
        <c:dLbls>
          <c:showLegendKey val="0"/>
          <c:showVal val="0"/>
          <c:showCatName val="0"/>
          <c:showSerName val="0"/>
          <c:showPercent val="0"/>
          <c:showBubbleSize val="0"/>
        </c:dLbls>
        <c:axId val="1955942704"/>
        <c:axId val="1955943248"/>
      </c:areaChart>
      <c:catAx>
        <c:axId val="1955942704"/>
        <c:scaling>
          <c:orientation val="minMax"/>
        </c:scaling>
        <c:delete val="1"/>
        <c:axPos val="b"/>
        <c:numFmt formatCode="General" sourceLinked="1"/>
        <c:majorTickMark val="out"/>
        <c:minorTickMark val="none"/>
        <c:tickLblPos val="nextTo"/>
        <c:crossAx val="1955943248"/>
        <c:crosses val="autoZero"/>
        <c:auto val="1"/>
        <c:lblAlgn val="ctr"/>
        <c:lblOffset val="100"/>
        <c:noMultiLvlLbl val="0"/>
      </c:catAx>
      <c:valAx>
        <c:axId val="19559432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dk1"/>
                </a:solidFill>
                <a:latin typeface="+mn-lt"/>
                <a:ea typeface="+mn-ea"/>
                <a:cs typeface="Arial" panose="020B0604020202020204" pitchFamily="34" charset="0"/>
              </a:defRPr>
            </a:pPr>
            <a:endParaRPr lang="en-US"/>
          </a:p>
        </c:txPr>
        <c:crossAx val="1955942704"/>
        <c:crosses val="autoZero"/>
        <c:crossBetween val="midCat"/>
        <c:majorUnit val="100"/>
      </c:valAx>
      <c:spPr>
        <a:noFill/>
        <a:ln>
          <a:noFill/>
        </a:ln>
        <a:effectLst/>
      </c:spPr>
    </c:plotArea>
    <c:legend>
      <c:legendPos val="t"/>
      <c:layout>
        <c:manualLayout>
          <c:xMode val="edge"/>
          <c:yMode val="edge"/>
          <c:x val="0.71975595259112779"/>
          <c:y val="1.5558710898842563E-2"/>
          <c:w val="0.26407269438853781"/>
          <c:h val="0.1406983115627057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j-lt"/>
              <a:ea typeface="+mn-ea"/>
              <a:cs typeface="Arial" panose="020B0604020202020204" pitchFamily="34" charset="0"/>
            </a:defRPr>
          </a:pPr>
          <a:endParaRPr lang="en-US"/>
        </a:p>
      </c:txPr>
    </c:legend>
    <c:plotVisOnly val="1"/>
    <c:dispBlanksAs val="zero"/>
    <c:showDLblsOverMax val="0"/>
  </c:chart>
  <c:spPr>
    <a:noFill/>
    <a:ln w="15875" cap="flat" cmpd="sng" algn="ctr">
      <a:noFill/>
      <a:prstDash val="solid"/>
      <a:round/>
    </a:ln>
    <a:effectLst/>
  </c:spPr>
  <c:txPr>
    <a:bodyPr/>
    <a:lstStyle/>
    <a:p>
      <a:pPr>
        <a:defRPr>
          <a:solidFill>
            <a:schemeClr val="dk1"/>
          </a:solidFill>
          <a:latin typeface="+mj-lt"/>
          <a:ea typeface="+mn-ea"/>
          <a:cs typeface="Arial" panose="020B0604020202020204" pitchFamily="34" charset="0"/>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GB" sz="1800" b="1"/>
              <a:t>Lost Hours (Last 4 years)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Lost Hours (N2H)</c:v>
                </c:pt>
              </c:strCache>
            </c:strRef>
          </c:tx>
          <c:spPr>
            <a:solidFill>
              <a:schemeClr val="accent1"/>
            </a:solidFill>
            <a:ln>
              <a:noFill/>
            </a:ln>
            <a:effectLst/>
          </c:spPr>
          <c:invertIfNegative val="0"/>
          <c:cat>
            <c:numRef>
              <c:f>Sheet1!$A$2:$A$49</c:f>
              <c:numCache>
                <c:formatCode>mmm\-yyyy</c:formatCode>
                <c:ptCount val="48"/>
                <c:pt idx="0">
                  <c:v>43040</c:v>
                </c:pt>
                <c:pt idx="1">
                  <c:v>43070</c:v>
                </c:pt>
                <c:pt idx="2">
                  <c:v>43101</c:v>
                </c:pt>
                <c:pt idx="3">
                  <c:v>43132</c:v>
                </c:pt>
                <c:pt idx="4">
                  <c:v>43160</c:v>
                </c:pt>
                <c:pt idx="5">
                  <c:v>43191</c:v>
                </c:pt>
                <c:pt idx="6">
                  <c:v>43221</c:v>
                </c:pt>
                <c:pt idx="7">
                  <c:v>43252</c:v>
                </c:pt>
                <c:pt idx="8">
                  <c:v>43282</c:v>
                </c:pt>
                <c:pt idx="9">
                  <c:v>43313</c:v>
                </c:pt>
                <c:pt idx="10">
                  <c:v>43344</c:v>
                </c:pt>
                <c:pt idx="11">
                  <c:v>43374</c:v>
                </c:pt>
                <c:pt idx="12">
                  <c:v>43405</c:v>
                </c:pt>
                <c:pt idx="13">
                  <c:v>43435</c:v>
                </c:pt>
                <c:pt idx="14">
                  <c:v>43466</c:v>
                </c:pt>
                <c:pt idx="15">
                  <c:v>43497</c:v>
                </c:pt>
                <c:pt idx="16">
                  <c:v>43525</c:v>
                </c:pt>
                <c:pt idx="17">
                  <c:v>43556</c:v>
                </c:pt>
                <c:pt idx="18">
                  <c:v>43586</c:v>
                </c:pt>
                <c:pt idx="19">
                  <c:v>43617</c:v>
                </c:pt>
                <c:pt idx="20">
                  <c:v>43647</c:v>
                </c:pt>
                <c:pt idx="21">
                  <c:v>43678</c:v>
                </c:pt>
                <c:pt idx="22">
                  <c:v>43709</c:v>
                </c:pt>
                <c:pt idx="23">
                  <c:v>43739</c:v>
                </c:pt>
                <c:pt idx="24">
                  <c:v>43770</c:v>
                </c:pt>
                <c:pt idx="25">
                  <c:v>43800</c:v>
                </c:pt>
                <c:pt idx="26">
                  <c:v>43831</c:v>
                </c:pt>
                <c:pt idx="27">
                  <c:v>43862</c:v>
                </c:pt>
                <c:pt idx="28">
                  <c:v>43891</c:v>
                </c:pt>
                <c:pt idx="29">
                  <c:v>43922</c:v>
                </c:pt>
                <c:pt idx="30">
                  <c:v>43952</c:v>
                </c:pt>
                <c:pt idx="31">
                  <c:v>43983</c:v>
                </c:pt>
                <c:pt idx="32">
                  <c:v>44013</c:v>
                </c:pt>
                <c:pt idx="33">
                  <c:v>44044</c:v>
                </c:pt>
                <c:pt idx="34">
                  <c:v>44075</c:v>
                </c:pt>
                <c:pt idx="35">
                  <c:v>44105</c:v>
                </c:pt>
                <c:pt idx="36">
                  <c:v>44136</c:v>
                </c:pt>
                <c:pt idx="37">
                  <c:v>44166</c:v>
                </c:pt>
                <c:pt idx="38">
                  <c:v>44197</c:v>
                </c:pt>
                <c:pt idx="39">
                  <c:v>44228</c:v>
                </c:pt>
                <c:pt idx="40">
                  <c:v>44256</c:v>
                </c:pt>
                <c:pt idx="41">
                  <c:v>44287</c:v>
                </c:pt>
                <c:pt idx="42">
                  <c:v>44317</c:v>
                </c:pt>
                <c:pt idx="43">
                  <c:v>44348</c:v>
                </c:pt>
                <c:pt idx="44">
                  <c:v>44378</c:v>
                </c:pt>
                <c:pt idx="45">
                  <c:v>44409</c:v>
                </c:pt>
                <c:pt idx="46">
                  <c:v>44440</c:v>
                </c:pt>
                <c:pt idx="47">
                  <c:v>44470</c:v>
                </c:pt>
              </c:numCache>
            </c:numRef>
          </c:cat>
          <c:val>
            <c:numRef>
              <c:f>Sheet1!$B$2:$B$49</c:f>
              <c:numCache>
                <c:formatCode>#,##0</c:formatCode>
                <c:ptCount val="48"/>
                <c:pt idx="0">
                  <c:v>5666.6902961666738</c:v>
                </c:pt>
                <c:pt idx="1">
                  <c:v>8245.9352508333141</c:v>
                </c:pt>
                <c:pt idx="2">
                  <c:v>9891.441855333338</c:v>
                </c:pt>
                <c:pt idx="3">
                  <c:v>9167.8136399999767</c:v>
                </c:pt>
                <c:pt idx="4">
                  <c:v>8822.1913846666612</c:v>
                </c:pt>
                <c:pt idx="5">
                  <c:v>6136.3120433333233</c:v>
                </c:pt>
                <c:pt idx="6">
                  <c:v>4130.2856374999837</c:v>
                </c:pt>
                <c:pt idx="7">
                  <c:v>3778.7501391666628</c:v>
                </c:pt>
                <c:pt idx="8">
                  <c:v>4554.8531020000046</c:v>
                </c:pt>
                <c:pt idx="9">
                  <c:v>4677.9709105000029</c:v>
                </c:pt>
                <c:pt idx="10">
                  <c:v>5252.3669721666702</c:v>
                </c:pt>
                <c:pt idx="11">
                  <c:v>6019.4697549999901</c:v>
                </c:pt>
                <c:pt idx="12">
                  <c:v>4725.242094833332</c:v>
                </c:pt>
                <c:pt idx="13">
                  <c:v>6042.6886521666675</c:v>
                </c:pt>
                <c:pt idx="14">
                  <c:v>8758.2166438333188</c:v>
                </c:pt>
                <c:pt idx="15">
                  <c:v>5615.2995443333193</c:v>
                </c:pt>
                <c:pt idx="16">
                  <c:v>6878.489211333308</c:v>
                </c:pt>
                <c:pt idx="17">
                  <c:v>8704.8058614999863</c:v>
                </c:pt>
                <c:pt idx="18">
                  <c:v>7118.5891599999795</c:v>
                </c:pt>
                <c:pt idx="19">
                  <c:v>7328.7125708333297</c:v>
                </c:pt>
                <c:pt idx="20">
                  <c:v>8060.8869188333292</c:v>
                </c:pt>
                <c:pt idx="21">
                  <c:v>8364.2710513333259</c:v>
                </c:pt>
                <c:pt idx="22">
                  <c:v>10044.238813166659</c:v>
                </c:pt>
                <c:pt idx="23">
                  <c:v>11116.740457666654</c:v>
                </c:pt>
                <c:pt idx="24">
                  <c:v>11460.867981666663</c:v>
                </c:pt>
                <c:pt idx="25">
                  <c:v>13832.58379916667</c:v>
                </c:pt>
                <c:pt idx="26">
                  <c:v>13044.239326333329</c:v>
                </c:pt>
                <c:pt idx="27">
                  <c:v>7220.8533453333393</c:v>
                </c:pt>
                <c:pt idx="28">
                  <c:v>5667.2083399999983</c:v>
                </c:pt>
                <c:pt idx="29">
                  <c:v>1922.5737936666637</c:v>
                </c:pt>
                <c:pt idx="30">
                  <c:v>1897.8437735000045</c:v>
                </c:pt>
                <c:pt idx="31">
                  <c:v>2641.9329395000041</c:v>
                </c:pt>
                <c:pt idx="32">
                  <c:v>3576.5776293333242</c:v>
                </c:pt>
                <c:pt idx="33">
                  <c:v>4719.7197888333158</c:v>
                </c:pt>
                <c:pt idx="34">
                  <c:v>6631.0328334999849</c:v>
                </c:pt>
                <c:pt idx="35">
                  <c:v>8847.2852093333295</c:v>
                </c:pt>
                <c:pt idx="36">
                  <c:v>9213.2472411667295</c:v>
                </c:pt>
                <c:pt idx="37">
                  <c:v>11661.411139166683</c:v>
                </c:pt>
                <c:pt idx="38">
                  <c:v>8383.9183153332906</c:v>
                </c:pt>
                <c:pt idx="39">
                  <c:v>6164.0325820000035</c:v>
                </c:pt>
                <c:pt idx="40">
                  <c:v>7053.7275036666451</c:v>
                </c:pt>
                <c:pt idx="41">
                  <c:v>8095.0758126666788</c:v>
                </c:pt>
                <c:pt idx="42">
                  <c:v>9114.9716283333346</c:v>
                </c:pt>
                <c:pt idx="43">
                  <c:v>9048.7066153333672</c:v>
                </c:pt>
                <c:pt idx="44">
                  <c:v>11648.629380999986</c:v>
                </c:pt>
                <c:pt idx="45">
                  <c:v>13971.074624333307</c:v>
                </c:pt>
                <c:pt idx="46">
                  <c:v>14206.587191666647</c:v>
                </c:pt>
                <c:pt idx="47">
                  <c:v>18217.618003499982</c:v>
                </c:pt>
              </c:numCache>
            </c:numRef>
          </c:val>
          <c:extLst>
            <c:ext xmlns:c16="http://schemas.microsoft.com/office/drawing/2014/chart" uri="{C3380CC4-5D6E-409C-BE32-E72D297353CC}">
              <c16:uniqueId val="{00000000-63F3-4976-BB86-686219E81D91}"/>
            </c:ext>
          </c:extLst>
        </c:ser>
        <c:dLbls>
          <c:showLegendKey val="0"/>
          <c:showVal val="0"/>
          <c:showCatName val="0"/>
          <c:showSerName val="0"/>
          <c:showPercent val="0"/>
          <c:showBubbleSize val="0"/>
        </c:dLbls>
        <c:gapWidth val="86"/>
        <c:overlap val="-27"/>
        <c:axId val="625769320"/>
        <c:axId val="625765056"/>
      </c:barChart>
      <c:dateAx>
        <c:axId val="625769320"/>
        <c:scaling>
          <c:orientation val="minMax"/>
        </c:scaling>
        <c:delete val="1"/>
        <c:axPos val="b"/>
        <c:numFmt formatCode="mmm\-yyyy" sourceLinked="1"/>
        <c:majorTickMark val="out"/>
        <c:minorTickMark val="none"/>
        <c:tickLblPos val="nextTo"/>
        <c:crossAx val="625765056"/>
        <c:crosses val="autoZero"/>
        <c:auto val="1"/>
        <c:lblOffset val="100"/>
        <c:baseTimeUnit val="months"/>
      </c:dateAx>
      <c:valAx>
        <c:axId val="6257650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2576932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ysClr val="windowText" lastClr="000000"/>
                </a:solidFill>
                <a:latin typeface="+mn-lt"/>
                <a:ea typeface="+mn-ea"/>
                <a:cs typeface="+mn-cs"/>
              </a:defRPr>
            </a:pPr>
            <a:r>
              <a:rPr lang="en-US" sz="2000" b="1" dirty="0"/>
              <a:t>%</a:t>
            </a:r>
            <a:r>
              <a:rPr lang="en-US" sz="2000" b="1" baseline="0" dirty="0"/>
              <a:t> </a:t>
            </a:r>
            <a:r>
              <a:rPr lang="en-US" sz="2000" b="1" dirty="0"/>
              <a:t>Red response in 8 </a:t>
            </a:r>
            <a:r>
              <a:rPr lang="en-US" sz="2000" b="1" dirty="0" err="1"/>
              <a:t>mins</a:t>
            </a:r>
            <a:r>
              <a:rPr lang="en-US" sz="2000" b="1" dirty="0"/>
              <a:t>/9 </a:t>
            </a:r>
            <a:r>
              <a:rPr lang="en-US" sz="2000" b="1" dirty="0" err="1"/>
              <a:t>mins</a:t>
            </a:r>
            <a:r>
              <a:rPr lang="en-US" sz="2000" b="1" dirty="0"/>
              <a:t>/10 mins</a:t>
            </a:r>
          </a:p>
        </c:rich>
      </c:tx>
      <c:overlay val="0"/>
      <c:spPr>
        <a:noFill/>
        <a:ln>
          <a:noFill/>
        </a:ln>
        <a:effectLst/>
      </c:spPr>
      <c:txPr>
        <a:bodyPr rot="0" spcFirstLastPara="1" vertOverflow="ellipsis" vert="horz" wrap="square" anchor="ctr" anchorCtr="1"/>
        <a:lstStyle/>
        <a:p>
          <a:pPr>
            <a:defRPr sz="2000" b="1" i="0" u="none" strike="noStrike" kern="120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0482736593634216"/>
          <c:y val="0.33719273171364778"/>
          <c:w val="0.87914894568095814"/>
          <c:h val="0.57828457194578564"/>
        </c:manualLayout>
      </c:layout>
      <c:lineChart>
        <c:grouping val="standard"/>
        <c:varyColors val="0"/>
        <c:ser>
          <c:idx val="2"/>
          <c:order val="0"/>
          <c:tx>
            <c:strRef>
              <c:f>'Step 3 Red '!$C$28</c:f>
              <c:strCache>
                <c:ptCount val="1"/>
                <c:pt idx="0">
                  <c:v>8 minute
</c:v>
                </c:pt>
              </c:strCache>
            </c:strRef>
          </c:tx>
          <c:spPr>
            <a:ln w="34925" cap="rnd">
              <a:solidFill>
                <a:srgbClr val="FF0000"/>
              </a:solidFill>
              <a:round/>
            </a:ln>
            <a:effectLst>
              <a:outerShdw blurRad="57150" dist="19050" dir="5400000" algn="ctr" rotWithShape="0">
                <a:srgbClr val="000000">
                  <a:alpha val="63000"/>
                </a:srgbClr>
              </a:outerShdw>
            </a:effectLst>
          </c:spPr>
          <c:marker>
            <c:symbol val="none"/>
          </c:marker>
          <c:cat>
            <c:numRef>
              <c:f>'Step 3 Red '!$AZ$27:$BW$27</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Red '!$AZ$28:$BW$28</c:f>
              <c:numCache>
                <c:formatCode>0.00%</c:formatCode>
                <c:ptCount val="24"/>
                <c:pt idx="0">
                  <c:v>0.66300000000000003</c:v>
                </c:pt>
                <c:pt idx="1">
                  <c:v>0.61399999999999999</c:v>
                </c:pt>
                <c:pt idx="2">
                  <c:v>0.62</c:v>
                </c:pt>
                <c:pt idx="3">
                  <c:v>0.66</c:v>
                </c:pt>
                <c:pt idx="4">
                  <c:v>0.67800000000000005</c:v>
                </c:pt>
                <c:pt idx="5">
                  <c:v>0.64500000000000002</c:v>
                </c:pt>
                <c:pt idx="6">
                  <c:v>0.67700000000000005</c:v>
                </c:pt>
                <c:pt idx="7">
                  <c:v>0.70199999999999996</c:v>
                </c:pt>
                <c:pt idx="8">
                  <c:v>0.71399999999999997</c:v>
                </c:pt>
                <c:pt idx="9">
                  <c:v>0.68500000000000005</c:v>
                </c:pt>
                <c:pt idx="10">
                  <c:v>0.63900000000000001</c:v>
                </c:pt>
                <c:pt idx="11">
                  <c:v>0.61399999999999999</c:v>
                </c:pt>
                <c:pt idx="12">
                  <c:v>0.60799999999999998</c:v>
                </c:pt>
                <c:pt idx="13">
                  <c:v>0.59499999999999997</c:v>
                </c:pt>
                <c:pt idx="14">
                  <c:v>0.53700000000000003</c:v>
                </c:pt>
                <c:pt idx="15">
                  <c:v>0.59599999999999997</c:v>
                </c:pt>
                <c:pt idx="16">
                  <c:v>0.64400000000000002</c:v>
                </c:pt>
                <c:pt idx="17">
                  <c:v>0.625</c:v>
                </c:pt>
                <c:pt idx="18">
                  <c:v>0.61</c:v>
                </c:pt>
                <c:pt idx="19">
                  <c:v>0.60599999999999998</c:v>
                </c:pt>
                <c:pt idx="20">
                  <c:v>0.60599999999999998</c:v>
                </c:pt>
                <c:pt idx="21">
                  <c:v>0.57799999999999996</c:v>
                </c:pt>
                <c:pt idx="22">
                  <c:v>0.57599999999999996</c:v>
                </c:pt>
                <c:pt idx="23">
                  <c:v>0.52200000000000002</c:v>
                </c:pt>
              </c:numCache>
            </c:numRef>
          </c:val>
          <c:smooth val="0"/>
          <c:extLst>
            <c:ext xmlns:c16="http://schemas.microsoft.com/office/drawing/2014/chart" uri="{C3380CC4-5D6E-409C-BE32-E72D297353CC}">
              <c16:uniqueId val="{00000001-957B-468E-A6B7-96FC66071EFD}"/>
            </c:ext>
          </c:extLst>
        </c:ser>
        <c:ser>
          <c:idx val="0"/>
          <c:order val="1"/>
          <c:tx>
            <c:strRef>
              <c:f>'Step 3 Red '!$C$29</c:f>
              <c:strCache>
                <c:ptCount val="1"/>
                <c:pt idx="0">
                  <c:v>Target 65%</c:v>
                </c:pt>
              </c:strCache>
            </c:strRef>
          </c:tx>
          <c:spPr>
            <a:ln w="34925" cap="rnd">
              <a:solidFill>
                <a:schemeClr val="accent5"/>
              </a:solidFill>
              <a:round/>
            </a:ln>
            <a:effectLst>
              <a:outerShdw blurRad="57150" dist="19050" dir="5400000" algn="ctr" rotWithShape="0">
                <a:srgbClr val="000000">
                  <a:alpha val="63000"/>
                </a:srgbClr>
              </a:outerShdw>
            </a:effectLst>
          </c:spPr>
          <c:marker>
            <c:symbol val="none"/>
          </c:marker>
          <c:cat>
            <c:numRef>
              <c:f>'Step 3 Red '!$AZ$27:$BW$27</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Red '!$AZ$29:$BW$29</c:f>
              <c:numCache>
                <c:formatCode>0.0%</c:formatCode>
                <c:ptCount val="24"/>
                <c:pt idx="0">
                  <c:v>0.65</c:v>
                </c:pt>
                <c:pt idx="1">
                  <c:v>0.65</c:v>
                </c:pt>
                <c:pt idx="2">
                  <c:v>0.65</c:v>
                </c:pt>
                <c:pt idx="3">
                  <c:v>0.65</c:v>
                </c:pt>
                <c:pt idx="4">
                  <c:v>0.65</c:v>
                </c:pt>
                <c:pt idx="5">
                  <c:v>0.65</c:v>
                </c:pt>
                <c:pt idx="6">
                  <c:v>0.65</c:v>
                </c:pt>
                <c:pt idx="7">
                  <c:v>0.65</c:v>
                </c:pt>
                <c:pt idx="8">
                  <c:v>0.65</c:v>
                </c:pt>
                <c:pt idx="9">
                  <c:v>0.65</c:v>
                </c:pt>
                <c:pt idx="10">
                  <c:v>0.65</c:v>
                </c:pt>
                <c:pt idx="11">
                  <c:v>0.65</c:v>
                </c:pt>
                <c:pt idx="12">
                  <c:v>0.65</c:v>
                </c:pt>
                <c:pt idx="13">
                  <c:v>0.65</c:v>
                </c:pt>
                <c:pt idx="14">
                  <c:v>0.65</c:v>
                </c:pt>
                <c:pt idx="15">
                  <c:v>0.65</c:v>
                </c:pt>
                <c:pt idx="16">
                  <c:v>0.65</c:v>
                </c:pt>
                <c:pt idx="17">
                  <c:v>0.65</c:v>
                </c:pt>
                <c:pt idx="18">
                  <c:v>0.65</c:v>
                </c:pt>
                <c:pt idx="19">
                  <c:v>0.65</c:v>
                </c:pt>
                <c:pt idx="20">
                  <c:v>0.65</c:v>
                </c:pt>
                <c:pt idx="21">
                  <c:v>0.65</c:v>
                </c:pt>
                <c:pt idx="22">
                  <c:v>0.65</c:v>
                </c:pt>
                <c:pt idx="23">
                  <c:v>0.65</c:v>
                </c:pt>
              </c:numCache>
            </c:numRef>
          </c:val>
          <c:smooth val="0"/>
          <c:extLst>
            <c:ext xmlns:c16="http://schemas.microsoft.com/office/drawing/2014/chart" uri="{C3380CC4-5D6E-409C-BE32-E72D297353CC}">
              <c16:uniqueId val="{00000002-957B-468E-A6B7-96FC66071EFD}"/>
            </c:ext>
          </c:extLst>
        </c:ser>
        <c:ser>
          <c:idx val="3"/>
          <c:order val="3"/>
          <c:tx>
            <c:strRef>
              <c:f>'Step 3 Red '!$C$32</c:f>
              <c:strCache>
                <c:ptCount val="1"/>
                <c:pt idx="0">
                  <c:v>10 minute</c:v>
                </c:pt>
              </c:strCache>
            </c:strRef>
          </c:tx>
          <c:spPr>
            <a:ln w="34925" cap="rnd">
              <a:solidFill>
                <a:srgbClr val="C00000"/>
              </a:solidFill>
              <a:round/>
            </a:ln>
            <a:effectLst>
              <a:outerShdw blurRad="57150" dist="19050" dir="5400000" algn="ctr" rotWithShape="0">
                <a:srgbClr val="000000">
                  <a:alpha val="63000"/>
                </a:srgbClr>
              </a:outerShdw>
            </a:effectLst>
          </c:spPr>
          <c:marker>
            <c:symbol val="none"/>
          </c:marker>
          <c:cat>
            <c:numRef>
              <c:f>'Step 3 Red '!$AZ$27:$BW$27</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Red '!$AZ$32:$BW$32</c:f>
              <c:numCache>
                <c:formatCode>0.0%</c:formatCode>
                <c:ptCount val="24"/>
                <c:pt idx="0">
                  <c:v>0.77</c:v>
                </c:pt>
                <c:pt idx="1">
                  <c:v>0.72899999999999998</c:v>
                </c:pt>
                <c:pt idx="2">
                  <c:v>0.73099999999999998</c:v>
                </c:pt>
                <c:pt idx="3">
                  <c:v>0.76600000000000001</c:v>
                </c:pt>
                <c:pt idx="4">
                  <c:v>0.78700000000000003</c:v>
                </c:pt>
                <c:pt idx="5">
                  <c:v>0.754</c:v>
                </c:pt>
                <c:pt idx="6">
                  <c:v>0.78800000000000003</c:v>
                </c:pt>
                <c:pt idx="7">
                  <c:v>0.81899999999999995</c:v>
                </c:pt>
                <c:pt idx="8">
                  <c:v>0.81499999999999995</c:v>
                </c:pt>
                <c:pt idx="9">
                  <c:v>0.79500000000000004</c:v>
                </c:pt>
                <c:pt idx="10">
                  <c:v>0.752</c:v>
                </c:pt>
                <c:pt idx="11">
                  <c:v>0.74</c:v>
                </c:pt>
                <c:pt idx="12">
                  <c:v>0.73599999999999999</c:v>
                </c:pt>
                <c:pt idx="13">
                  <c:v>0.71299999999999997</c:v>
                </c:pt>
                <c:pt idx="14">
                  <c:v>0.66900000000000004</c:v>
                </c:pt>
                <c:pt idx="15">
                  <c:v>0.71199999999999997</c:v>
                </c:pt>
                <c:pt idx="16">
                  <c:v>0.753</c:v>
                </c:pt>
                <c:pt idx="17">
                  <c:v>0.746</c:v>
                </c:pt>
                <c:pt idx="18">
                  <c:v>0.73099999999999998</c:v>
                </c:pt>
                <c:pt idx="19">
                  <c:v>0.72199999999999998</c:v>
                </c:pt>
                <c:pt idx="20">
                  <c:v>0.72499999999999998</c:v>
                </c:pt>
                <c:pt idx="21">
                  <c:v>0.69699999999999995</c:v>
                </c:pt>
                <c:pt idx="22">
                  <c:v>0.68400000000000005</c:v>
                </c:pt>
                <c:pt idx="23">
                  <c:v>0.64100000000000001</c:v>
                </c:pt>
              </c:numCache>
            </c:numRef>
          </c:val>
          <c:smooth val="0"/>
          <c:extLst>
            <c:ext xmlns:c16="http://schemas.microsoft.com/office/drawing/2014/chart" uri="{C3380CC4-5D6E-409C-BE32-E72D297353CC}">
              <c16:uniqueId val="{00000003-957B-468E-A6B7-96FC66071EFD}"/>
            </c:ext>
          </c:extLst>
        </c:ser>
        <c:ser>
          <c:idx val="4"/>
          <c:order val="4"/>
          <c:tx>
            <c:strRef>
              <c:f>'Step 3 Red '!$C$31</c:f>
              <c:strCache>
                <c:ptCount val="1"/>
                <c:pt idx="0">
                  <c:v>9 minute</c:v>
                </c:pt>
              </c:strCache>
            </c:strRef>
          </c:tx>
          <c:spPr>
            <a:ln w="34925" cap="rnd">
              <a:solidFill>
                <a:srgbClr val="660033"/>
              </a:solidFill>
              <a:round/>
            </a:ln>
            <a:effectLst>
              <a:outerShdw blurRad="57150" dist="19050" dir="5400000" algn="ctr" rotWithShape="0">
                <a:srgbClr val="000000">
                  <a:alpha val="63000"/>
                </a:srgbClr>
              </a:outerShdw>
            </a:effectLst>
          </c:spPr>
          <c:marker>
            <c:symbol val="none"/>
          </c:marker>
          <c:cat>
            <c:numRef>
              <c:f>'Step 3 Red '!$AZ$27:$BW$27</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Red '!$AZ$31:$BW$31</c:f>
              <c:numCache>
                <c:formatCode>0.0%</c:formatCode>
                <c:ptCount val="24"/>
                <c:pt idx="0">
                  <c:v>0.72199999999999998</c:v>
                </c:pt>
                <c:pt idx="1">
                  <c:v>0.67700000000000005</c:v>
                </c:pt>
                <c:pt idx="2">
                  <c:v>0.68200000000000005</c:v>
                </c:pt>
                <c:pt idx="3">
                  <c:v>0.72</c:v>
                </c:pt>
                <c:pt idx="4">
                  <c:v>0.74</c:v>
                </c:pt>
                <c:pt idx="5">
                  <c:v>0.70499999999999996</c:v>
                </c:pt>
                <c:pt idx="6">
                  <c:v>0.73699999999999999</c:v>
                </c:pt>
                <c:pt idx="7">
                  <c:v>0.76600000000000001</c:v>
                </c:pt>
                <c:pt idx="8">
                  <c:v>0.76800000000000002</c:v>
                </c:pt>
                <c:pt idx="9">
                  <c:v>0.752</c:v>
                </c:pt>
                <c:pt idx="10">
                  <c:v>0.70799999999999996</c:v>
                </c:pt>
                <c:pt idx="11">
                  <c:v>0.67500000000000004</c:v>
                </c:pt>
                <c:pt idx="12">
                  <c:v>0.68100000000000005</c:v>
                </c:pt>
                <c:pt idx="13">
                  <c:v>0.65600000000000003</c:v>
                </c:pt>
                <c:pt idx="14">
                  <c:v>0.60899999999999999</c:v>
                </c:pt>
                <c:pt idx="15">
                  <c:v>0.65500000000000003</c:v>
                </c:pt>
                <c:pt idx="16">
                  <c:v>0.70099999999999996</c:v>
                </c:pt>
                <c:pt idx="17">
                  <c:v>0.68899999999999995</c:v>
                </c:pt>
                <c:pt idx="18">
                  <c:v>0.67800000000000005</c:v>
                </c:pt>
                <c:pt idx="19">
                  <c:v>0.67</c:v>
                </c:pt>
                <c:pt idx="20">
                  <c:v>0.67200000000000004</c:v>
                </c:pt>
                <c:pt idx="21">
                  <c:v>0.64400000000000002</c:v>
                </c:pt>
                <c:pt idx="22">
                  <c:v>0.63300000000000001</c:v>
                </c:pt>
                <c:pt idx="23">
                  <c:v>0.58399999999999996</c:v>
                </c:pt>
              </c:numCache>
            </c:numRef>
          </c:val>
          <c:smooth val="0"/>
          <c:extLst>
            <c:ext xmlns:c16="http://schemas.microsoft.com/office/drawing/2014/chart" uri="{C3380CC4-5D6E-409C-BE32-E72D297353CC}">
              <c16:uniqueId val="{00000004-957B-468E-A6B7-96FC66071EFD}"/>
            </c:ext>
          </c:extLst>
        </c:ser>
        <c:dLbls>
          <c:showLegendKey val="0"/>
          <c:showVal val="0"/>
          <c:showCatName val="0"/>
          <c:showSerName val="0"/>
          <c:showPercent val="0"/>
          <c:showBubbleSize val="0"/>
        </c:dLbls>
        <c:smooth val="0"/>
        <c:axId val="90598416"/>
        <c:axId val="90599592"/>
        <c:extLst>
          <c:ext xmlns:c15="http://schemas.microsoft.com/office/drawing/2012/chart" uri="{02D57815-91ED-43cb-92C2-25804820EDAC}">
            <c15:filteredLineSeries>
              <c15:ser>
                <c:idx val="1"/>
                <c:order val="2"/>
                <c:tx>
                  <c:strRef>
                    <c:extLst>
                      <c:ext uri="{02D57815-91ED-43cb-92C2-25804820EDAC}">
                        <c15:formulaRef>
                          <c15:sqref>'Step 3 Red '!$C$30</c15:sqref>
                        </c15:formulaRef>
                      </c:ext>
                    </c:extLst>
                    <c:strCache>
                      <c:ptCount val="1"/>
                      <c:pt idx="0">
                        <c:v>Red Calls - 95th percentile response time </c:v>
                      </c:pt>
                    </c:strCache>
                  </c:strRef>
                </c:tx>
                <c:spPr>
                  <a:ln w="34925" cap="rnd">
                    <a:solidFill>
                      <a:srgbClr val="FF0000"/>
                    </a:solidFill>
                    <a:prstDash val="sysDot"/>
                    <a:round/>
                  </a:ln>
                  <a:effectLst>
                    <a:outerShdw blurRad="57150" dist="19050" dir="5400000" algn="ctr" rotWithShape="0">
                      <a:srgbClr val="000000">
                        <a:alpha val="63000"/>
                      </a:srgbClr>
                    </a:outerShdw>
                  </a:effectLst>
                </c:spPr>
                <c:marker>
                  <c:symbol val="none"/>
                </c:marker>
                <c:cat>
                  <c:numRef>
                    <c:extLst>
                      <c:ext uri="{02D57815-91ED-43cb-92C2-25804820EDAC}">
                        <c15:formulaRef>
                          <c15:sqref>'Step 3 Red '!$AZ$27:$BW$27</c15:sqref>
                        </c15:formulaRef>
                      </c:ext>
                    </c:extLst>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extLst>
                      <c:ext uri="{02D57815-91ED-43cb-92C2-25804820EDAC}">
                        <c15:formulaRef>
                          <c15:sqref>'Step 3 Red '!$AZ$30:$BW$30</c15:sqref>
                        </c15:formulaRef>
                      </c:ext>
                    </c:extLst>
                    <c:numCache>
                      <c:formatCode>h:mm:ss</c:formatCode>
                      <c:ptCount val="24"/>
                      <c:pt idx="0">
                        <c:v>1.2002314814814815E-2</c:v>
                      </c:pt>
                      <c:pt idx="1">
                        <c:v>1.2569444444444446E-2</c:v>
                      </c:pt>
                      <c:pt idx="2">
                        <c:v>1.3333333333333334E-2</c:v>
                      </c:pt>
                      <c:pt idx="3">
                        <c:v>1.2256944444444444E-2</c:v>
                      </c:pt>
                      <c:pt idx="4">
                        <c:v>1.1076388888888887E-2</c:v>
                      </c:pt>
                      <c:pt idx="5">
                        <c:v>1.1967592592592592E-2</c:v>
                      </c:pt>
                      <c:pt idx="6">
                        <c:v>1.1597222222222222E-2</c:v>
                      </c:pt>
                      <c:pt idx="7">
                        <c:v>1.1006944444444444E-2</c:v>
                      </c:pt>
                      <c:pt idx="8">
                        <c:v>1.1122685185185185E-2</c:v>
                      </c:pt>
                      <c:pt idx="9">
                        <c:v>1.1412037037037038E-2</c:v>
                      </c:pt>
                      <c:pt idx="10">
                        <c:v>1.3194444444444444E-2</c:v>
                      </c:pt>
                      <c:pt idx="11">
                        <c:v>1.3217592592592593E-2</c:v>
                      </c:pt>
                      <c:pt idx="12">
                        <c:v>1.2291666666666666E-2</c:v>
                      </c:pt>
                      <c:pt idx="13">
                        <c:v>1.3495370370370371E-2</c:v>
                      </c:pt>
                      <c:pt idx="14">
                        <c:v>1.3935185185185184E-2</c:v>
                      </c:pt>
                      <c:pt idx="15">
                        <c:v>1.3148148148148147E-2</c:v>
                      </c:pt>
                      <c:pt idx="16">
                        <c:v>1.2546296296296297E-2</c:v>
                      </c:pt>
                      <c:pt idx="17">
                        <c:v>1.283564814814815E-2</c:v>
                      </c:pt>
                      <c:pt idx="18">
                        <c:v>1.3263888888888889E-2</c:v>
                      </c:pt>
                      <c:pt idx="19">
                        <c:v>1.3171296296296294E-2</c:v>
                      </c:pt>
                      <c:pt idx="20">
                        <c:v>1.3807870370370371E-2</c:v>
                      </c:pt>
                      <c:pt idx="21">
                        <c:v>1.4722222222222222E-2</c:v>
                      </c:pt>
                      <c:pt idx="22">
                        <c:v>1.5405092592592593E-2</c:v>
                      </c:pt>
                      <c:pt idx="23">
                        <c:v>1.6458333333333332E-2</c:v>
                      </c:pt>
                    </c:numCache>
                  </c:numRef>
                </c:val>
                <c:smooth val="0"/>
                <c:extLst>
                  <c:ext xmlns:c16="http://schemas.microsoft.com/office/drawing/2014/chart" uri="{C3380CC4-5D6E-409C-BE32-E72D297353CC}">
                    <c16:uniqueId val="{00000005-957B-468E-A6B7-96FC66071EFD}"/>
                  </c:ext>
                </c:extLst>
              </c15:ser>
            </c15:filteredLineSeries>
          </c:ext>
        </c:extLst>
      </c:lineChart>
      <c:dateAx>
        <c:axId val="90598416"/>
        <c:scaling>
          <c:orientation val="minMax"/>
        </c:scaling>
        <c:delete val="1"/>
        <c:axPos val="b"/>
        <c:numFmt formatCode="mmm\-yy" sourceLinked="1"/>
        <c:majorTickMark val="none"/>
        <c:minorTickMark val="none"/>
        <c:tickLblPos val="nextTo"/>
        <c:crossAx val="90599592"/>
        <c:crosses val="autoZero"/>
        <c:auto val="1"/>
        <c:lblOffset val="100"/>
        <c:baseTimeUnit val="months"/>
        <c:majorUnit val="1"/>
        <c:majorTimeUnit val="months"/>
      </c:dateAx>
      <c:valAx>
        <c:axId val="90599592"/>
        <c:scaling>
          <c:orientation val="minMax"/>
          <c:min val="0.5"/>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9059841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ysClr val="windowText" lastClr="000000"/>
                </a:solidFill>
                <a:latin typeface="+mn-lt"/>
                <a:ea typeface="+mn-ea"/>
                <a:cs typeface="+mn-cs"/>
              </a:defRPr>
            </a:pPr>
            <a:r>
              <a:rPr lang="en-GB" sz="1800" b="1" dirty="0"/>
              <a:t>Amber 1 Response</a:t>
            </a:r>
            <a:r>
              <a:rPr lang="en-GB" sz="1800" b="1" baseline="0" dirty="0"/>
              <a:t> times</a:t>
            </a:r>
            <a:r>
              <a:rPr lang="en-GB" sz="1800" b="1" dirty="0"/>
              <a:t> - Median and 65th Percentile</a:t>
            </a:r>
          </a:p>
        </c:rich>
      </c:tx>
      <c:overlay val="0"/>
      <c:spPr>
        <a:noFill/>
        <a:ln>
          <a:noFill/>
        </a:ln>
        <a:effectLst/>
      </c:spPr>
      <c:txPr>
        <a:bodyPr rot="0" spcFirstLastPara="1" vertOverflow="ellipsis" vert="horz" wrap="square" anchor="ctr" anchorCtr="1"/>
        <a:lstStyle/>
        <a:p>
          <a:pPr>
            <a:defRPr sz="1800" b="1" i="0" u="none" strike="noStrike" kern="1200" spc="0" baseline="0">
              <a:solidFill>
                <a:sysClr val="windowText" lastClr="000000"/>
              </a:solidFill>
              <a:latin typeface="+mn-lt"/>
              <a:ea typeface="+mn-ea"/>
              <a:cs typeface="+mn-cs"/>
            </a:defRPr>
          </a:pPr>
          <a:endParaRPr lang="en-US"/>
        </a:p>
      </c:txPr>
    </c:title>
    <c:autoTitleDeleted val="0"/>
    <c:plotArea>
      <c:layout/>
      <c:lineChart>
        <c:grouping val="standard"/>
        <c:varyColors val="0"/>
        <c:ser>
          <c:idx val="0"/>
          <c:order val="0"/>
          <c:tx>
            <c:strRef>
              <c:f>'Step 3 Amber'!$C$59:$T$59</c:f>
              <c:strCache>
                <c:ptCount val="18"/>
                <c:pt idx="0">
                  <c:v>Amber 1 Median</c:v>
                </c:pt>
              </c:strCache>
            </c:strRef>
          </c:tx>
          <c:spPr>
            <a:ln w="28575" cap="rnd">
              <a:solidFill>
                <a:srgbClr val="FFC000"/>
              </a:solidFill>
              <a:round/>
            </a:ln>
            <a:effectLst/>
          </c:spPr>
          <c:marker>
            <c:symbol val="none"/>
          </c:marker>
          <c:cat>
            <c:numRef>
              <c:f>'Step 3 Amber'!$AZ$58:$BW$58</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Amber'!$AZ$59:$BW$59</c:f>
              <c:numCache>
                <c:formatCode>h:mm:ss</c:formatCode>
                <c:ptCount val="24"/>
                <c:pt idx="0">
                  <c:v>1.9675925925925927E-2</c:v>
                </c:pt>
                <c:pt idx="1">
                  <c:v>2.1562499999999998E-2</c:v>
                </c:pt>
                <c:pt idx="2">
                  <c:v>2.8900462962962961E-2</c:v>
                </c:pt>
                <c:pt idx="3">
                  <c:v>1.8518518518518521E-2</c:v>
                </c:pt>
                <c:pt idx="4">
                  <c:v>1.7546296296296296E-2</c:v>
                </c:pt>
                <c:pt idx="5">
                  <c:v>2.2743055555555555E-2</c:v>
                </c:pt>
                <c:pt idx="6">
                  <c:v>1.4687499999999999E-2</c:v>
                </c:pt>
                <c:pt idx="7">
                  <c:v>1.2743055555555556E-2</c:v>
                </c:pt>
                <c:pt idx="8">
                  <c:v>1.3923611111111111E-2</c:v>
                </c:pt>
                <c:pt idx="9">
                  <c:v>1.6296296296296295E-2</c:v>
                </c:pt>
                <c:pt idx="10">
                  <c:v>2.225694444444444E-2</c:v>
                </c:pt>
                <c:pt idx="11">
                  <c:v>2.6064814814814815E-2</c:v>
                </c:pt>
                <c:pt idx="12">
                  <c:v>2.4895833333333336E-2</c:v>
                </c:pt>
                <c:pt idx="13">
                  <c:v>2.9490740740740744E-2</c:v>
                </c:pt>
                <c:pt idx="14">
                  <c:v>4.1979166666666672E-2</c:v>
                </c:pt>
                <c:pt idx="15">
                  <c:v>2.4386574074074074E-2</c:v>
                </c:pt>
                <c:pt idx="16">
                  <c:v>1.9386574074074073E-2</c:v>
                </c:pt>
                <c:pt idx="17">
                  <c:v>2.2511574074074073E-2</c:v>
                </c:pt>
                <c:pt idx="18">
                  <c:v>2.5648148148148146E-2</c:v>
                </c:pt>
                <c:pt idx="19">
                  <c:v>3.006944444444444E-2</c:v>
                </c:pt>
                <c:pt idx="20">
                  <c:v>3.8460648148148147E-2</c:v>
                </c:pt>
                <c:pt idx="21">
                  <c:v>4.8611111111111112E-2</c:v>
                </c:pt>
                <c:pt idx="22">
                  <c:v>4.9386574074074076E-2</c:v>
                </c:pt>
                <c:pt idx="23">
                  <c:v>7.3773148148148157E-2</c:v>
                </c:pt>
              </c:numCache>
            </c:numRef>
          </c:val>
          <c:smooth val="0"/>
          <c:extLst>
            <c:ext xmlns:c16="http://schemas.microsoft.com/office/drawing/2014/chart" uri="{C3380CC4-5D6E-409C-BE32-E72D297353CC}">
              <c16:uniqueId val="{00000000-C6A0-4A0C-95AF-22CD8138F655}"/>
            </c:ext>
          </c:extLst>
        </c:ser>
        <c:ser>
          <c:idx val="1"/>
          <c:order val="1"/>
          <c:tx>
            <c:strRef>
              <c:f>'Step 3 Amber'!$C$60:$T$60</c:f>
              <c:strCache>
                <c:ptCount val="18"/>
                <c:pt idx="0">
                  <c:v>Amber 1 65th</c:v>
                </c:pt>
              </c:strCache>
            </c:strRef>
          </c:tx>
          <c:spPr>
            <a:ln w="28575" cap="rnd">
              <a:solidFill>
                <a:srgbClr val="FF9900"/>
              </a:solidFill>
              <a:round/>
            </a:ln>
            <a:effectLst/>
          </c:spPr>
          <c:marker>
            <c:symbol val="none"/>
          </c:marker>
          <c:cat>
            <c:numRef>
              <c:f>'Step 3 Amber'!$AZ$58:$BW$58</c:f>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f>'Step 3 Amber'!$AZ$60:$BW$60</c:f>
              <c:numCache>
                <c:formatCode>h:mm:ss</c:formatCode>
                <c:ptCount val="24"/>
                <c:pt idx="0">
                  <c:v>2.9976851851851852E-2</c:v>
                </c:pt>
                <c:pt idx="1">
                  <c:v>3.3680555555555554E-2</c:v>
                </c:pt>
                <c:pt idx="2">
                  <c:v>4.538194444444444E-2</c:v>
                </c:pt>
                <c:pt idx="3">
                  <c:v>2.8113425925925927E-2</c:v>
                </c:pt>
                <c:pt idx="4">
                  <c:v>2.584490740740741E-2</c:v>
                </c:pt>
                <c:pt idx="5">
                  <c:v>3.4861111111111114E-2</c:v>
                </c:pt>
                <c:pt idx="6">
                  <c:v>2.0810185185185185E-2</c:v>
                </c:pt>
                <c:pt idx="7">
                  <c:v>1.7453703703703704E-2</c:v>
                </c:pt>
                <c:pt idx="8">
                  <c:v>1.9328703703703702E-2</c:v>
                </c:pt>
                <c:pt idx="9">
                  <c:v>2.2870370370370371E-2</c:v>
                </c:pt>
                <c:pt idx="10">
                  <c:v>3.229166666666667E-2</c:v>
                </c:pt>
                <c:pt idx="11">
                  <c:v>3.858796296296297E-2</c:v>
                </c:pt>
                <c:pt idx="12">
                  <c:v>3.7303240740740741E-2</c:v>
                </c:pt>
                <c:pt idx="13">
                  <c:v>4.5798611111111109E-2</c:v>
                </c:pt>
                <c:pt idx="14">
                  <c:v>6.8587962962962962E-2</c:v>
                </c:pt>
                <c:pt idx="15">
                  <c:v>3.6030092592592593E-2</c:v>
                </c:pt>
                <c:pt idx="16">
                  <c:v>2.8495370370370369E-2</c:v>
                </c:pt>
                <c:pt idx="17">
                  <c:v>3.3067129629629634E-2</c:v>
                </c:pt>
                <c:pt idx="18">
                  <c:v>3.7997685185185183E-2</c:v>
                </c:pt>
                <c:pt idx="19">
                  <c:v>4.4664351851851851E-2</c:v>
                </c:pt>
                <c:pt idx="20">
                  <c:v>5.6296296296296296E-2</c:v>
                </c:pt>
                <c:pt idx="21">
                  <c:v>7.1331018518518516E-2</c:v>
                </c:pt>
                <c:pt idx="22">
                  <c:v>7.3148148148148143E-2</c:v>
                </c:pt>
                <c:pt idx="23">
                  <c:v>0.10925925925925926</c:v>
                </c:pt>
              </c:numCache>
            </c:numRef>
          </c:val>
          <c:smooth val="0"/>
          <c:extLst>
            <c:ext xmlns:c16="http://schemas.microsoft.com/office/drawing/2014/chart" uri="{C3380CC4-5D6E-409C-BE32-E72D297353CC}">
              <c16:uniqueId val="{00000001-C6A0-4A0C-95AF-22CD8138F655}"/>
            </c:ext>
          </c:extLst>
        </c:ser>
        <c:dLbls>
          <c:showLegendKey val="0"/>
          <c:showVal val="0"/>
          <c:showCatName val="0"/>
          <c:showSerName val="0"/>
          <c:showPercent val="0"/>
          <c:showBubbleSize val="0"/>
        </c:dLbls>
        <c:smooth val="0"/>
        <c:axId val="637715504"/>
        <c:axId val="637715896"/>
        <c:extLst>
          <c:ext xmlns:c15="http://schemas.microsoft.com/office/drawing/2012/chart" uri="{02D57815-91ED-43cb-92C2-25804820EDAC}">
            <c15:filteredLineSeries>
              <c15:ser>
                <c:idx val="2"/>
                <c:order val="2"/>
                <c:tx>
                  <c:strRef>
                    <c:extLst>
                      <c:ext uri="{02D57815-91ED-43cb-92C2-25804820EDAC}">
                        <c15:formulaRef>
                          <c15:sqref>'Step 3 Amber'!$C$61:$T$61</c15:sqref>
                        </c15:formulaRef>
                      </c:ext>
                    </c:extLst>
                    <c:strCache>
                      <c:ptCount val="18"/>
                      <c:pt idx="0">
                        <c:v>Amber 2 Median</c:v>
                      </c:pt>
                    </c:strCache>
                  </c:strRef>
                </c:tx>
                <c:spPr>
                  <a:ln w="28575" cap="rnd">
                    <a:solidFill>
                      <a:schemeClr val="accent2">
                        <a:lumMod val="75000"/>
                      </a:schemeClr>
                    </a:solidFill>
                    <a:round/>
                  </a:ln>
                  <a:effectLst/>
                </c:spPr>
                <c:marker>
                  <c:symbol val="none"/>
                </c:marker>
                <c:cat>
                  <c:numRef>
                    <c:extLst>
                      <c:ext uri="{02D57815-91ED-43cb-92C2-25804820EDAC}">
                        <c15:formulaRef>
                          <c15:sqref>'Step 3 Amber'!$AZ$58:$BW$58</c15:sqref>
                        </c15:formulaRef>
                      </c:ext>
                    </c:extLst>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extLst>
                      <c:ext uri="{02D57815-91ED-43cb-92C2-25804820EDAC}">
                        <c15:formulaRef>
                          <c15:sqref>'Step 3 Amber'!$AZ$61:$BW$61</c15:sqref>
                        </c15:formulaRef>
                      </c:ext>
                    </c:extLst>
                    <c:numCache>
                      <c:formatCode>h:mm:ss</c:formatCode>
                      <c:ptCount val="24"/>
                      <c:pt idx="0">
                        <c:v>3.7141203703703704E-2</c:v>
                      </c:pt>
                      <c:pt idx="1">
                        <c:v>4.3090277777777776E-2</c:v>
                      </c:pt>
                      <c:pt idx="2">
                        <c:v>5.950231481481482E-2</c:v>
                      </c:pt>
                      <c:pt idx="3">
                        <c:v>3.4606481481481481E-2</c:v>
                      </c:pt>
                      <c:pt idx="4">
                        <c:v>3.2916666666666664E-2</c:v>
                      </c:pt>
                      <c:pt idx="5">
                        <c:v>4.3831018518518512E-2</c:v>
                      </c:pt>
                      <c:pt idx="6">
                        <c:v>2.1423611111111112E-2</c:v>
                      </c:pt>
                      <c:pt idx="7">
                        <c:v>1.996527777777778E-2</c:v>
                      </c:pt>
                      <c:pt idx="8">
                        <c:v>2.2013888888888888E-2</c:v>
                      </c:pt>
                      <c:pt idx="9">
                        <c:v>2.7719907407407405E-2</c:v>
                      </c:pt>
                      <c:pt idx="10">
                        <c:v>3.920138888888889E-2</c:v>
                      </c:pt>
                      <c:pt idx="11">
                        <c:v>4.6550925925925919E-2</c:v>
                      </c:pt>
                      <c:pt idx="12">
                        <c:v>4.1678240740740745E-2</c:v>
                      </c:pt>
                      <c:pt idx="13">
                        <c:v>4.5173611111111116E-2</c:v>
                      </c:pt>
                      <c:pt idx="14">
                        <c:v>5.2430555555555557E-2</c:v>
                      </c:pt>
                      <c:pt idx="15">
                        <c:v>3.9664351851851853E-2</c:v>
                      </c:pt>
                      <c:pt idx="16">
                        <c:v>2.8055555555555556E-2</c:v>
                      </c:pt>
                      <c:pt idx="17">
                        <c:v>3.5567129629629629E-2</c:v>
                      </c:pt>
                      <c:pt idx="18">
                        <c:v>4.1030092592592597E-2</c:v>
                      </c:pt>
                      <c:pt idx="19">
                        <c:v>5.212962962962963E-2</c:v>
                      </c:pt>
                      <c:pt idx="20">
                        <c:v>6.3807870370370376E-2</c:v>
                      </c:pt>
                      <c:pt idx="21">
                        <c:v>7.7187500000000006E-2</c:v>
                      </c:pt>
                      <c:pt idx="22">
                        <c:v>8.4560185185185197E-2</c:v>
                      </c:pt>
                      <c:pt idx="23">
                        <c:v>8.8078703703703701E-2</c:v>
                      </c:pt>
                    </c:numCache>
                  </c:numRef>
                </c:val>
                <c:smooth val="0"/>
                <c:extLst>
                  <c:ext xmlns:c16="http://schemas.microsoft.com/office/drawing/2014/chart" uri="{C3380CC4-5D6E-409C-BE32-E72D297353CC}">
                    <c16:uniqueId val="{00000002-C6A0-4A0C-95AF-22CD8138F655}"/>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'Step 3 Amber'!$C$62:$T$62</c15:sqref>
                        </c15:formulaRef>
                      </c:ext>
                    </c:extLst>
                    <c:strCache>
                      <c:ptCount val="18"/>
                      <c:pt idx="0">
                        <c:v>Amber 2 65th</c:v>
                      </c:pt>
                    </c:strCache>
                  </c:strRef>
                </c:tx>
                <c:spPr>
                  <a:ln w="28575" cap="rnd">
                    <a:solidFill>
                      <a:srgbClr val="F5A5A3"/>
                    </a:solidFill>
                    <a:round/>
                  </a:ln>
                  <a:effectLst/>
                </c:spPr>
                <c:marker>
                  <c:symbol val="none"/>
                </c:marker>
                <c:cat>
                  <c:numRef>
                    <c:extLst xmlns:c15="http://schemas.microsoft.com/office/drawing/2012/chart">
                      <c:ext xmlns:c15="http://schemas.microsoft.com/office/drawing/2012/chart" uri="{02D57815-91ED-43cb-92C2-25804820EDAC}">
                        <c15:formulaRef>
                          <c15:sqref>'Step 3 Amber'!$AZ$58:$BW$58</c15:sqref>
                        </c15:formulaRef>
                      </c:ext>
                    </c:extLst>
                    <c:numCache>
                      <c:formatCode>mmm\-yy</c:formatCode>
                      <c:ptCount val="24"/>
                      <c:pt idx="0">
                        <c:v>43739</c:v>
                      </c:pt>
                      <c:pt idx="1">
                        <c:v>43770</c:v>
                      </c:pt>
                      <c:pt idx="2">
                        <c:v>43800</c:v>
                      </c:pt>
                      <c:pt idx="3">
                        <c:v>43831</c:v>
                      </c:pt>
                      <c:pt idx="4">
                        <c:v>43862</c:v>
                      </c:pt>
                      <c:pt idx="5">
                        <c:v>43891</c:v>
                      </c:pt>
                      <c:pt idx="6">
                        <c:v>43922</c:v>
                      </c:pt>
                      <c:pt idx="7">
                        <c:v>43952</c:v>
                      </c:pt>
                      <c:pt idx="8">
                        <c:v>43983</c:v>
                      </c:pt>
                      <c:pt idx="9">
                        <c:v>44013</c:v>
                      </c:pt>
                      <c:pt idx="10">
                        <c:v>44044</c:v>
                      </c:pt>
                      <c:pt idx="11">
                        <c:v>44075</c:v>
                      </c:pt>
                      <c:pt idx="12">
                        <c:v>44105</c:v>
                      </c:pt>
                      <c:pt idx="13">
                        <c:v>44136</c:v>
                      </c:pt>
                      <c:pt idx="14">
                        <c:v>44166</c:v>
                      </c:pt>
                      <c:pt idx="15">
                        <c:v>44197</c:v>
                      </c:pt>
                      <c:pt idx="16">
                        <c:v>44228</c:v>
                      </c:pt>
                      <c:pt idx="17">
                        <c:v>44256</c:v>
                      </c:pt>
                      <c:pt idx="18">
                        <c:v>44287</c:v>
                      </c:pt>
                      <c:pt idx="19">
                        <c:v>44317</c:v>
                      </c:pt>
                      <c:pt idx="20">
                        <c:v>44348</c:v>
                      </c:pt>
                      <c:pt idx="21">
                        <c:v>44378</c:v>
                      </c:pt>
                      <c:pt idx="22">
                        <c:v>44409</c:v>
                      </c:pt>
                      <c:pt idx="23">
                        <c:v>44440</c:v>
                      </c:pt>
                    </c:numCache>
                  </c:numRef>
                </c:cat>
                <c:val>
                  <c:numRef>
                    <c:extLst xmlns:c15="http://schemas.microsoft.com/office/drawing/2012/chart">
                      <c:ext xmlns:c15="http://schemas.microsoft.com/office/drawing/2012/chart" uri="{02D57815-91ED-43cb-92C2-25804820EDAC}">
                        <c15:formulaRef>
                          <c15:sqref>'Step 3 Amber'!$AZ$62:$BW$62</c15:sqref>
                        </c15:formulaRef>
                      </c:ext>
                    </c:extLst>
                    <c:numCache>
                      <c:formatCode>h:mm:ss</c:formatCode>
                      <c:ptCount val="24"/>
                      <c:pt idx="0">
                        <c:v>6.3344907407407405E-2</c:v>
                      </c:pt>
                      <c:pt idx="1">
                        <c:v>7.4618055555555562E-2</c:v>
                      </c:pt>
                      <c:pt idx="2">
                        <c:v>0.10813657407407407</c:v>
                      </c:pt>
                      <c:pt idx="3">
                        <c:v>5.7557870370370377E-2</c:v>
                      </c:pt>
                      <c:pt idx="4">
                        <c:v>5.4016203703703712E-2</c:v>
                      </c:pt>
                      <c:pt idx="5">
                        <c:v>7.8032407407407411E-2</c:v>
                      </c:pt>
                      <c:pt idx="6">
                        <c:v>3.1898148148148148E-2</c:v>
                      </c:pt>
                      <c:pt idx="7">
                        <c:v>2.9236111111111112E-2</c:v>
                      </c:pt>
                      <c:pt idx="8">
                        <c:v>3.3171296296296296E-2</c:v>
                      </c:pt>
                      <c:pt idx="9">
                        <c:v>4.3611111111111107E-2</c:v>
                      </c:pt>
                      <c:pt idx="10">
                        <c:v>6.3171296296296295E-2</c:v>
                      </c:pt>
                      <c:pt idx="11">
                        <c:v>7.9328703703703707E-2</c:v>
                      </c:pt>
                      <c:pt idx="12">
                        <c:v>7.0995370370370361E-2</c:v>
                      </c:pt>
                      <c:pt idx="13">
                        <c:v>8.1134259259259267E-2</c:v>
                      </c:pt>
                      <c:pt idx="14">
                        <c:v>0.10328703703703705</c:v>
                      </c:pt>
                      <c:pt idx="15">
                        <c:v>6.621527777777779E-2</c:v>
                      </c:pt>
                      <c:pt idx="16">
                        <c:v>4.5520833333333337E-2</c:v>
                      </c:pt>
                      <c:pt idx="17">
                        <c:v>5.6319444444444443E-2</c:v>
                      </c:pt>
                      <c:pt idx="18">
                        <c:v>6.8715277777777778E-2</c:v>
                      </c:pt>
                      <c:pt idx="19">
                        <c:v>8.7847222222222229E-2</c:v>
                      </c:pt>
                      <c:pt idx="20">
                        <c:v>0.11079861111111111</c:v>
                      </c:pt>
                      <c:pt idx="21">
                        <c:v>0.13689814814814816</c:v>
                      </c:pt>
                      <c:pt idx="22">
                        <c:v>0.14660879629629631</c:v>
                      </c:pt>
                      <c:pt idx="23">
                        <c:v>0.15927083333333333</c:v>
                      </c:pt>
                    </c:numCache>
                  </c:numRef>
                </c:val>
                <c:smooth val="0"/>
                <c:extLst xmlns:c15="http://schemas.microsoft.com/office/drawing/2012/chart">
                  <c:ext xmlns:c16="http://schemas.microsoft.com/office/drawing/2014/chart" uri="{C3380CC4-5D6E-409C-BE32-E72D297353CC}">
                    <c16:uniqueId val="{00000003-C6A0-4A0C-95AF-22CD8138F655}"/>
                  </c:ext>
                </c:extLst>
              </c15:ser>
            </c15:filteredLineSeries>
          </c:ext>
        </c:extLst>
      </c:lineChart>
      <c:dateAx>
        <c:axId val="637715504"/>
        <c:scaling>
          <c:orientation val="minMax"/>
        </c:scaling>
        <c:delete val="1"/>
        <c:axPos val="b"/>
        <c:numFmt formatCode="mmm\-yy" sourceLinked="1"/>
        <c:majorTickMark val="out"/>
        <c:minorTickMark val="none"/>
        <c:tickLblPos val="nextTo"/>
        <c:crossAx val="637715896"/>
        <c:crosses val="autoZero"/>
        <c:auto val="1"/>
        <c:lblOffset val="100"/>
        <c:baseTimeUnit val="months"/>
        <c:majorUnit val="1"/>
        <c:majorTimeUnit val="months"/>
      </c:dateAx>
      <c:valAx>
        <c:axId val="637715896"/>
        <c:scaling>
          <c:orientation val="minMax"/>
        </c:scaling>
        <c:delete val="0"/>
        <c:axPos val="l"/>
        <c:majorGridlines>
          <c:spPr>
            <a:ln w="9525" cap="flat" cmpd="sng" algn="ctr">
              <a:solidFill>
                <a:schemeClr val="tx1">
                  <a:lumMod val="15000"/>
                  <a:lumOff val="85000"/>
                </a:schemeClr>
              </a:solidFill>
              <a:round/>
            </a:ln>
            <a:effectLst/>
          </c:spPr>
        </c:majorGridlines>
        <c:numFmt formatCode="h:mm:ss"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637715504"/>
        <c:crosses val="autoZero"/>
        <c:crossBetween val="between"/>
        <c:majorUnit val="2.0833000000000001E-2"/>
      </c:valAx>
      <c:spPr>
        <a:noFill/>
        <a:ln>
          <a:noFill/>
        </a:ln>
        <a:effectLst/>
      </c:spPr>
    </c:plotArea>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err="1"/>
              <a:t>SAIs</a:t>
            </a:r>
            <a:r>
              <a:rPr lang="en-US" sz="1800" b="1" dirty="0"/>
              <a:t> referred to Health Boards each month</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00B050"/>
            </a:solidFill>
            <a:ln>
              <a:noFill/>
            </a:ln>
            <a:effectLst/>
          </c:spPr>
          <c:invertIfNegative val="0"/>
          <c:cat>
            <c:numRef>
              <c:f>'Monthly Data (REVISED)'!$X$5:$AW$5</c:f>
              <c:numCache>
                <c:formatCode>mmm\-yy</c:formatCode>
                <c:ptCount val="26"/>
                <c:pt idx="0">
                  <c:v>43678</c:v>
                </c:pt>
                <c:pt idx="1">
                  <c:v>43709</c:v>
                </c:pt>
                <c:pt idx="2">
                  <c:v>43739</c:v>
                </c:pt>
                <c:pt idx="3">
                  <c:v>43770</c:v>
                </c:pt>
                <c:pt idx="4">
                  <c:v>43800</c:v>
                </c:pt>
                <c:pt idx="5">
                  <c:v>43831</c:v>
                </c:pt>
                <c:pt idx="6">
                  <c:v>43862</c:v>
                </c:pt>
                <c:pt idx="7">
                  <c:v>43891</c:v>
                </c:pt>
                <c:pt idx="8">
                  <c:v>43922</c:v>
                </c:pt>
                <c:pt idx="9">
                  <c:v>43952</c:v>
                </c:pt>
                <c:pt idx="10">
                  <c:v>43983</c:v>
                </c:pt>
                <c:pt idx="11">
                  <c:v>44013</c:v>
                </c:pt>
                <c:pt idx="12">
                  <c:v>44044</c:v>
                </c:pt>
                <c:pt idx="13">
                  <c:v>44075</c:v>
                </c:pt>
                <c:pt idx="14">
                  <c:v>44105</c:v>
                </c:pt>
                <c:pt idx="15">
                  <c:v>44136</c:v>
                </c:pt>
                <c:pt idx="16">
                  <c:v>44166</c:v>
                </c:pt>
                <c:pt idx="17">
                  <c:v>44197</c:v>
                </c:pt>
                <c:pt idx="18">
                  <c:v>44228</c:v>
                </c:pt>
                <c:pt idx="19">
                  <c:v>44256</c:v>
                </c:pt>
                <c:pt idx="20">
                  <c:v>44287</c:v>
                </c:pt>
                <c:pt idx="21">
                  <c:v>44317</c:v>
                </c:pt>
                <c:pt idx="22">
                  <c:v>44348</c:v>
                </c:pt>
                <c:pt idx="23">
                  <c:v>44378</c:v>
                </c:pt>
                <c:pt idx="24">
                  <c:v>44409</c:v>
                </c:pt>
                <c:pt idx="25">
                  <c:v>44440</c:v>
                </c:pt>
              </c:numCache>
            </c:numRef>
          </c:cat>
          <c:val>
            <c:numRef>
              <c:f>'Monthly Data (REVISED)'!$X$52:$AW$52</c:f>
              <c:numCache>
                <c:formatCode>General</c:formatCode>
                <c:ptCount val="26"/>
                <c:pt idx="0">
                  <c:v>1</c:v>
                </c:pt>
                <c:pt idx="1">
                  <c:v>4</c:v>
                </c:pt>
                <c:pt idx="2">
                  <c:v>2</c:v>
                </c:pt>
                <c:pt idx="3">
                  <c:v>2</c:v>
                </c:pt>
                <c:pt idx="4">
                  <c:v>5</c:v>
                </c:pt>
                <c:pt idx="5">
                  <c:v>21</c:v>
                </c:pt>
                <c:pt idx="6">
                  <c:v>3</c:v>
                </c:pt>
                <c:pt idx="7">
                  <c:v>2</c:v>
                </c:pt>
                <c:pt idx="8">
                  <c:v>3</c:v>
                </c:pt>
                <c:pt idx="9">
                  <c:v>0</c:v>
                </c:pt>
                <c:pt idx="10">
                  <c:v>0</c:v>
                </c:pt>
                <c:pt idx="11">
                  <c:v>0</c:v>
                </c:pt>
                <c:pt idx="12">
                  <c:v>4</c:v>
                </c:pt>
                <c:pt idx="13">
                  <c:v>5</c:v>
                </c:pt>
                <c:pt idx="14">
                  <c:v>6</c:v>
                </c:pt>
                <c:pt idx="15">
                  <c:v>5</c:v>
                </c:pt>
                <c:pt idx="16">
                  <c:v>20</c:v>
                </c:pt>
                <c:pt idx="17">
                  <c:v>21</c:v>
                </c:pt>
                <c:pt idx="18">
                  <c:v>6</c:v>
                </c:pt>
                <c:pt idx="19">
                  <c:v>2</c:v>
                </c:pt>
                <c:pt idx="20">
                  <c:v>4</c:v>
                </c:pt>
                <c:pt idx="21">
                  <c:v>4</c:v>
                </c:pt>
                <c:pt idx="22">
                  <c:v>7</c:v>
                </c:pt>
                <c:pt idx="23">
                  <c:v>15</c:v>
                </c:pt>
                <c:pt idx="24">
                  <c:v>16</c:v>
                </c:pt>
                <c:pt idx="25">
                  <c:v>17</c:v>
                </c:pt>
              </c:numCache>
            </c:numRef>
          </c:val>
          <c:extLst>
            <c:ext xmlns:c16="http://schemas.microsoft.com/office/drawing/2014/chart" uri="{C3380CC4-5D6E-409C-BE32-E72D297353CC}">
              <c16:uniqueId val="{00000000-5532-47F2-9607-8FBF5F0C236D}"/>
            </c:ext>
          </c:extLst>
        </c:ser>
        <c:dLbls>
          <c:showLegendKey val="0"/>
          <c:showVal val="0"/>
          <c:showCatName val="0"/>
          <c:showSerName val="0"/>
          <c:showPercent val="0"/>
          <c:showBubbleSize val="0"/>
        </c:dLbls>
        <c:gapWidth val="50"/>
        <c:overlap val="-27"/>
        <c:axId val="439759584"/>
        <c:axId val="439760896"/>
      </c:barChart>
      <c:dateAx>
        <c:axId val="43975958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9760896"/>
        <c:crosses val="autoZero"/>
        <c:auto val="1"/>
        <c:lblOffset val="100"/>
        <c:baseTimeUnit val="months"/>
      </c:dateAx>
      <c:valAx>
        <c:axId val="439760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3975958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0.22743</cdr:x>
      <cdr:y>0.40934</cdr:y>
    </cdr:from>
    <cdr:to>
      <cdr:x>0.48996</cdr:x>
      <cdr:y>0.50286</cdr:y>
    </cdr:to>
    <cdr:sp macro="" textlink="">
      <cdr:nvSpPr>
        <cdr:cNvPr id="2" name="TextBox 1">
          <a:extLst xmlns:a="http://schemas.openxmlformats.org/drawingml/2006/main">
            <a:ext uri="{FF2B5EF4-FFF2-40B4-BE49-F238E27FC236}">
              <a16:creationId xmlns:a16="http://schemas.microsoft.com/office/drawing/2014/main" id="{B9D806DA-2802-4012-8B73-F5B39F2B7047}"/>
            </a:ext>
          </a:extLst>
        </cdr:cNvPr>
        <cdr:cNvSpPr txBox="1"/>
      </cdr:nvSpPr>
      <cdr:spPr>
        <a:xfrm xmlns:a="http://schemas.openxmlformats.org/drawingml/2006/main">
          <a:off x="1726084" y="1567363"/>
          <a:ext cx="1992475" cy="358102"/>
        </a:xfrm>
        <a:prstGeom xmlns:a="http://schemas.openxmlformats.org/drawingml/2006/main" prst="rect">
          <a:avLst/>
        </a:prstGeom>
        <a:ln xmlns:a="http://schemas.openxmlformats.org/drawingml/2006/main" w="19050">
          <a:solidFill>
            <a:srgbClr val="FF0000"/>
          </a:solidFill>
        </a:ln>
      </cdr:spPr>
      <cdr:txBody>
        <a:bodyPr xmlns:a="http://schemas.openxmlformats.org/drawingml/2006/main" vertOverflow="clip" wrap="square" rtlCol="0"/>
        <a:lstStyle xmlns:a="http://schemas.openxmlformats.org/drawingml/2006/main"/>
        <a:p xmlns:a="http://schemas.openxmlformats.org/drawingml/2006/main">
          <a:r>
            <a:rPr lang="en-GB" sz="1400" b="1" dirty="0">
              <a:solidFill>
                <a:srgbClr val="FF0000"/>
              </a:solidFill>
            </a:rPr>
            <a:t>ORH modelled 2018/19</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18AF208-17B2-41FF-8717-B2E65D70CDB7}" type="datetimeFigureOut">
              <a:rPr lang="en-GB" smtClean="0"/>
              <a:t>09/11/2021</a:t>
            </a:fld>
            <a:endParaRPr lang="en-GB"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389B2EE-183A-4284-8B8C-25D3B07F384C}" type="slidenum">
              <a:rPr lang="en-GB" smtClean="0"/>
              <a:t>‹#›</a:t>
            </a:fld>
            <a:endParaRPr lang="en-GB" dirty="0"/>
          </a:p>
        </p:txBody>
      </p:sp>
    </p:spTree>
    <p:extLst>
      <p:ext uri="{BB962C8B-B14F-4D97-AF65-F5344CB8AC3E}">
        <p14:creationId xmlns:p14="http://schemas.microsoft.com/office/powerpoint/2010/main" val="17137101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1722A6-99AA-4BFA-99D1-46A3CA05E37F}" type="datetimeFigureOut">
              <a:rPr lang="en-US" smtClean="0"/>
              <a:pPr/>
              <a:t>11/9/2021</a:t>
            </a:fld>
            <a:endParaRPr lang="en-GB"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77E8F59-A4A7-4637-BCEC-9E97CF4E3CCA}" type="slidenum">
              <a:rPr lang="en-GB" smtClean="0"/>
              <a:pPr/>
              <a:t>‹#›</a:t>
            </a:fld>
            <a:endParaRPr lang="en-GB" dirty="0"/>
          </a:p>
        </p:txBody>
      </p:sp>
    </p:spTree>
    <p:extLst>
      <p:ext uri="{BB962C8B-B14F-4D97-AF65-F5344CB8AC3E}">
        <p14:creationId xmlns:p14="http://schemas.microsoft.com/office/powerpoint/2010/main" val="1424864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2</a:t>
            </a:fld>
            <a:endParaRPr lang="en-US"/>
          </a:p>
        </p:txBody>
      </p:sp>
    </p:spTree>
    <p:extLst>
      <p:ext uri="{BB962C8B-B14F-4D97-AF65-F5344CB8AC3E}">
        <p14:creationId xmlns:p14="http://schemas.microsoft.com/office/powerpoint/2010/main" val="3779235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15</a:t>
            </a:fld>
            <a:endParaRPr lang="en-GB"/>
          </a:p>
        </p:txBody>
      </p:sp>
    </p:spTree>
    <p:extLst>
      <p:ext uri="{BB962C8B-B14F-4D97-AF65-F5344CB8AC3E}">
        <p14:creationId xmlns:p14="http://schemas.microsoft.com/office/powerpoint/2010/main" val="451780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16</a:t>
            </a:fld>
            <a:endParaRPr lang="en-GB"/>
          </a:p>
        </p:txBody>
      </p:sp>
    </p:spTree>
    <p:extLst>
      <p:ext uri="{BB962C8B-B14F-4D97-AF65-F5344CB8AC3E}">
        <p14:creationId xmlns:p14="http://schemas.microsoft.com/office/powerpoint/2010/main" val="3587315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17</a:t>
            </a:fld>
            <a:endParaRPr lang="en-GB"/>
          </a:p>
        </p:txBody>
      </p:sp>
    </p:spTree>
    <p:extLst>
      <p:ext uri="{BB962C8B-B14F-4D97-AF65-F5344CB8AC3E}">
        <p14:creationId xmlns:p14="http://schemas.microsoft.com/office/powerpoint/2010/main" val="1186225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18</a:t>
            </a:fld>
            <a:endParaRPr lang="en-GB"/>
          </a:p>
        </p:txBody>
      </p:sp>
    </p:spTree>
    <p:extLst>
      <p:ext uri="{BB962C8B-B14F-4D97-AF65-F5344CB8AC3E}">
        <p14:creationId xmlns:p14="http://schemas.microsoft.com/office/powerpoint/2010/main" val="1656523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7</a:t>
            </a:fld>
            <a:endParaRPr lang="en-GB" dirty="0"/>
          </a:p>
        </p:txBody>
      </p:sp>
    </p:spTree>
    <p:extLst>
      <p:ext uri="{BB962C8B-B14F-4D97-AF65-F5344CB8AC3E}">
        <p14:creationId xmlns:p14="http://schemas.microsoft.com/office/powerpoint/2010/main" val="1082541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8</a:t>
            </a:fld>
            <a:endParaRPr lang="en-GB" dirty="0"/>
          </a:p>
        </p:txBody>
      </p:sp>
    </p:spTree>
    <p:extLst>
      <p:ext uri="{BB962C8B-B14F-4D97-AF65-F5344CB8AC3E}">
        <p14:creationId xmlns:p14="http://schemas.microsoft.com/office/powerpoint/2010/main" val="2983055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9</a:t>
            </a:fld>
            <a:endParaRPr lang="en-GB" dirty="0"/>
          </a:p>
        </p:txBody>
      </p:sp>
    </p:spTree>
    <p:extLst>
      <p:ext uri="{BB962C8B-B14F-4D97-AF65-F5344CB8AC3E}">
        <p14:creationId xmlns:p14="http://schemas.microsoft.com/office/powerpoint/2010/main" val="2929481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10</a:t>
            </a:fld>
            <a:endParaRPr lang="en-GB" dirty="0"/>
          </a:p>
        </p:txBody>
      </p:sp>
    </p:spTree>
    <p:extLst>
      <p:ext uri="{BB962C8B-B14F-4D97-AF65-F5344CB8AC3E}">
        <p14:creationId xmlns:p14="http://schemas.microsoft.com/office/powerpoint/2010/main" val="2074719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11</a:t>
            </a:fld>
            <a:endParaRPr lang="en-GB" dirty="0"/>
          </a:p>
        </p:txBody>
      </p:sp>
    </p:spTree>
    <p:extLst>
      <p:ext uri="{BB962C8B-B14F-4D97-AF65-F5344CB8AC3E}">
        <p14:creationId xmlns:p14="http://schemas.microsoft.com/office/powerpoint/2010/main" val="3479408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12</a:t>
            </a:fld>
            <a:endParaRPr lang="en-GB" dirty="0"/>
          </a:p>
        </p:txBody>
      </p:sp>
    </p:spTree>
    <p:extLst>
      <p:ext uri="{BB962C8B-B14F-4D97-AF65-F5344CB8AC3E}">
        <p14:creationId xmlns:p14="http://schemas.microsoft.com/office/powerpoint/2010/main" val="3881510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13</a:t>
            </a:fld>
            <a:endParaRPr lang="en-GB" dirty="0"/>
          </a:p>
        </p:txBody>
      </p:sp>
    </p:spTree>
    <p:extLst>
      <p:ext uri="{BB962C8B-B14F-4D97-AF65-F5344CB8AC3E}">
        <p14:creationId xmlns:p14="http://schemas.microsoft.com/office/powerpoint/2010/main" val="43378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0D39C1D-3EC9-46F4-8595-2CF4DD2133D9}" type="slidenum">
              <a:rPr lang="en-GB" smtClean="0"/>
              <a:t>14</a:t>
            </a:fld>
            <a:endParaRPr lang="en-GB"/>
          </a:p>
        </p:txBody>
      </p:sp>
    </p:spTree>
    <p:extLst>
      <p:ext uri="{BB962C8B-B14F-4D97-AF65-F5344CB8AC3E}">
        <p14:creationId xmlns:p14="http://schemas.microsoft.com/office/powerpoint/2010/main" val="25438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09/11/2021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801035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09/11/2021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979360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09/11/2021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275375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279192" y="3030336"/>
            <a:ext cx="6587434" cy="830997"/>
          </a:xfrm>
          <a:prstGeom prst="rect">
            <a:avLst/>
          </a:prstGeom>
        </p:spPr>
        <p:txBody>
          <a:bodyPr wrap="square" lIns="0" tIns="0" rIns="0" bIns="0" anchor="ctr">
            <a:normAutofit/>
          </a:bodyPr>
          <a:lstStyle>
            <a:lvl1pPr algn="l">
              <a:defRPr sz="6000" b="1" i="0" baseline="0">
                <a:solidFill>
                  <a:srgbClr val="D8B47E"/>
                </a:solidFill>
                <a:latin typeface="Ubuntu" charset="0"/>
                <a:ea typeface="Ubuntu" charset="0"/>
                <a:cs typeface="Ubuntu" charset="0"/>
              </a:defRPr>
            </a:lvl1pPr>
          </a:lstStyle>
          <a:p>
            <a:r>
              <a:rPr lang="en-US"/>
              <a:t>Presentation Title</a:t>
            </a:r>
          </a:p>
        </p:txBody>
      </p:sp>
      <p:sp>
        <p:nvSpPr>
          <p:cNvPr id="28" name="Content Placeholder 26"/>
          <p:cNvSpPr>
            <a:spLocks noGrp="1"/>
          </p:cNvSpPr>
          <p:nvPr>
            <p:ph sz="quarter" idx="14" hasCustomPrompt="1"/>
          </p:nvPr>
        </p:nvSpPr>
        <p:spPr>
          <a:xfrm>
            <a:off x="4675517" y="6272920"/>
            <a:ext cx="2406770" cy="193899"/>
          </a:xfrm>
          <a:prstGeom prst="rect">
            <a:avLst/>
          </a:prstGeom>
        </p:spPr>
        <p:txBody>
          <a:bodyPr wrap="square" lIns="0" tIns="0" rIns="0" bIns="0">
            <a:spAutoFit/>
          </a:bodyPr>
          <a:lstStyle>
            <a:lvl1pPr marL="0" indent="0">
              <a:buNone/>
              <a:defRPr sz="1400" b="0" i="0" baseline="0">
                <a:solidFill>
                  <a:schemeClr val="bg1"/>
                </a:solidFill>
                <a:latin typeface="Ubuntu" charset="0"/>
                <a:ea typeface="Ubuntu" charset="0"/>
                <a:cs typeface="Ubuntu" charset="0"/>
              </a:defRPr>
            </a:lvl1pPr>
          </a:lstStyle>
          <a:p>
            <a:pPr lvl="0"/>
            <a:r>
              <a:rPr lang="en-US"/>
              <a:t>Date</a:t>
            </a:r>
          </a:p>
        </p:txBody>
      </p:sp>
      <p:sp>
        <p:nvSpPr>
          <p:cNvPr id="10" name="Text Placeholder 4"/>
          <p:cNvSpPr>
            <a:spLocks noGrp="1"/>
          </p:cNvSpPr>
          <p:nvPr>
            <p:ph type="body" sz="quarter" idx="15" hasCustomPrompt="1"/>
          </p:nvPr>
        </p:nvSpPr>
        <p:spPr>
          <a:xfrm>
            <a:off x="279192" y="6272920"/>
            <a:ext cx="4189292" cy="332399"/>
          </a:xfrm>
          <a:prstGeom prst="rect">
            <a:avLst/>
          </a:prstGeom>
        </p:spPr>
        <p:txBody>
          <a:bodyPr lIns="0" tIns="0" rIns="0" bIns="0"/>
          <a:lstStyle>
            <a:lvl1pPr marL="0" indent="0">
              <a:buNone/>
              <a:defRPr sz="1400" b="0" i="0">
                <a:solidFill>
                  <a:schemeClr val="bg1"/>
                </a:solidFill>
                <a:latin typeface="Ubuntu" charset="0"/>
                <a:ea typeface="Ubuntu" charset="0"/>
                <a:cs typeface="Ubuntu" charset="0"/>
              </a:defRPr>
            </a:lvl1pPr>
          </a:lstStyle>
          <a:p>
            <a:pPr lvl="0"/>
            <a:r>
              <a:rPr lang="en-US"/>
              <a:t>Presented By: Insert Name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286" y="164391"/>
            <a:ext cx="3219522" cy="741318"/>
          </a:xfrm>
          <a:prstGeom prst="rect">
            <a:avLst/>
          </a:prstGeom>
        </p:spPr>
      </p:pic>
    </p:spTree>
    <p:extLst>
      <p:ext uri="{BB962C8B-B14F-4D97-AF65-F5344CB8AC3E}">
        <p14:creationId xmlns:p14="http://schemas.microsoft.com/office/powerpoint/2010/main" val="3359004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a:p>
        </p:txBody>
      </p:sp>
      <p:sp>
        <p:nvSpPr>
          <p:cNvPr id="10" name="Content Placeholder 17"/>
          <p:cNvSpPr>
            <a:spLocks noGrp="1"/>
          </p:cNvSpPr>
          <p:nvPr>
            <p:ph sz="quarter" idx="14" hasCustomPrompt="1"/>
          </p:nvPr>
        </p:nvSpPr>
        <p:spPr>
          <a:xfrm>
            <a:off x="241183" y="2231115"/>
            <a:ext cx="1074887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241182" y="317862"/>
            <a:ext cx="10748870" cy="241402"/>
          </a:xfrm>
          <a:prstGeom prst="rect">
            <a:avLst/>
          </a:prstGeom>
        </p:spPr>
        <p:txBody>
          <a:bodyPr lIns="0" tIns="0" rIns="0" bIns="0"/>
          <a:lstStyle>
            <a:lvl1pPr marL="0" indent="0">
              <a:buNone/>
              <a:defRPr sz="1800" b="1" i="0" baseline="0">
                <a:solidFill>
                  <a:srgbClr val="D8B47E"/>
                </a:solidFill>
                <a:latin typeface="Ubuntu" charset="0"/>
                <a:ea typeface="Ubuntu" charset="0"/>
                <a:cs typeface="Ubuntu" charset="0"/>
              </a:defRPr>
            </a:lvl1pPr>
          </a:lstStyle>
          <a:p>
            <a:pPr lvl="0"/>
            <a:r>
              <a:rPr lang="en-US"/>
              <a:t> N A T I O N A L  C O L </a:t>
            </a:r>
            <a:r>
              <a:rPr lang="en-US" err="1"/>
              <a:t>L</a:t>
            </a:r>
            <a:r>
              <a:rPr lang="en-US"/>
              <a:t> A B O R A T I V E  C O M </a:t>
            </a:r>
            <a:r>
              <a:rPr lang="en-US" err="1"/>
              <a:t>M</a:t>
            </a:r>
            <a:r>
              <a:rPr lang="en-US"/>
              <a:t> I S </a:t>
            </a:r>
            <a:r>
              <a:rPr lang="en-US" err="1"/>
              <a:t>S</a:t>
            </a:r>
            <a:r>
              <a:rPr lang="en-US"/>
              <a:t> I O N I N G  U N I T</a:t>
            </a:r>
          </a:p>
        </p:txBody>
      </p:sp>
      <p:sp>
        <p:nvSpPr>
          <p:cNvPr id="17" name="Text Placeholder 4"/>
          <p:cNvSpPr>
            <a:spLocks noGrp="1"/>
          </p:cNvSpPr>
          <p:nvPr>
            <p:ph type="body" sz="quarter" idx="16" hasCustomPrompt="1"/>
          </p:nvPr>
        </p:nvSpPr>
        <p:spPr>
          <a:xfrm>
            <a:off x="241184" y="787653"/>
            <a:ext cx="10748868" cy="609825"/>
          </a:xfrm>
          <a:prstGeom prst="rect">
            <a:avLst/>
          </a:prstGeom>
          <a:solidFill>
            <a:srgbClr val="D8B47E"/>
          </a:solidFill>
        </p:spPr>
        <p:txBody>
          <a:bodyPr lIns="0" tIns="0" rIns="0" bIns="0" anchor="ctr"/>
          <a:lstStyle>
            <a:lvl1pPr marL="0" indent="0">
              <a:buNone/>
              <a:defRPr b="1" i="0">
                <a:solidFill>
                  <a:srgbClr val="325083"/>
                </a:solidFill>
                <a:latin typeface="Ubuntu" charset="0"/>
                <a:ea typeface="Ubuntu" charset="0"/>
                <a:cs typeface="Ubuntu" charset="0"/>
              </a:defRPr>
            </a:lvl1pPr>
          </a:lstStyle>
          <a:p>
            <a:pPr lvl="0"/>
            <a:r>
              <a:rPr lang="en-US"/>
              <a:t> Slide Subheading</a:t>
            </a:r>
          </a:p>
        </p:txBody>
      </p:sp>
      <p:sp>
        <p:nvSpPr>
          <p:cNvPr id="21" name="Content Placeholder 5"/>
          <p:cNvSpPr>
            <a:spLocks noGrp="1"/>
          </p:cNvSpPr>
          <p:nvPr>
            <p:ph sz="quarter" idx="10" hasCustomPrompt="1"/>
          </p:nvPr>
        </p:nvSpPr>
        <p:spPr>
          <a:xfrm rot="16200000">
            <a:off x="9341216" y="4185497"/>
            <a:ext cx="4848730" cy="221599"/>
          </a:xfrm>
          <a:prstGeom prst="rect">
            <a:avLst/>
          </a:prstGeom>
        </p:spPr>
        <p:txBody>
          <a:bodyPr wrap="square" lIns="0" tIns="0" rIns="0" bIns="0">
            <a:spAutoFit/>
          </a:bodyPr>
          <a:lstStyle>
            <a:lvl1pPr marL="0" indent="0">
              <a:buNone/>
              <a:defRPr sz="1600" b="1" i="0">
                <a:solidFill>
                  <a:srgbClr val="D8B47E"/>
                </a:solidFill>
                <a:latin typeface="Ubuntu" charset="0"/>
                <a:ea typeface="Ubuntu" charset="0"/>
                <a:cs typeface="Ubuntu" charset="0"/>
              </a:defRPr>
            </a:lvl1pPr>
          </a:lstStyle>
          <a:p>
            <a:pPr lvl="0"/>
            <a:r>
              <a:rPr lang="en-US"/>
              <a:t>Insert Document Title</a:t>
            </a:r>
          </a:p>
        </p:txBody>
      </p:sp>
    </p:spTree>
    <p:extLst>
      <p:ext uri="{BB962C8B-B14F-4D97-AF65-F5344CB8AC3E}">
        <p14:creationId xmlns:p14="http://schemas.microsoft.com/office/powerpoint/2010/main" val="4087358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09/11/2021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059552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5CAF96-4946-49B2-84A8-97FBAD140222}" type="datetimeFigureOut">
              <a:rPr lang="en-GB" smtClean="0"/>
              <a:t>09/11/2021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67478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5CAF96-4946-49B2-84A8-97FBAD140222}" type="datetimeFigureOut">
              <a:rPr lang="en-GB" smtClean="0"/>
              <a:t>09/11/2021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269074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5CAF96-4946-49B2-84A8-97FBAD140222}" type="datetimeFigureOut">
              <a:rPr lang="en-GB" smtClean="0"/>
              <a:t>09/11/2021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153328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5CAF96-4946-49B2-84A8-97FBAD140222}" type="datetimeFigureOut">
              <a:rPr lang="en-GB" smtClean="0"/>
              <a:t>09/11/2021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25099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CAF96-4946-49B2-84A8-97FBAD140222}" type="datetimeFigureOut">
              <a:rPr lang="en-GB" smtClean="0"/>
              <a:t>09/11/2021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719937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5CAF96-4946-49B2-84A8-97FBAD140222}" type="datetimeFigureOut">
              <a:rPr lang="en-GB" smtClean="0"/>
              <a:t>09/11/2021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2132360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5CAF96-4946-49B2-84A8-97FBAD140222}" type="datetimeFigureOut">
              <a:rPr lang="en-GB" smtClean="0"/>
              <a:t>09/11/2021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49980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CAF96-4946-49B2-84A8-97FBAD140222}" type="datetimeFigureOut">
              <a:rPr lang="en-GB" smtClean="0"/>
              <a:t>09/11/2021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B23F0C-1683-4F71-941D-491EBAB56FFC}" type="slidenum">
              <a:rPr lang="en-GB" smtClean="0"/>
              <a:t>‹#›</a:t>
            </a:fld>
            <a:endParaRPr lang="en-GB"/>
          </a:p>
        </p:txBody>
      </p:sp>
    </p:spTree>
    <p:extLst>
      <p:ext uri="{BB962C8B-B14F-4D97-AF65-F5344CB8AC3E}">
        <p14:creationId xmlns:p14="http://schemas.microsoft.com/office/powerpoint/2010/main" val="265238477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chart" Target="../charts/chart1.xml"/><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12"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2.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chart" Target="../charts/chart3.xml"/><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chart" Target="../charts/chart6.xml"/><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12"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chart" Target="../charts/chart4.xml"/><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6.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12" Type="http://schemas.openxmlformats.org/officeDocument/2006/relationships/image" Target="../media/image14.svg"/><Relationship Id="rId2" Type="http://schemas.openxmlformats.org/officeDocument/2006/relationships/notesSlide" Target="../notesSlides/notesSlide9.xml"/><Relationship Id="rId16" Type="http://schemas.openxmlformats.org/officeDocument/2006/relationships/image" Target="../media/image18.sv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5.png"/><Relationship Id="rId5" Type="http://schemas.openxmlformats.org/officeDocument/2006/relationships/hyperlink" Target="https://twitter.com/WelshAmbulance" TargetMode="External"/><Relationship Id="rId15" Type="http://schemas.openxmlformats.org/officeDocument/2006/relationships/image" Target="../media/image17.png"/><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 Id="rId14" Type="http://schemas.openxmlformats.org/officeDocument/2006/relationships/image" Target="../media/image16.sv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8.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tiff"/><Relationship Id="rId7" Type="http://schemas.openxmlformats.org/officeDocument/2006/relationships/hyperlink" Target="https://www.facebook.com/welshambulanceservice/" TargetMode="Externa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5.tiff"/><Relationship Id="rId9" Type="http://schemas.openxmlformats.org/officeDocument/2006/relationships/hyperlink" Target="https://www.instagram.com/welshambulanceservice/?hl=en"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tiff"/><Relationship Id="rId7" Type="http://schemas.openxmlformats.org/officeDocument/2006/relationships/hyperlink" Target="https://www.facebook.com/welshambulanceservice/"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WelshAmbulance" TargetMode="External"/><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hyperlink" Target="https://www.instagram.com/welshambulanceservice/?hl=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latin typeface="Ubuntu"/>
              </a:rPr>
              <a:t>Demand and Capacity Update. </a:t>
            </a:r>
            <a:endParaRPr lang="en-GB" dirty="0"/>
          </a:p>
        </p:txBody>
      </p:sp>
      <p:sp>
        <p:nvSpPr>
          <p:cNvPr id="6" name="Content Placeholder 5"/>
          <p:cNvSpPr>
            <a:spLocks noGrp="1"/>
          </p:cNvSpPr>
          <p:nvPr>
            <p:ph sz="quarter" idx="14"/>
          </p:nvPr>
        </p:nvSpPr>
        <p:spPr/>
        <p:txBody>
          <a:bodyPr/>
          <a:lstStyle/>
          <a:p>
            <a:endParaRPr lang="en-GB"/>
          </a:p>
        </p:txBody>
      </p:sp>
      <p:sp>
        <p:nvSpPr>
          <p:cNvPr id="7" name="Text Placeholder 6"/>
          <p:cNvSpPr>
            <a:spLocks noGrp="1"/>
          </p:cNvSpPr>
          <p:nvPr>
            <p:ph type="body" sz="quarter" idx="15"/>
          </p:nvPr>
        </p:nvSpPr>
        <p:spPr/>
        <p:txBody>
          <a:bodyPr/>
          <a:lstStyle/>
          <a:p>
            <a:endParaRPr lang="en-GB"/>
          </a:p>
        </p:txBody>
      </p:sp>
    </p:spTree>
    <p:extLst>
      <p:ext uri="{BB962C8B-B14F-4D97-AF65-F5344CB8AC3E}">
        <p14:creationId xmlns:p14="http://schemas.microsoft.com/office/powerpoint/2010/main" val="2983997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037" y="147237"/>
            <a:ext cx="932776" cy="1269164"/>
          </a:xfrm>
          <a:prstGeom prst="rect">
            <a:avLst/>
          </a:prstGeom>
        </p:spPr>
      </p:pic>
      <p:sp>
        <p:nvSpPr>
          <p:cNvPr id="7" name="TextBox 6"/>
          <p:cNvSpPr txBox="1"/>
          <p:nvPr/>
        </p:nvSpPr>
        <p:spPr>
          <a:xfrm>
            <a:off x="1451825" y="571034"/>
            <a:ext cx="9246655" cy="1077218"/>
          </a:xfrm>
          <a:prstGeom prst="rect">
            <a:avLst/>
          </a:prstGeom>
          <a:noFill/>
        </p:spPr>
        <p:txBody>
          <a:bodyPr wrap="square" rtlCol="0">
            <a:spAutoFit/>
          </a:bodyPr>
          <a:lstStyle/>
          <a:p>
            <a:r>
              <a:rPr lang="en-GB" sz="3200" dirty="0">
                <a:latin typeface="Bahnschrift SemiCondensed" panose="020B0502040204020203" pitchFamily="34" charset="0"/>
              </a:rPr>
              <a:t>What’s changed? </a:t>
            </a:r>
          </a:p>
          <a:p>
            <a:r>
              <a:rPr lang="en-GB" sz="3200" dirty="0">
                <a:latin typeface="Bahnschrift SemiCondensed" panose="020B0502040204020203" pitchFamily="34" charset="0"/>
              </a:rPr>
              <a:t>Significant uplift in number and proportion of red calls</a:t>
            </a:r>
          </a:p>
        </p:txBody>
      </p:sp>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graphicFrame>
        <p:nvGraphicFramePr>
          <p:cNvPr id="16" name="Chart 15">
            <a:extLst>
              <a:ext uri="{FF2B5EF4-FFF2-40B4-BE49-F238E27FC236}">
                <a16:creationId xmlns:a16="http://schemas.microsoft.com/office/drawing/2014/main" id="{B4158462-7D7A-4DC3-9952-5BBA64FBE48A}"/>
              </a:ext>
            </a:extLst>
          </p:cNvPr>
          <p:cNvGraphicFramePr>
            <a:graphicFrameLocks/>
          </p:cNvGraphicFramePr>
          <p:nvPr>
            <p:extLst>
              <p:ext uri="{D42A27DB-BD31-4B8C-83A1-F6EECF244321}">
                <p14:modId xmlns:p14="http://schemas.microsoft.com/office/powerpoint/2010/main" val="3333800435"/>
              </p:ext>
            </p:extLst>
          </p:nvPr>
        </p:nvGraphicFramePr>
        <p:xfrm>
          <a:off x="913147" y="2296483"/>
          <a:ext cx="5744654" cy="2687130"/>
        </p:xfrm>
        <a:graphic>
          <a:graphicData uri="http://schemas.openxmlformats.org/drawingml/2006/chart">
            <c:chart xmlns:c="http://schemas.openxmlformats.org/drawingml/2006/chart" xmlns:r="http://schemas.openxmlformats.org/officeDocument/2006/relationships" r:id="rId11"/>
          </a:graphicData>
        </a:graphic>
      </p:graphicFrame>
      <p:pic>
        <p:nvPicPr>
          <p:cNvPr id="9" name="Picture 8">
            <a:extLst>
              <a:ext uri="{FF2B5EF4-FFF2-40B4-BE49-F238E27FC236}">
                <a16:creationId xmlns:a16="http://schemas.microsoft.com/office/drawing/2014/main" id="{4A810C47-659A-4455-8B90-E4AD12C4E94B}"/>
              </a:ext>
            </a:extLst>
          </p:cNvPr>
          <p:cNvPicPr>
            <a:picLocks noChangeAspect="1"/>
          </p:cNvPicPr>
          <p:nvPr/>
        </p:nvPicPr>
        <p:blipFill>
          <a:blip r:embed="rId12"/>
          <a:stretch>
            <a:fillRect/>
          </a:stretch>
        </p:blipFill>
        <p:spPr>
          <a:xfrm>
            <a:off x="6657801" y="2956263"/>
            <a:ext cx="5182473" cy="1931252"/>
          </a:xfrm>
          <a:prstGeom prst="rect">
            <a:avLst/>
          </a:prstGeom>
        </p:spPr>
      </p:pic>
      <p:sp>
        <p:nvSpPr>
          <p:cNvPr id="21" name="TextBox 20">
            <a:extLst>
              <a:ext uri="{FF2B5EF4-FFF2-40B4-BE49-F238E27FC236}">
                <a16:creationId xmlns:a16="http://schemas.microsoft.com/office/drawing/2014/main" id="{0CDEB496-B809-4E90-B043-80B3B9F40E40}"/>
              </a:ext>
            </a:extLst>
          </p:cNvPr>
          <p:cNvSpPr txBox="1"/>
          <p:nvPr/>
        </p:nvSpPr>
        <p:spPr>
          <a:xfrm>
            <a:off x="6263640" y="2402882"/>
            <a:ext cx="6149340" cy="369332"/>
          </a:xfrm>
          <a:prstGeom prst="rect">
            <a:avLst/>
          </a:prstGeom>
          <a:noFill/>
        </p:spPr>
        <p:txBody>
          <a:bodyPr wrap="square">
            <a:spAutoFit/>
          </a:bodyPr>
          <a:lstStyle/>
          <a:p>
            <a:pPr algn="ctr" rtl="0">
              <a:defRPr sz="1800" b="1" i="0" u="none" strike="noStrike" kern="1200" spc="0" baseline="0">
                <a:solidFill>
                  <a:sysClr val="windowText" lastClr="000000"/>
                </a:solidFill>
                <a:latin typeface="+mn-lt"/>
                <a:ea typeface="+mn-ea"/>
                <a:cs typeface="+mn-cs"/>
              </a:defRPr>
            </a:pPr>
            <a:r>
              <a:rPr lang="en-US" b="1" dirty="0"/>
              <a:t>Proportions of Incident Demand</a:t>
            </a:r>
            <a:endParaRPr lang="en-GB" sz="1800" b="1" dirty="0"/>
          </a:p>
        </p:txBody>
      </p:sp>
    </p:spTree>
    <p:extLst>
      <p:ext uri="{BB962C8B-B14F-4D97-AF65-F5344CB8AC3E}">
        <p14:creationId xmlns:p14="http://schemas.microsoft.com/office/powerpoint/2010/main" val="3275787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17" name="TextBox 16">
            <a:extLst>
              <a:ext uri="{FF2B5EF4-FFF2-40B4-BE49-F238E27FC236}">
                <a16:creationId xmlns:a16="http://schemas.microsoft.com/office/drawing/2014/main" id="{ADA7F039-0851-48EB-9508-AC92064BE9F7}"/>
              </a:ext>
            </a:extLst>
          </p:cNvPr>
          <p:cNvSpPr txBox="1"/>
          <p:nvPr/>
        </p:nvSpPr>
        <p:spPr>
          <a:xfrm>
            <a:off x="1420428" y="189933"/>
            <a:ext cx="10147014" cy="1077218"/>
          </a:xfrm>
          <a:prstGeom prst="rect">
            <a:avLst/>
          </a:prstGeom>
          <a:noFill/>
        </p:spPr>
        <p:txBody>
          <a:bodyPr wrap="square" rtlCol="0">
            <a:spAutoFit/>
          </a:bodyPr>
          <a:lstStyle/>
          <a:p>
            <a:pPr defTabSz="1280160"/>
            <a:r>
              <a:rPr lang="en-GB" sz="3200" dirty="0">
                <a:solidFill>
                  <a:prstClr val="black"/>
                </a:solidFill>
                <a:latin typeface="Bahnschrift SemiCondensed" panose="020B0502040204020203" pitchFamily="34" charset="0"/>
              </a:rPr>
              <a:t>What’s changed?</a:t>
            </a:r>
          </a:p>
          <a:p>
            <a:pPr defTabSz="1280160"/>
            <a:r>
              <a:rPr lang="en-GB" sz="3200" dirty="0">
                <a:solidFill>
                  <a:prstClr val="black"/>
                </a:solidFill>
                <a:latin typeface="Bahnschrift SemiCondensed" panose="020B0502040204020203" pitchFamily="34" charset="0"/>
              </a:rPr>
              <a:t>Sickness levels and abstractions have increased</a:t>
            </a:r>
          </a:p>
        </p:txBody>
      </p:sp>
      <p:pic>
        <p:nvPicPr>
          <p:cNvPr id="6146" name="Picture 2">
            <a:extLst>
              <a:ext uri="{FF2B5EF4-FFF2-40B4-BE49-F238E27FC236}">
                <a16:creationId xmlns:a16="http://schemas.microsoft.com/office/drawing/2014/main" id="{71A89639-2215-4008-BC15-9CF7F9F18A5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0873" y="2612294"/>
            <a:ext cx="5688703" cy="18468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3" name="Chart 22">
            <a:extLst>
              <a:ext uri="{FF2B5EF4-FFF2-40B4-BE49-F238E27FC236}">
                <a16:creationId xmlns:a16="http://schemas.microsoft.com/office/drawing/2014/main" id="{00000000-0008-0000-0300-000005000000}"/>
              </a:ext>
            </a:extLst>
          </p:cNvPr>
          <p:cNvGraphicFramePr>
            <a:graphicFrameLocks/>
          </p:cNvGraphicFramePr>
          <p:nvPr>
            <p:extLst>
              <p:ext uri="{D42A27DB-BD31-4B8C-83A1-F6EECF244321}">
                <p14:modId xmlns:p14="http://schemas.microsoft.com/office/powerpoint/2010/main" val="4155977066"/>
              </p:ext>
            </p:extLst>
          </p:nvPr>
        </p:nvGraphicFramePr>
        <p:xfrm>
          <a:off x="6232426" y="2202212"/>
          <a:ext cx="5274157" cy="2571431"/>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195251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17" name="TextBox 16">
            <a:extLst>
              <a:ext uri="{FF2B5EF4-FFF2-40B4-BE49-F238E27FC236}">
                <a16:creationId xmlns:a16="http://schemas.microsoft.com/office/drawing/2014/main" id="{D72937B7-6820-4244-B182-73291D9585AD}"/>
              </a:ext>
            </a:extLst>
          </p:cNvPr>
          <p:cNvSpPr txBox="1"/>
          <p:nvPr/>
        </p:nvSpPr>
        <p:spPr>
          <a:xfrm>
            <a:off x="1135614" y="330459"/>
            <a:ext cx="10147014" cy="1077218"/>
          </a:xfrm>
          <a:prstGeom prst="rect">
            <a:avLst/>
          </a:prstGeom>
          <a:noFill/>
        </p:spPr>
        <p:txBody>
          <a:bodyPr wrap="square" rtlCol="0">
            <a:spAutoFit/>
          </a:bodyPr>
          <a:lstStyle/>
          <a:p>
            <a:pPr defTabSz="1280160"/>
            <a:r>
              <a:rPr lang="en-GB" sz="3200" dirty="0">
                <a:solidFill>
                  <a:prstClr val="black"/>
                </a:solidFill>
                <a:latin typeface="Bahnschrift SemiCondensed" panose="020B0502040204020203" pitchFamily="34" charset="0"/>
              </a:rPr>
              <a:t>What’s changed?</a:t>
            </a:r>
          </a:p>
          <a:p>
            <a:pPr defTabSz="1280160"/>
            <a:r>
              <a:rPr lang="en-GB" sz="3200" dirty="0">
                <a:solidFill>
                  <a:prstClr val="black"/>
                </a:solidFill>
                <a:latin typeface="Bahnschrift SemiCondensed" panose="020B0502040204020203" pitchFamily="34" charset="0"/>
              </a:rPr>
              <a:t>Handover lost hours have increased</a:t>
            </a:r>
          </a:p>
        </p:txBody>
      </p:sp>
      <p:graphicFrame>
        <p:nvGraphicFramePr>
          <p:cNvPr id="16" name="Chart 15">
            <a:extLst>
              <a:ext uri="{FF2B5EF4-FFF2-40B4-BE49-F238E27FC236}">
                <a16:creationId xmlns:a16="http://schemas.microsoft.com/office/drawing/2014/main" id="{A01F28E1-1F67-42ED-9F35-EA6869DEC206}"/>
              </a:ext>
            </a:extLst>
          </p:cNvPr>
          <p:cNvGraphicFramePr>
            <a:graphicFrameLocks noGrp="1"/>
          </p:cNvGraphicFramePr>
          <p:nvPr>
            <p:extLst>
              <p:ext uri="{D42A27DB-BD31-4B8C-83A1-F6EECF244321}">
                <p14:modId xmlns:p14="http://schemas.microsoft.com/office/powerpoint/2010/main" val="2504647089"/>
              </p:ext>
            </p:extLst>
          </p:nvPr>
        </p:nvGraphicFramePr>
        <p:xfrm>
          <a:off x="2377440" y="1846435"/>
          <a:ext cx="7589520" cy="3829001"/>
        </p:xfrm>
        <a:graphic>
          <a:graphicData uri="http://schemas.openxmlformats.org/drawingml/2006/chart">
            <c:chart xmlns:c="http://schemas.openxmlformats.org/drawingml/2006/chart" xmlns:r="http://schemas.openxmlformats.org/officeDocument/2006/relationships" r:id="rId11"/>
          </a:graphicData>
        </a:graphic>
      </p:graphicFrame>
      <p:cxnSp>
        <p:nvCxnSpPr>
          <p:cNvPr id="7" name="Straight Arrow Connector 6">
            <a:extLst>
              <a:ext uri="{FF2B5EF4-FFF2-40B4-BE49-F238E27FC236}">
                <a16:creationId xmlns:a16="http://schemas.microsoft.com/office/drawing/2014/main" id="{5BC0CCB6-B3E7-4581-B33D-6A996C3865DA}"/>
              </a:ext>
            </a:extLst>
          </p:cNvPr>
          <p:cNvCxnSpPr/>
          <p:nvPr/>
        </p:nvCxnSpPr>
        <p:spPr>
          <a:xfrm>
            <a:off x="4960620" y="3829050"/>
            <a:ext cx="0" cy="3429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0936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16" name="TextBox 15"/>
          <p:cNvSpPr txBox="1"/>
          <p:nvPr/>
        </p:nvSpPr>
        <p:spPr>
          <a:xfrm>
            <a:off x="1420428" y="384387"/>
            <a:ext cx="8934855" cy="1077218"/>
          </a:xfrm>
          <a:prstGeom prst="rect">
            <a:avLst/>
          </a:prstGeom>
          <a:noFill/>
        </p:spPr>
        <p:txBody>
          <a:bodyPr wrap="square" rtlCol="0">
            <a:spAutoFit/>
          </a:bodyPr>
          <a:lstStyle/>
          <a:p>
            <a:pPr defTabSz="1280160"/>
            <a:r>
              <a:rPr lang="en-GB" sz="3200" dirty="0">
                <a:solidFill>
                  <a:prstClr val="black"/>
                </a:solidFill>
                <a:latin typeface="Bahnschrift SemiCondensed" panose="020B0502040204020203" pitchFamily="34" charset="0"/>
              </a:rPr>
              <a:t>Response times continue to deteriorate rather than improve, leading to significant patient harm</a:t>
            </a:r>
          </a:p>
        </p:txBody>
      </p:sp>
      <p:graphicFrame>
        <p:nvGraphicFramePr>
          <p:cNvPr id="20" name="Chart 19">
            <a:extLst>
              <a:ext uri="{FF2B5EF4-FFF2-40B4-BE49-F238E27FC236}">
                <a16:creationId xmlns:a16="http://schemas.microsoft.com/office/drawing/2014/main" id="{00000000-0008-0000-0A00-000002000000}"/>
              </a:ext>
            </a:extLst>
          </p:cNvPr>
          <p:cNvGraphicFramePr>
            <a:graphicFrameLocks/>
          </p:cNvGraphicFramePr>
          <p:nvPr>
            <p:extLst>
              <p:ext uri="{D42A27DB-BD31-4B8C-83A1-F6EECF244321}">
                <p14:modId xmlns:p14="http://schemas.microsoft.com/office/powerpoint/2010/main" val="1620293277"/>
              </p:ext>
            </p:extLst>
          </p:nvPr>
        </p:nvGraphicFramePr>
        <p:xfrm>
          <a:off x="520070" y="1603033"/>
          <a:ext cx="5740930" cy="2571952"/>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1" name="Chart 20">
            <a:extLst>
              <a:ext uri="{FF2B5EF4-FFF2-40B4-BE49-F238E27FC236}">
                <a16:creationId xmlns:a16="http://schemas.microsoft.com/office/drawing/2014/main" id="{00000000-0008-0000-0C00-000008000000}"/>
              </a:ext>
            </a:extLst>
          </p:cNvPr>
          <p:cNvGraphicFramePr>
            <a:graphicFrameLocks/>
          </p:cNvGraphicFramePr>
          <p:nvPr>
            <p:extLst>
              <p:ext uri="{D42A27DB-BD31-4B8C-83A1-F6EECF244321}">
                <p14:modId xmlns:p14="http://schemas.microsoft.com/office/powerpoint/2010/main" val="2628007083"/>
              </p:ext>
            </p:extLst>
          </p:nvPr>
        </p:nvGraphicFramePr>
        <p:xfrm>
          <a:off x="6346919" y="1461605"/>
          <a:ext cx="5442208" cy="2546153"/>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3" name="Chart 22">
            <a:extLst>
              <a:ext uri="{FF2B5EF4-FFF2-40B4-BE49-F238E27FC236}">
                <a16:creationId xmlns:a16="http://schemas.microsoft.com/office/drawing/2014/main" id="{7AE413D9-B660-4358-B2CE-11299368F8FD}"/>
              </a:ext>
            </a:extLst>
          </p:cNvPr>
          <p:cNvGraphicFramePr>
            <a:graphicFrameLocks noGrp="1"/>
          </p:cNvGraphicFramePr>
          <p:nvPr>
            <p:extLst>
              <p:ext uri="{D42A27DB-BD31-4B8C-83A1-F6EECF244321}">
                <p14:modId xmlns:p14="http://schemas.microsoft.com/office/powerpoint/2010/main" val="3649766711"/>
              </p:ext>
            </p:extLst>
          </p:nvPr>
        </p:nvGraphicFramePr>
        <p:xfrm>
          <a:off x="3598223" y="4304885"/>
          <a:ext cx="5740930" cy="1838011"/>
        </p:xfrm>
        <a:graphic>
          <a:graphicData uri="http://schemas.openxmlformats.org/drawingml/2006/chart">
            <c:chart xmlns:c="http://schemas.openxmlformats.org/drawingml/2006/chart" xmlns:r="http://schemas.openxmlformats.org/officeDocument/2006/relationships" r:id="rId13"/>
          </a:graphicData>
        </a:graphic>
      </p:graphicFrame>
    </p:spTree>
    <p:extLst>
      <p:ext uri="{BB962C8B-B14F-4D97-AF65-F5344CB8AC3E}">
        <p14:creationId xmlns:p14="http://schemas.microsoft.com/office/powerpoint/2010/main" val="2164150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6C4BC494-E0F6-461F-93E9-DD700D11215B}"/>
              </a:ext>
            </a:extLst>
          </p:cNvPr>
          <p:cNvSpPr txBox="1"/>
          <p:nvPr/>
        </p:nvSpPr>
        <p:spPr>
          <a:xfrm>
            <a:off x="1284816" y="266060"/>
            <a:ext cx="6168676" cy="584775"/>
          </a:xfrm>
          <a:prstGeom prst="rect">
            <a:avLst/>
          </a:prstGeom>
          <a:noFill/>
        </p:spPr>
        <p:txBody>
          <a:bodyPr wrap="none" rtlCol="0">
            <a:spAutoFit/>
          </a:bodyPr>
          <a:lstStyle>
            <a:defPPr>
              <a:defRPr lang="en-US"/>
            </a:defPPr>
            <a:lvl1pPr>
              <a:defRPr sz="3200">
                <a:latin typeface="Bahnschrift SemiCondensed" panose="020B0502040204020203" pitchFamily="34" charset="0"/>
              </a:defRPr>
            </a:lvl1pPr>
          </a:lstStyle>
          <a:p>
            <a:r>
              <a:rPr lang="en-GB" dirty="0"/>
              <a:t>Short term actions across this winter</a:t>
            </a:r>
          </a:p>
        </p:txBody>
      </p:sp>
      <p:sp>
        <p:nvSpPr>
          <p:cNvPr id="4" name="TextBox 3">
            <a:extLst>
              <a:ext uri="{FF2B5EF4-FFF2-40B4-BE49-F238E27FC236}">
                <a16:creationId xmlns:a16="http://schemas.microsoft.com/office/drawing/2014/main" id="{1D91F0AC-E2E0-4931-93E1-0798BC284F39}"/>
              </a:ext>
            </a:extLst>
          </p:cNvPr>
          <p:cNvSpPr txBox="1"/>
          <p:nvPr/>
        </p:nvSpPr>
        <p:spPr>
          <a:xfrm>
            <a:off x="913146" y="1381967"/>
            <a:ext cx="10745453" cy="4739759"/>
          </a:xfrm>
          <a:prstGeom prst="rect">
            <a:avLst/>
          </a:prstGeom>
          <a:noFill/>
        </p:spPr>
        <p:txBody>
          <a:bodyPr wrap="square" rtlCol="0">
            <a:spAutoFit/>
          </a:bodyPr>
          <a:lstStyle/>
          <a:p>
            <a:r>
              <a:rPr lang="en-GB" sz="2400" dirty="0"/>
              <a:t>Ongoing actions across the service, but significant mitigating actions include:</a:t>
            </a:r>
          </a:p>
          <a:p>
            <a:endParaRPr lang="en-GB" sz="1200" dirty="0"/>
          </a:p>
          <a:p>
            <a:pPr lvl="2"/>
            <a:r>
              <a:rPr lang="en-GB" sz="2400" b="1" dirty="0"/>
              <a:t>Additional Capacity</a:t>
            </a:r>
          </a:p>
          <a:p>
            <a:pPr marL="1257300" lvl="2" indent="-342900">
              <a:buFont typeface="Arial" panose="020B0604020202020204" pitchFamily="34" charset="0"/>
              <a:buChar char="•"/>
            </a:pPr>
            <a:r>
              <a:rPr lang="en-GB" sz="2400" dirty="0"/>
              <a:t>St John Ambulance</a:t>
            </a:r>
          </a:p>
          <a:p>
            <a:pPr marL="1257300" lvl="2" indent="-342900">
              <a:buFont typeface="Arial" panose="020B0604020202020204" pitchFamily="34" charset="0"/>
              <a:buChar char="•"/>
            </a:pPr>
            <a:r>
              <a:rPr lang="en-GB" sz="2400" dirty="0"/>
              <a:t>Military Support – </a:t>
            </a:r>
            <a:r>
              <a:rPr lang="en-GB" sz="2400" b="1" dirty="0"/>
              <a:t>till end March at most</a:t>
            </a:r>
          </a:p>
          <a:p>
            <a:pPr marL="1257300" lvl="2" indent="-342900">
              <a:buFont typeface="Arial" panose="020B0604020202020204" pitchFamily="34" charset="0"/>
              <a:buChar char="•"/>
            </a:pPr>
            <a:r>
              <a:rPr lang="en-GB" sz="2400" dirty="0"/>
              <a:t>Fire and Rescue Support</a:t>
            </a:r>
          </a:p>
          <a:p>
            <a:pPr lvl="2"/>
            <a:endParaRPr lang="en-GB" sz="1400" dirty="0"/>
          </a:p>
          <a:p>
            <a:pPr lvl="2"/>
            <a:r>
              <a:rPr lang="en-GB" sz="2400" b="1" dirty="0"/>
              <a:t>Demand Management</a:t>
            </a:r>
          </a:p>
          <a:p>
            <a:pPr marL="1257300" lvl="2" indent="-342900">
              <a:buFont typeface="Arial" panose="020B0604020202020204" pitchFamily="34" charset="0"/>
              <a:buChar char="•"/>
            </a:pPr>
            <a:r>
              <a:rPr lang="en-GB" sz="2400" dirty="0"/>
              <a:t>Additional 36 clinicians funded to increase Clinical Support Desk (and hear and treat)</a:t>
            </a:r>
          </a:p>
          <a:p>
            <a:pPr marL="1257300" lvl="2" indent="-342900">
              <a:buFont typeface="Arial" panose="020B0604020202020204" pitchFamily="34" charset="0"/>
              <a:buChar char="•"/>
            </a:pPr>
            <a:r>
              <a:rPr lang="en-GB" sz="2400" dirty="0"/>
              <a:t>Additional mental health monies being used to put MHPs into CSD</a:t>
            </a:r>
          </a:p>
          <a:p>
            <a:pPr lvl="2"/>
            <a:endParaRPr lang="en-GB" sz="1200" dirty="0"/>
          </a:p>
          <a:p>
            <a:pPr lvl="2"/>
            <a:r>
              <a:rPr lang="en-GB" sz="2400" b="1" dirty="0"/>
              <a:t>Increased Efficiency</a:t>
            </a:r>
          </a:p>
          <a:p>
            <a:pPr marL="1200150" lvl="2" indent="-285750">
              <a:buFont typeface="Arial" panose="020B0604020202020204" pitchFamily="34" charset="0"/>
              <a:buChar char="•"/>
            </a:pPr>
            <a:r>
              <a:rPr lang="en-GB" sz="2400" dirty="0"/>
              <a:t>Work accelerated with TU partners to look at modernisation in key areas</a:t>
            </a:r>
          </a:p>
        </p:txBody>
      </p:sp>
      <p:pic>
        <p:nvPicPr>
          <p:cNvPr id="7" name="Graphic 6" descr="Group outline">
            <a:extLst>
              <a:ext uri="{FF2B5EF4-FFF2-40B4-BE49-F238E27FC236}">
                <a16:creationId xmlns:a16="http://schemas.microsoft.com/office/drawing/2014/main" id="{D941349A-0A10-4876-B67F-1735663C7B4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827616" y="2193931"/>
            <a:ext cx="914400" cy="914400"/>
          </a:xfrm>
          <a:prstGeom prst="rect">
            <a:avLst/>
          </a:prstGeom>
        </p:spPr>
      </p:pic>
      <p:pic>
        <p:nvPicPr>
          <p:cNvPr id="9" name="Graphic 8" descr="Call center outline">
            <a:extLst>
              <a:ext uri="{FF2B5EF4-FFF2-40B4-BE49-F238E27FC236}">
                <a16:creationId xmlns:a16="http://schemas.microsoft.com/office/drawing/2014/main" id="{D6DE652B-82E3-4BA2-9E1C-B0C18931BB4B}"/>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p:blipFill>
        <p:spPr>
          <a:xfrm>
            <a:off x="827616" y="3749670"/>
            <a:ext cx="914400" cy="914400"/>
          </a:xfrm>
          <a:prstGeom prst="rect">
            <a:avLst/>
          </a:prstGeom>
        </p:spPr>
      </p:pic>
      <p:pic>
        <p:nvPicPr>
          <p:cNvPr id="11" name="Graphic 10" descr="Hockey Stick Curve Graph outline">
            <a:extLst>
              <a:ext uri="{FF2B5EF4-FFF2-40B4-BE49-F238E27FC236}">
                <a16:creationId xmlns:a16="http://schemas.microsoft.com/office/drawing/2014/main" id="{3CC6D668-5A11-42C8-BC47-A135FE5635BE}"/>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xmlns="" r:embed="rId16"/>
              </a:ext>
            </a:extLst>
          </a:blip>
          <a:stretch>
            <a:fillRect/>
          </a:stretch>
        </p:blipFill>
        <p:spPr>
          <a:xfrm>
            <a:off x="913146" y="5209730"/>
            <a:ext cx="914400" cy="914400"/>
          </a:xfrm>
          <a:prstGeom prst="rect">
            <a:avLst/>
          </a:prstGeom>
        </p:spPr>
      </p:pic>
    </p:spTree>
    <p:extLst>
      <p:ext uri="{BB962C8B-B14F-4D97-AF65-F5344CB8AC3E}">
        <p14:creationId xmlns:p14="http://schemas.microsoft.com/office/powerpoint/2010/main" val="2279636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6C4BC494-E0F6-461F-93E9-DD700D11215B}"/>
              </a:ext>
            </a:extLst>
          </p:cNvPr>
          <p:cNvSpPr txBox="1"/>
          <p:nvPr/>
        </p:nvSpPr>
        <p:spPr>
          <a:xfrm>
            <a:off x="1284816" y="266060"/>
            <a:ext cx="9156386" cy="584775"/>
          </a:xfrm>
          <a:prstGeom prst="rect">
            <a:avLst/>
          </a:prstGeom>
          <a:noFill/>
        </p:spPr>
        <p:txBody>
          <a:bodyPr wrap="square" rtlCol="0">
            <a:spAutoFit/>
          </a:bodyPr>
          <a:lstStyle>
            <a:defPPr>
              <a:defRPr lang="en-US"/>
            </a:defPPr>
            <a:lvl1pPr>
              <a:defRPr sz="3200">
                <a:latin typeface="Bahnschrift SemiCondensed" panose="020B0502040204020203" pitchFamily="34" charset="0"/>
              </a:defRPr>
            </a:lvl1pPr>
          </a:lstStyle>
          <a:p>
            <a:r>
              <a:rPr lang="en-GB" dirty="0"/>
              <a:t>So what does this mean for next year?</a:t>
            </a:r>
          </a:p>
        </p:txBody>
      </p:sp>
      <p:pic>
        <p:nvPicPr>
          <p:cNvPr id="16" name="Picture 15">
            <a:extLst>
              <a:ext uri="{FF2B5EF4-FFF2-40B4-BE49-F238E27FC236}">
                <a16:creationId xmlns:a16="http://schemas.microsoft.com/office/drawing/2014/main" id="{0BC6ABE0-F835-452F-9261-78989B507549}"/>
              </a:ext>
            </a:extLst>
          </p:cNvPr>
          <p:cNvPicPr/>
          <p:nvPr/>
        </p:nvPicPr>
        <p:blipFill>
          <a:blip r:embed="rId11"/>
          <a:stretch>
            <a:fillRect/>
          </a:stretch>
        </p:blipFill>
        <p:spPr>
          <a:xfrm>
            <a:off x="1766188" y="2246335"/>
            <a:ext cx="7447480" cy="3024235"/>
          </a:xfrm>
          <a:prstGeom prst="rect">
            <a:avLst/>
          </a:prstGeom>
        </p:spPr>
      </p:pic>
      <p:sp>
        <p:nvSpPr>
          <p:cNvPr id="4" name="TextBox 3">
            <a:extLst>
              <a:ext uri="{FF2B5EF4-FFF2-40B4-BE49-F238E27FC236}">
                <a16:creationId xmlns:a16="http://schemas.microsoft.com/office/drawing/2014/main" id="{121F04E5-9D06-4526-827B-74B18B22946F}"/>
              </a:ext>
            </a:extLst>
          </p:cNvPr>
          <p:cNvSpPr txBox="1"/>
          <p:nvPr/>
        </p:nvSpPr>
        <p:spPr>
          <a:xfrm>
            <a:off x="228523" y="1681820"/>
            <a:ext cx="10212679" cy="461665"/>
          </a:xfrm>
          <a:prstGeom prst="rect">
            <a:avLst/>
          </a:prstGeom>
          <a:noFill/>
        </p:spPr>
        <p:txBody>
          <a:bodyPr wrap="square" rtlCol="0">
            <a:spAutoFit/>
          </a:bodyPr>
          <a:lstStyle/>
          <a:p>
            <a:r>
              <a:rPr lang="en-GB" sz="2400" dirty="0"/>
              <a:t>We want to </a:t>
            </a:r>
            <a:r>
              <a:rPr lang="en-GB" sz="2400" b="1" dirty="0"/>
              <a:t>accelerate</a:t>
            </a:r>
            <a:r>
              <a:rPr lang="en-GB" sz="2400" dirty="0"/>
              <a:t> the move to our new transformed service model  </a:t>
            </a:r>
          </a:p>
        </p:txBody>
      </p:sp>
      <p:sp>
        <p:nvSpPr>
          <p:cNvPr id="17" name="TextBox 16">
            <a:extLst>
              <a:ext uri="{FF2B5EF4-FFF2-40B4-BE49-F238E27FC236}">
                <a16:creationId xmlns:a16="http://schemas.microsoft.com/office/drawing/2014/main" id="{54AA54B8-9837-4F0F-AF4E-C7FD8B637BCF}"/>
              </a:ext>
            </a:extLst>
          </p:cNvPr>
          <p:cNvSpPr txBox="1"/>
          <p:nvPr/>
        </p:nvSpPr>
        <p:spPr>
          <a:xfrm>
            <a:off x="3703320" y="5308736"/>
            <a:ext cx="7989570" cy="830997"/>
          </a:xfrm>
          <a:prstGeom prst="rect">
            <a:avLst/>
          </a:prstGeom>
          <a:noFill/>
          <a:ln w="19050">
            <a:solidFill>
              <a:srgbClr val="FF0000"/>
            </a:solidFill>
          </a:ln>
        </p:spPr>
        <p:txBody>
          <a:bodyPr wrap="square">
            <a:spAutoFit/>
          </a:bodyPr>
          <a:lstStyle/>
          <a:p>
            <a:r>
              <a:rPr lang="en-GB" sz="2400" dirty="0">
                <a:solidFill>
                  <a:srgbClr val="FF0000"/>
                </a:solidFill>
              </a:rPr>
              <a:t>But we still need to also </a:t>
            </a:r>
            <a:r>
              <a:rPr lang="en-GB" sz="2400" b="1" dirty="0">
                <a:solidFill>
                  <a:srgbClr val="FF0000"/>
                </a:solidFill>
              </a:rPr>
              <a:t>mitigate impact and patient harm </a:t>
            </a:r>
            <a:r>
              <a:rPr lang="en-GB" sz="2400" dirty="0">
                <a:solidFill>
                  <a:srgbClr val="FF0000"/>
                </a:solidFill>
              </a:rPr>
              <a:t>of ongoing handover lost hours and sickness absence</a:t>
            </a:r>
          </a:p>
        </p:txBody>
      </p:sp>
    </p:spTree>
    <p:extLst>
      <p:ext uri="{BB962C8B-B14F-4D97-AF65-F5344CB8AC3E}">
        <p14:creationId xmlns:p14="http://schemas.microsoft.com/office/powerpoint/2010/main" val="3273791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6C4BC494-E0F6-461F-93E9-DD700D11215B}"/>
              </a:ext>
            </a:extLst>
          </p:cNvPr>
          <p:cNvSpPr txBox="1"/>
          <p:nvPr/>
        </p:nvSpPr>
        <p:spPr>
          <a:xfrm>
            <a:off x="1284816" y="266060"/>
            <a:ext cx="5314275" cy="584775"/>
          </a:xfrm>
          <a:prstGeom prst="rect">
            <a:avLst/>
          </a:prstGeom>
          <a:noFill/>
        </p:spPr>
        <p:txBody>
          <a:bodyPr wrap="none" rtlCol="0">
            <a:spAutoFit/>
          </a:bodyPr>
          <a:lstStyle>
            <a:defPPr>
              <a:defRPr lang="en-US"/>
            </a:defPPr>
            <a:lvl1pPr>
              <a:defRPr sz="3200">
                <a:latin typeface="Bahnschrift SemiCondensed" panose="020B0502040204020203" pitchFamily="34" charset="0"/>
              </a:defRPr>
            </a:lvl1pPr>
          </a:lstStyle>
          <a:p>
            <a:r>
              <a:rPr lang="en-GB" dirty="0"/>
              <a:t>Modelling scenarios for 2022/23</a:t>
            </a:r>
          </a:p>
        </p:txBody>
      </p:sp>
      <p:sp>
        <p:nvSpPr>
          <p:cNvPr id="5" name="TextBox 4">
            <a:extLst>
              <a:ext uri="{FF2B5EF4-FFF2-40B4-BE49-F238E27FC236}">
                <a16:creationId xmlns:a16="http://schemas.microsoft.com/office/drawing/2014/main" id="{82BDAFD1-F9DD-4F97-881C-E95483A1D50D}"/>
              </a:ext>
            </a:extLst>
          </p:cNvPr>
          <p:cNvSpPr txBox="1"/>
          <p:nvPr/>
        </p:nvSpPr>
        <p:spPr>
          <a:xfrm>
            <a:off x="546358" y="1439251"/>
            <a:ext cx="7033278" cy="5909310"/>
          </a:xfrm>
          <a:prstGeom prst="rect">
            <a:avLst/>
          </a:prstGeom>
          <a:noFill/>
        </p:spPr>
        <p:txBody>
          <a:bodyPr wrap="square" rtlCol="0">
            <a:spAutoFit/>
          </a:bodyPr>
          <a:lstStyle/>
          <a:p>
            <a:r>
              <a:rPr lang="en-GB" sz="2800" b="1" u="sng" dirty="0"/>
              <a:t>Assumptions</a:t>
            </a:r>
          </a:p>
          <a:p>
            <a:endParaRPr lang="en-GB" sz="1400" dirty="0"/>
          </a:p>
          <a:p>
            <a:r>
              <a:rPr lang="en-GB" sz="2400" b="1" dirty="0"/>
              <a:t>Demand</a:t>
            </a:r>
            <a:r>
              <a:rPr lang="en-GB" sz="2400" dirty="0"/>
              <a:t>: </a:t>
            </a:r>
          </a:p>
          <a:p>
            <a:pPr marL="285750" indent="-285750">
              <a:buFont typeface="Arial" panose="020B0604020202020204" pitchFamily="34" charset="0"/>
              <a:buChar char="•"/>
            </a:pPr>
            <a:r>
              <a:rPr lang="en-GB" sz="2400" dirty="0"/>
              <a:t>Acuity profile re-set</a:t>
            </a:r>
          </a:p>
          <a:p>
            <a:pPr marL="285750" indent="-285750">
              <a:buFont typeface="Arial" panose="020B0604020202020204" pitchFamily="34" charset="0"/>
              <a:buChar char="•"/>
            </a:pPr>
            <a:r>
              <a:rPr lang="en-GB" sz="2400" dirty="0"/>
              <a:t>Hear and treat increasing to 15%</a:t>
            </a:r>
          </a:p>
          <a:p>
            <a:pPr marL="285750" indent="-285750">
              <a:buFont typeface="Arial" panose="020B0604020202020204" pitchFamily="34" charset="0"/>
              <a:buChar char="•"/>
            </a:pPr>
            <a:r>
              <a:rPr lang="en-GB" sz="2400" dirty="0"/>
              <a:t>See and treat increases through 50 more </a:t>
            </a:r>
            <a:r>
              <a:rPr lang="en-GB" sz="2400" dirty="0" err="1"/>
              <a:t>APPs</a:t>
            </a:r>
            <a:endParaRPr lang="en-GB" sz="2400" dirty="0"/>
          </a:p>
          <a:p>
            <a:r>
              <a:rPr lang="en-GB" sz="2400" b="1" dirty="0"/>
              <a:t>Efficiency</a:t>
            </a:r>
          </a:p>
          <a:p>
            <a:pPr marL="285750" indent="-285750">
              <a:buFont typeface="Arial" panose="020B0604020202020204" pitchFamily="34" charset="0"/>
              <a:buChar char="•"/>
            </a:pPr>
            <a:r>
              <a:rPr lang="en-GB" sz="2400" dirty="0"/>
              <a:t>Roster reviews completed</a:t>
            </a:r>
          </a:p>
          <a:p>
            <a:pPr marL="285750" indent="-285750">
              <a:buFont typeface="Arial" panose="020B0604020202020204" pitchFamily="34" charset="0"/>
              <a:buChar char="•"/>
            </a:pPr>
            <a:r>
              <a:rPr lang="en-GB" sz="2400" dirty="0"/>
              <a:t>Sickness levels remain high at 10%</a:t>
            </a:r>
          </a:p>
          <a:p>
            <a:pPr marL="285750" indent="-285750">
              <a:buFont typeface="Arial" panose="020B0604020202020204" pitchFamily="34" charset="0"/>
              <a:buChar char="•"/>
            </a:pPr>
            <a:r>
              <a:rPr lang="en-GB" sz="2400" dirty="0"/>
              <a:t>Handover lost hours stay high</a:t>
            </a:r>
          </a:p>
          <a:p>
            <a:r>
              <a:rPr lang="en-GB" sz="2400" b="1" dirty="0"/>
              <a:t>Safer outcomes for patients</a:t>
            </a:r>
          </a:p>
          <a:p>
            <a:pPr marL="285750" indent="-285750">
              <a:buFont typeface="Arial" panose="020B0604020202020204" pitchFamily="34" charset="0"/>
              <a:buChar char="•"/>
            </a:pPr>
            <a:r>
              <a:rPr lang="en-GB" sz="2400" dirty="0"/>
              <a:t>Red 65% in each health board</a:t>
            </a:r>
          </a:p>
          <a:p>
            <a:pPr marL="285750" indent="-285750">
              <a:buFont typeface="Arial" panose="020B0604020202020204" pitchFamily="34" charset="0"/>
              <a:buChar char="•"/>
            </a:pPr>
            <a:r>
              <a:rPr lang="en-GB" sz="2400" dirty="0"/>
              <a:t>Amber 1 at 30 mins average</a:t>
            </a:r>
          </a:p>
          <a:p>
            <a:endParaRPr lang="en-GB" dirty="0"/>
          </a:p>
          <a:p>
            <a:endParaRPr lang="en-GB" dirty="0"/>
          </a:p>
          <a:p>
            <a:endParaRPr lang="en-GB" dirty="0"/>
          </a:p>
          <a:p>
            <a:endParaRPr lang="en-GB" dirty="0"/>
          </a:p>
        </p:txBody>
      </p:sp>
      <p:sp>
        <p:nvSpPr>
          <p:cNvPr id="7" name="TextBox 6">
            <a:extLst>
              <a:ext uri="{FF2B5EF4-FFF2-40B4-BE49-F238E27FC236}">
                <a16:creationId xmlns:a16="http://schemas.microsoft.com/office/drawing/2014/main" id="{AA85ACCD-EA0E-4B9E-84AA-B04DC506117A}"/>
              </a:ext>
            </a:extLst>
          </p:cNvPr>
          <p:cNvSpPr txBox="1"/>
          <p:nvPr/>
        </p:nvSpPr>
        <p:spPr>
          <a:xfrm>
            <a:off x="6896066" y="1805520"/>
            <a:ext cx="4860669" cy="1754326"/>
          </a:xfrm>
          <a:prstGeom prst="rect">
            <a:avLst/>
          </a:prstGeom>
          <a:noFill/>
          <a:ln w="28575">
            <a:solidFill>
              <a:srgbClr val="00CC66"/>
            </a:solidFill>
          </a:ln>
        </p:spPr>
        <p:txBody>
          <a:bodyPr wrap="square" rtlCol="0">
            <a:spAutoFit/>
          </a:bodyPr>
          <a:lstStyle/>
          <a:p>
            <a:pPr algn="ctr"/>
            <a:r>
              <a:rPr lang="en-GB" sz="2800" b="1" u="sng" dirty="0"/>
              <a:t>Required</a:t>
            </a:r>
          </a:p>
          <a:p>
            <a:pPr algn="ctr"/>
            <a:endParaRPr lang="en-GB" sz="2400" dirty="0"/>
          </a:p>
          <a:p>
            <a:pPr algn="ctr"/>
            <a:r>
              <a:rPr lang="en-GB" sz="2800" dirty="0"/>
              <a:t>283 additional front line staff</a:t>
            </a:r>
          </a:p>
          <a:p>
            <a:pPr algn="ctr"/>
            <a:r>
              <a:rPr lang="en-GB" sz="2800" dirty="0"/>
              <a:t>50 </a:t>
            </a:r>
            <a:r>
              <a:rPr lang="en-GB" sz="2800" dirty="0" err="1"/>
              <a:t>APPs</a:t>
            </a:r>
            <a:endParaRPr lang="en-GB" sz="2800" dirty="0"/>
          </a:p>
        </p:txBody>
      </p:sp>
      <p:sp>
        <p:nvSpPr>
          <p:cNvPr id="8" name="TextBox 7">
            <a:extLst>
              <a:ext uri="{FF2B5EF4-FFF2-40B4-BE49-F238E27FC236}">
                <a16:creationId xmlns:a16="http://schemas.microsoft.com/office/drawing/2014/main" id="{E1406A86-199A-46CC-BD46-613EFB92106D}"/>
              </a:ext>
            </a:extLst>
          </p:cNvPr>
          <p:cNvSpPr txBox="1"/>
          <p:nvPr/>
        </p:nvSpPr>
        <p:spPr>
          <a:xfrm>
            <a:off x="6897617" y="3754302"/>
            <a:ext cx="4885079" cy="2246769"/>
          </a:xfrm>
          <a:prstGeom prst="rect">
            <a:avLst/>
          </a:prstGeom>
          <a:noFill/>
          <a:ln w="28575">
            <a:solidFill>
              <a:srgbClr val="00CC66"/>
            </a:solidFill>
          </a:ln>
        </p:spPr>
        <p:txBody>
          <a:bodyPr wrap="square" rtlCol="0">
            <a:spAutoFit/>
          </a:bodyPr>
          <a:lstStyle/>
          <a:p>
            <a:pPr algn="ctr"/>
            <a:r>
              <a:rPr lang="en-GB" sz="2800" b="1" u="sng" dirty="0"/>
              <a:t>System and Patient Benefits</a:t>
            </a:r>
          </a:p>
          <a:p>
            <a:pPr algn="ctr"/>
            <a:endParaRPr lang="en-GB" sz="2800" b="1" u="sng" dirty="0"/>
          </a:p>
          <a:p>
            <a:pPr marL="457200" indent="-457200" algn="ctr">
              <a:buFont typeface="Arial" panose="020B0604020202020204" pitchFamily="34" charset="0"/>
              <a:buChar char="•"/>
            </a:pPr>
            <a:r>
              <a:rPr lang="en-GB" sz="2800" dirty="0"/>
              <a:t>Reduced patient harm</a:t>
            </a:r>
          </a:p>
          <a:p>
            <a:pPr marL="457200" indent="-457200" algn="ctr">
              <a:buFont typeface="Arial" panose="020B0604020202020204" pitchFamily="34" charset="0"/>
              <a:buChar char="•"/>
            </a:pPr>
            <a:r>
              <a:rPr lang="en-GB" sz="2800" dirty="0"/>
              <a:t>Reduction of 120 conveyances a week</a:t>
            </a:r>
          </a:p>
        </p:txBody>
      </p:sp>
    </p:spTree>
    <p:extLst>
      <p:ext uri="{BB962C8B-B14F-4D97-AF65-F5344CB8AC3E}">
        <p14:creationId xmlns:p14="http://schemas.microsoft.com/office/powerpoint/2010/main" val="163049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838" y="-23114"/>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6C4BC494-E0F6-461F-93E9-DD700D11215B}"/>
              </a:ext>
            </a:extLst>
          </p:cNvPr>
          <p:cNvSpPr txBox="1"/>
          <p:nvPr/>
        </p:nvSpPr>
        <p:spPr>
          <a:xfrm>
            <a:off x="1406387" y="512281"/>
            <a:ext cx="9379226" cy="584775"/>
          </a:xfrm>
          <a:prstGeom prst="rect">
            <a:avLst/>
          </a:prstGeom>
          <a:noFill/>
        </p:spPr>
        <p:txBody>
          <a:bodyPr wrap="square" rtlCol="0">
            <a:spAutoFit/>
          </a:bodyPr>
          <a:lstStyle>
            <a:defPPr>
              <a:defRPr lang="en-US"/>
            </a:defPPr>
            <a:lvl1pPr>
              <a:defRPr sz="3200">
                <a:latin typeface="Bahnschrift SemiCondensed" panose="020B0502040204020203" pitchFamily="34" charset="0"/>
              </a:defRPr>
            </a:lvl1pPr>
          </a:lstStyle>
          <a:p>
            <a:r>
              <a:rPr lang="en-GB" dirty="0"/>
              <a:t>Next Steps</a:t>
            </a:r>
          </a:p>
        </p:txBody>
      </p:sp>
      <p:sp>
        <p:nvSpPr>
          <p:cNvPr id="4" name="TextBox 3">
            <a:extLst>
              <a:ext uri="{FF2B5EF4-FFF2-40B4-BE49-F238E27FC236}">
                <a16:creationId xmlns:a16="http://schemas.microsoft.com/office/drawing/2014/main" id="{9460D9D0-6BDA-4C9D-B8F5-724D1715B5A7}"/>
              </a:ext>
            </a:extLst>
          </p:cNvPr>
          <p:cNvSpPr txBox="1"/>
          <p:nvPr/>
        </p:nvSpPr>
        <p:spPr>
          <a:xfrm>
            <a:off x="478155" y="1250299"/>
            <a:ext cx="11235690" cy="4185761"/>
          </a:xfrm>
          <a:prstGeom prst="rect">
            <a:avLst/>
          </a:prstGeom>
          <a:noFill/>
        </p:spPr>
        <p:txBody>
          <a:bodyPr wrap="square" rtlCol="0">
            <a:spAutoFit/>
          </a:bodyPr>
          <a:lstStyle/>
          <a:p>
            <a:r>
              <a:rPr lang="en-GB" sz="2400" dirty="0"/>
              <a:t>Ambitious Strategic Outcome Case to be developed by early December to start to realise the strategic ambition for the transformation of our services, whilst mitigating impact of system pressure risks, and will include:</a:t>
            </a:r>
          </a:p>
          <a:p>
            <a:endParaRPr lang="en-GB" sz="1400" dirty="0"/>
          </a:p>
          <a:p>
            <a:pPr marL="342900" indent="-342900">
              <a:buFont typeface="Arial" panose="020B0604020202020204" pitchFamily="34" charset="0"/>
              <a:buChar char="•"/>
            </a:pPr>
            <a:r>
              <a:rPr lang="en-GB" sz="2000" dirty="0"/>
              <a:t>Potential trajectory set out over 3 years as strategic ambition realised and handover / sickness levels decrease</a:t>
            </a:r>
          </a:p>
          <a:p>
            <a:pPr marL="342900" indent="-342900">
              <a:buFont typeface="Arial" panose="020B0604020202020204" pitchFamily="34" charset="0"/>
              <a:buChar char="•"/>
            </a:pPr>
            <a:r>
              <a:rPr lang="en-GB" sz="2000" dirty="0"/>
              <a:t>Recruitment deliverability</a:t>
            </a:r>
          </a:p>
          <a:p>
            <a:pPr marL="342900" indent="-342900">
              <a:buFont typeface="Arial" panose="020B0604020202020204" pitchFamily="34" charset="0"/>
              <a:buChar char="•"/>
            </a:pPr>
            <a:r>
              <a:rPr lang="en-GB" sz="2000" dirty="0"/>
              <a:t>Fleet impact – additional vehicles required </a:t>
            </a:r>
          </a:p>
          <a:p>
            <a:pPr marL="342900" indent="-342900">
              <a:buFont typeface="Arial" panose="020B0604020202020204" pitchFamily="34" charset="0"/>
              <a:buChar char="•"/>
            </a:pPr>
            <a:r>
              <a:rPr lang="en-GB" sz="2000" dirty="0"/>
              <a:t>Estate impact – additional hubs required</a:t>
            </a:r>
          </a:p>
          <a:p>
            <a:pPr marL="342900" indent="-342900">
              <a:buFont typeface="Arial" panose="020B0604020202020204" pitchFamily="34" charset="0"/>
              <a:buChar char="•"/>
            </a:pPr>
            <a:r>
              <a:rPr lang="en-GB" sz="2000" dirty="0"/>
              <a:t>Capital and revenue implications – likely to be significant</a:t>
            </a:r>
          </a:p>
          <a:p>
            <a:pPr marL="342900" indent="-342900">
              <a:buFont typeface="Arial" panose="020B0604020202020204" pitchFamily="34" charset="0"/>
              <a:buChar char="•"/>
            </a:pPr>
            <a:r>
              <a:rPr lang="en-GB" sz="2000" dirty="0"/>
              <a:t>Benefits – to patients, health boards and staff</a:t>
            </a:r>
          </a:p>
          <a:p>
            <a:pPr marL="342900" indent="-342900">
              <a:buFont typeface="Arial" panose="020B0604020202020204" pitchFamily="34" charset="0"/>
              <a:buChar char="•"/>
            </a:pPr>
            <a:r>
              <a:rPr lang="en-GB" sz="2000" dirty="0"/>
              <a:t>Risks</a:t>
            </a:r>
          </a:p>
          <a:p>
            <a:pPr marL="342900" indent="-342900">
              <a:buFont typeface="Arial" panose="020B0604020202020204" pitchFamily="34" charset="0"/>
              <a:buChar char="•"/>
            </a:pPr>
            <a:r>
              <a:rPr lang="en-GB" sz="2000" dirty="0"/>
              <a:t>Range of options will be included which will balance deliverability, patient outcomes and risk</a:t>
            </a:r>
          </a:p>
        </p:txBody>
      </p:sp>
      <p:sp>
        <p:nvSpPr>
          <p:cNvPr id="8" name="TextBox 7">
            <a:extLst>
              <a:ext uri="{FF2B5EF4-FFF2-40B4-BE49-F238E27FC236}">
                <a16:creationId xmlns:a16="http://schemas.microsoft.com/office/drawing/2014/main" id="{1A5663F1-4241-4B3F-B29E-A92EA6EEE062}"/>
              </a:ext>
            </a:extLst>
          </p:cNvPr>
          <p:cNvSpPr txBox="1"/>
          <p:nvPr/>
        </p:nvSpPr>
        <p:spPr>
          <a:xfrm>
            <a:off x="1893887" y="5400888"/>
            <a:ext cx="852594" cy="733663"/>
          </a:xfrm>
          <a:prstGeom prst="triangle">
            <a:avLst/>
          </a:prstGeom>
          <a:solidFill>
            <a:srgbClr val="00CC66"/>
          </a:solidFill>
          <a:ln>
            <a:solidFill>
              <a:srgbClr val="00CC66"/>
            </a:solidFill>
          </a:ln>
        </p:spPr>
        <p:txBody>
          <a:bodyPr wrap="square" rtlCol="0">
            <a:spAutoFit/>
          </a:bodyPr>
          <a:lstStyle/>
          <a:p>
            <a:endParaRPr lang="en-GB" dirty="0"/>
          </a:p>
        </p:txBody>
      </p:sp>
      <p:sp>
        <p:nvSpPr>
          <p:cNvPr id="17" name="TextBox 16">
            <a:extLst>
              <a:ext uri="{FF2B5EF4-FFF2-40B4-BE49-F238E27FC236}">
                <a16:creationId xmlns:a16="http://schemas.microsoft.com/office/drawing/2014/main" id="{D3A4E21D-15DE-4F23-8C18-68161103DA44}"/>
              </a:ext>
            </a:extLst>
          </p:cNvPr>
          <p:cNvSpPr txBox="1"/>
          <p:nvPr/>
        </p:nvSpPr>
        <p:spPr>
          <a:xfrm rot="5400000">
            <a:off x="5014806" y="5410546"/>
            <a:ext cx="852594" cy="733663"/>
          </a:xfrm>
          <a:prstGeom prst="triangle">
            <a:avLst/>
          </a:prstGeom>
          <a:solidFill>
            <a:srgbClr val="00CC66"/>
          </a:solidFill>
          <a:ln>
            <a:solidFill>
              <a:srgbClr val="00CC66"/>
            </a:solidFill>
          </a:ln>
        </p:spPr>
        <p:txBody>
          <a:bodyPr wrap="square" rtlCol="0">
            <a:spAutoFit/>
          </a:bodyPr>
          <a:lstStyle/>
          <a:p>
            <a:endParaRPr lang="en-GB" dirty="0"/>
          </a:p>
        </p:txBody>
      </p:sp>
      <p:sp>
        <p:nvSpPr>
          <p:cNvPr id="20" name="TextBox 19">
            <a:extLst>
              <a:ext uri="{FF2B5EF4-FFF2-40B4-BE49-F238E27FC236}">
                <a16:creationId xmlns:a16="http://schemas.microsoft.com/office/drawing/2014/main" id="{FA66B3D2-A67F-4638-B09F-4EFAA323E1B8}"/>
              </a:ext>
            </a:extLst>
          </p:cNvPr>
          <p:cNvSpPr txBox="1"/>
          <p:nvPr/>
        </p:nvSpPr>
        <p:spPr>
          <a:xfrm rot="10800000">
            <a:off x="7990416" y="5431376"/>
            <a:ext cx="852594" cy="733663"/>
          </a:xfrm>
          <a:prstGeom prst="triangle">
            <a:avLst/>
          </a:prstGeom>
          <a:solidFill>
            <a:srgbClr val="00CC66"/>
          </a:solidFill>
          <a:ln>
            <a:solidFill>
              <a:srgbClr val="00CC66"/>
            </a:solidFill>
          </a:ln>
        </p:spPr>
        <p:txBody>
          <a:bodyPr wrap="square" rtlCol="0">
            <a:spAutoFit/>
          </a:bodyPr>
          <a:lstStyle/>
          <a:p>
            <a:endParaRPr lang="en-GB" dirty="0"/>
          </a:p>
        </p:txBody>
      </p:sp>
      <p:cxnSp>
        <p:nvCxnSpPr>
          <p:cNvPr id="10" name="Straight Arrow Connector 9">
            <a:extLst>
              <a:ext uri="{FF2B5EF4-FFF2-40B4-BE49-F238E27FC236}">
                <a16:creationId xmlns:a16="http://schemas.microsoft.com/office/drawing/2014/main" id="{5F096C62-CD0F-4C42-8D65-B930E4C865AC}"/>
              </a:ext>
            </a:extLst>
          </p:cNvPr>
          <p:cNvCxnSpPr/>
          <p:nvPr/>
        </p:nvCxnSpPr>
        <p:spPr>
          <a:xfrm>
            <a:off x="2834640" y="5753986"/>
            <a:ext cx="1987761"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44485AF-8302-41A5-A5E2-A7C85A7763F2}"/>
              </a:ext>
            </a:extLst>
          </p:cNvPr>
          <p:cNvCxnSpPr/>
          <p:nvPr/>
        </p:nvCxnSpPr>
        <p:spPr>
          <a:xfrm>
            <a:off x="5854065" y="5739632"/>
            <a:ext cx="1987761"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903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6C4BC494-E0F6-461F-93E9-DD700D11215B}"/>
              </a:ext>
            </a:extLst>
          </p:cNvPr>
          <p:cNvSpPr txBox="1"/>
          <p:nvPr/>
        </p:nvSpPr>
        <p:spPr>
          <a:xfrm>
            <a:off x="1406387" y="512281"/>
            <a:ext cx="9379226" cy="584775"/>
          </a:xfrm>
          <a:prstGeom prst="rect">
            <a:avLst/>
          </a:prstGeom>
          <a:noFill/>
        </p:spPr>
        <p:txBody>
          <a:bodyPr wrap="square" rtlCol="0">
            <a:spAutoFit/>
          </a:bodyPr>
          <a:lstStyle>
            <a:defPPr>
              <a:defRPr lang="en-US"/>
            </a:defPPr>
            <a:lvl1pPr>
              <a:defRPr sz="3200">
                <a:latin typeface="Bahnschrift SemiCondensed" panose="020B0502040204020203" pitchFamily="34" charset="0"/>
              </a:defRPr>
            </a:lvl1pPr>
          </a:lstStyle>
          <a:p>
            <a:r>
              <a:rPr lang="en-GB" dirty="0"/>
              <a:t>Questions</a:t>
            </a:r>
          </a:p>
        </p:txBody>
      </p:sp>
      <p:sp>
        <p:nvSpPr>
          <p:cNvPr id="5" name="TextBox 4">
            <a:extLst>
              <a:ext uri="{FF2B5EF4-FFF2-40B4-BE49-F238E27FC236}">
                <a16:creationId xmlns:a16="http://schemas.microsoft.com/office/drawing/2014/main" id="{0304B3FC-3F9A-45D1-925C-3BE4D1382663}"/>
              </a:ext>
            </a:extLst>
          </p:cNvPr>
          <p:cNvSpPr txBox="1"/>
          <p:nvPr/>
        </p:nvSpPr>
        <p:spPr>
          <a:xfrm>
            <a:off x="1284816" y="1927768"/>
            <a:ext cx="9379374" cy="2062103"/>
          </a:xfrm>
          <a:prstGeom prst="rect">
            <a:avLst/>
          </a:prstGeom>
          <a:noFill/>
        </p:spPr>
        <p:txBody>
          <a:bodyPr wrap="square" rtlCol="0">
            <a:spAutoFit/>
          </a:bodyPr>
          <a:lstStyle/>
          <a:p>
            <a:pPr algn="ctr"/>
            <a:r>
              <a:rPr lang="en-GB" sz="3200" dirty="0"/>
              <a:t>What is the general level of support for this proposed way forward for improving services and reducing harm?</a:t>
            </a:r>
          </a:p>
          <a:p>
            <a:pPr algn="ctr"/>
            <a:endParaRPr lang="en-GB" sz="3200" dirty="0"/>
          </a:p>
          <a:p>
            <a:pPr algn="ctr"/>
            <a:r>
              <a:rPr lang="en-GB" sz="3200" dirty="0"/>
              <a:t>Where is this next further discussed?</a:t>
            </a:r>
          </a:p>
        </p:txBody>
      </p:sp>
    </p:spTree>
    <p:extLst>
      <p:ext uri="{BB962C8B-B14F-4D97-AF65-F5344CB8AC3E}">
        <p14:creationId xmlns:p14="http://schemas.microsoft.com/office/powerpoint/2010/main" val="417785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41184" y="319340"/>
            <a:ext cx="10748868" cy="609825"/>
          </a:xfrm>
        </p:spPr>
        <p:txBody>
          <a:bodyPr/>
          <a:lstStyle/>
          <a:p>
            <a:r>
              <a:rPr lang="en-GB" dirty="0" smtClean="0">
                <a:latin typeface="Ubuntu"/>
              </a:rPr>
              <a:t>Background </a:t>
            </a:r>
            <a:endParaRPr lang="en-GB" dirty="0"/>
          </a:p>
        </p:txBody>
      </p:sp>
      <p:sp>
        <p:nvSpPr>
          <p:cNvPr id="7" name="Text Placeholder 6"/>
          <p:cNvSpPr>
            <a:spLocks noGrp="1"/>
          </p:cNvSpPr>
          <p:nvPr>
            <p:ph type="body" sz="quarter" idx="15"/>
          </p:nvPr>
        </p:nvSpPr>
        <p:spPr/>
        <p:txBody>
          <a:bodyPr>
            <a:normAutofit lnSpcReduction="10000"/>
          </a:bodyPr>
          <a:lstStyle/>
          <a:p>
            <a:endParaRPr lang="en-GB" dirty="0"/>
          </a:p>
        </p:txBody>
      </p:sp>
      <p:sp>
        <p:nvSpPr>
          <p:cNvPr id="8" name="Content Placeholder 7"/>
          <p:cNvSpPr>
            <a:spLocks noGrp="1"/>
          </p:cNvSpPr>
          <p:nvPr>
            <p:ph sz="quarter" idx="10"/>
          </p:nvPr>
        </p:nvSpPr>
        <p:spPr/>
        <p:txBody>
          <a:bodyPr/>
          <a:lstStyle/>
          <a:p>
            <a:endParaRPr lang="en-GB"/>
          </a:p>
        </p:txBody>
      </p:sp>
      <p:sp>
        <p:nvSpPr>
          <p:cNvPr id="9" name="Content Placeholder 8"/>
          <p:cNvSpPr>
            <a:spLocks noGrp="1"/>
          </p:cNvSpPr>
          <p:nvPr>
            <p:ph sz="quarter" idx="14"/>
          </p:nvPr>
        </p:nvSpPr>
        <p:spPr>
          <a:xfrm>
            <a:off x="241184" y="1267502"/>
            <a:ext cx="10748870" cy="5274777"/>
          </a:xfrm>
        </p:spPr>
        <p:txBody>
          <a:bodyPr wrap="square" lIns="0" tIns="0" rIns="0" bIns="0" anchor="t">
            <a:spAutoFit/>
          </a:bodyPr>
          <a:lstStyle/>
          <a:p>
            <a:r>
              <a:rPr lang="en-GB" dirty="0" smtClean="0">
                <a:latin typeface="Verdana"/>
                <a:ea typeface="Verdana"/>
              </a:rPr>
              <a:t>Multiple Demand and Capacity Reviews have been undertaken since 2009.</a:t>
            </a:r>
          </a:p>
          <a:p>
            <a:r>
              <a:rPr lang="en-GB" dirty="0" smtClean="0">
                <a:latin typeface="Verdana"/>
                <a:ea typeface="Verdana"/>
              </a:rPr>
              <a:t>2019 ORH Demand and Capacity Review first to be jointly commissioned between WAST and EASC </a:t>
            </a:r>
          </a:p>
          <a:p>
            <a:r>
              <a:rPr lang="en-GB" dirty="0" smtClean="0">
                <a:latin typeface="Verdana"/>
                <a:ea typeface="Verdana"/>
              </a:rPr>
              <a:t>Provided a forward view of demand and capacity needs up to December 2024 </a:t>
            </a:r>
          </a:p>
          <a:p>
            <a:r>
              <a:rPr lang="en-GB" dirty="0" smtClean="0">
                <a:latin typeface="Verdana"/>
                <a:ea typeface="Verdana"/>
              </a:rPr>
              <a:t>Implementation of the recommendations have been progressing since 2019.  </a:t>
            </a:r>
          </a:p>
          <a:p>
            <a:r>
              <a:rPr lang="en-GB" dirty="0" smtClean="0">
                <a:latin typeface="Verdana"/>
                <a:ea typeface="Verdana"/>
              </a:rPr>
              <a:t>Environment has changed substantially:</a:t>
            </a:r>
          </a:p>
          <a:p>
            <a:pPr lvl="1"/>
            <a:r>
              <a:rPr lang="en-GB" dirty="0" smtClean="0">
                <a:latin typeface="Verdana"/>
                <a:ea typeface="Verdana"/>
              </a:rPr>
              <a:t>Increased Red </a:t>
            </a:r>
          </a:p>
          <a:p>
            <a:pPr lvl="1"/>
            <a:r>
              <a:rPr lang="en-GB" dirty="0" smtClean="0">
                <a:latin typeface="Verdana"/>
                <a:ea typeface="Verdana"/>
              </a:rPr>
              <a:t>Increased Handover Delays</a:t>
            </a:r>
          </a:p>
          <a:p>
            <a:pPr lvl="1"/>
            <a:r>
              <a:rPr lang="en-GB" dirty="0" smtClean="0">
                <a:latin typeface="Verdana"/>
                <a:ea typeface="Verdana"/>
              </a:rPr>
              <a:t>Grange University Hospital </a:t>
            </a:r>
            <a:endParaRPr lang="en-GB" dirty="0">
              <a:latin typeface="Verdana"/>
              <a:ea typeface="Verdana"/>
            </a:endParaRPr>
          </a:p>
          <a:p>
            <a:r>
              <a:rPr lang="en-GB" dirty="0" smtClean="0">
                <a:latin typeface="Verdana"/>
                <a:ea typeface="Verdana"/>
              </a:rPr>
              <a:t>Need to update the findings in light of this  </a:t>
            </a:r>
          </a:p>
        </p:txBody>
      </p:sp>
    </p:spTree>
    <p:extLst>
      <p:ext uri="{BB962C8B-B14F-4D97-AF65-F5344CB8AC3E}">
        <p14:creationId xmlns:p14="http://schemas.microsoft.com/office/powerpoint/2010/main" val="1499944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241183" y="2231115"/>
            <a:ext cx="10748870" cy="1770228"/>
          </a:xfrm>
        </p:spPr>
        <p:txBody>
          <a:bodyPr/>
          <a:lstStyle/>
          <a:p>
            <a:r>
              <a:rPr lang="en-GB" dirty="0" smtClean="0"/>
              <a:t>The 2019 Review used the following assumptions:</a:t>
            </a:r>
          </a:p>
          <a:p>
            <a:pPr lvl="2"/>
            <a:r>
              <a:rPr lang="en-GB" dirty="0" smtClean="0"/>
              <a:t>Demand based on December 2018 </a:t>
            </a:r>
          </a:p>
          <a:p>
            <a:pPr lvl="2"/>
            <a:r>
              <a:rPr lang="en-GB" dirty="0" smtClean="0"/>
              <a:t>Demand to grow by 2.3% per annum </a:t>
            </a:r>
          </a:p>
          <a:p>
            <a:pPr lvl="2"/>
            <a:r>
              <a:rPr lang="en-GB" dirty="0" smtClean="0"/>
              <a:t>Handover Delays at December 2018 levels </a:t>
            </a:r>
          </a:p>
          <a:p>
            <a:pPr lvl="2"/>
            <a:endParaRPr lang="en-GB" dirty="0" smtClean="0"/>
          </a:p>
          <a:p>
            <a:pPr lvl="3"/>
            <a:endParaRPr lang="en-GB" dirty="0"/>
          </a:p>
        </p:txBody>
      </p:sp>
      <p:sp>
        <p:nvSpPr>
          <p:cNvPr id="3" name="Text Placeholder 2"/>
          <p:cNvSpPr>
            <a:spLocks noGrp="1"/>
          </p:cNvSpPr>
          <p:nvPr>
            <p:ph type="body" sz="quarter" idx="15"/>
          </p:nvPr>
        </p:nvSpPr>
        <p:spPr/>
        <p:txBody>
          <a:bodyPr>
            <a:normAutofit lnSpcReduction="10000"/>
          </a:bodyPr>
          <a:lstStyle/>
          <a:p>
            <a:endParaRPr lang="en-GB"/>
          </a:p>
        </p:txBody>
      </p:sp>
      <p:sp>
        <p:nvSpPr>
          <p:cNvPr id="4" name="Text Placeholder 3"/>
          <p:cNvSpPr>
            <a:spLocks noGrp="1"/>
          </p:cNvSpPr>
          <p:nvPr>
            <p:ph type="body" sz="quarter" idx="16"/>
          </p:nvPr>
        </p:nvSpPr>
        <p:spPr/>
        <p:txBody>
          <a:bodyPr/>
          <a:lstStyle/>
          <a:p>
            <a:r>
              <a:rPr lang="en-GB" dirty="0" smtClean="0"/>
              <a:t>2019 Assumptions and Findings  </a:t>
            </a:r>
            <a:endParaRPr lang="en-GB" dirty="0"/>
          </a:p>
        </p:txBody>
      </p:sp>
      <p:sp>
        <p:nvSpPr>
          <p:cNvPr id="5" name="Content Placeholder 4"/>
          <p:cNvSpPr>
            <a:spLocks noGrp="1"/>
          </p:cNvSpPr>
          <p:nvPr>
            <p:ph sz="quarter" idx="10"/>
          </p:nvPr>
        </p:nvSpPr>
        <p:spPr/>
        <p:txBody>
          <a:bodyPr/>
          <a:lstStyle/>
          <a:p>
            <a:endParaRPr lang="en-GB"/>
          </a:p>
        </p:txBody>
      </p:sp>
      <p:sp>
        <p:nvSpPr>
          <p:cNvPr id="6" name="Content Placeholder 1"/>
          <p:cNvSpPr txBox="1">
            <a:spLocks/>
          </p:cNvSpPr>
          <p:nvPr/>
        </p:nvSpPr>
        <p:spPr>
          <a:xfrm>
            <a:off x="241182" y="4106807"/>
            <a:ext cx="10748870" cy="2055947"/>
          </a:xfrm>
          <a:prstGeom prst="rect">
            <a:avLst/>
          </a:prstGeom>
        </p:spPr>
        <p:txBody>
          <a:bodyPr vert="horz" wrap="square" lIns="0" tIns="0" rIns="0" bIns="0" rtlCol="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And identified that:</a:t>
            </a:r>
          </a:p>
          <a:p>
            <a:pPr lvl="2"/>
            <a:r>
              <a:rPr lang="en-GB" dirty="0" smtClean="0"/>
              <a:t>A ‘relief gap’ of 262.5 WTE existed </a:t>
            </a:r>
          </a:p>
          <a:p>
            <a:pPr lvl="2"/>
            <a:r>
              <a:rPr lang="en-GB" dirty="0" smtClean="0"/>
              <a:t>Rosters did not match demand </a:t>
            </a:r>
          </a:p>
          <a:p>
            <a:pPr lvl="2"/>
            <a:r>
              <a:rPr lang="en-GB" dirty="0" smtClean="0"/>
              <a:t>RRVs should reduce and EA’s increase </a:t>
            </a:r>
          </a:p>
          <a:p>
            <a:pPr lvl="2"/>
            <a:r>
              <a:rPr lang="en-GB" dirty="0" smtClean="0"/>
              <a:t>Hear and Treat and APP’s could provide additional efficiencies </a:t>
            </a:r>
          </a:p>
          <a:p>
            <a:pPr lvl="2"/>
            <a:r>
              <a:rPr lang="en-GB" dirty="0" smtClean="0"/>
              <a:t>Extra ~500 WTE would be needed by December 2024</a:t>
            </a:r>
          </a:p>
          <a:p>
            <a:pPr lvl="3"/>
            <a:r>
              <a:rPr lang="en-GB" dirty="0" smtClean="0"/>
              <a:t> </a:t>
            </a:r>
            <a:endParaRPr lang="en-GB" dirty="0"/>
          </a:p>
        </p:txBody>
      </p:sp>
    </p:spTree>
    <p:extLst>
      <p:ext uri="{BB962C8B-B14F-4D97-AF65-F5344CB8AC3E}">
        <p14:creationId xmlns:p14="http://schemas.microsoft.com/office/powerpoint/2010/main" val="1667274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241183" y="2231115"/>
            <a:ext cx="10748870" cy="3725122"/>
          </a:xfrm>
        </p:spPr>
        <p:txBody>
          <a:bodyPr/>
          <a:lstStyle/>
          <a:p>
            <a:r>
              <a:rPr lang="en-GB" dirty="0" smtClean="0"/>
              <a:t>EASC has provided the funding to close the relief gap </a:t>
            </a:r>
          </a:p>
          <a:p>
            <a:pPr lvl="1"/>
            <a:r>
              <a:rPr lang="en-GB" dirty="0" smtClean="0"/>
              <a:t>2020/21 – Non-recurrent £1.8m followed by £4.9m Recurrent for Phase 1</a:t>
            </a:r>
          </a:p>
          <a:p>
            <a:pPr lvl="1"/>
            <a:r>
              <a:rPr lang="en-GB" dirty="0" smtClean="0"/>
              <a:t>2021/22 – Non-recurrent £2.0m, with forecast of £5.6m Recurrent for Phase 2.  </a:t>
            </a:r>
          </a:p>
          <a:p>
            <a:r>
              <a:rPr lang="en-GB" dirty="0" smtClean="0"/>
              <a:t>WAST are on track to complete this recruitment by the end of 2021/22</a:t>
            </a:r>
            <a:endParaRPr lang="en-GB" dirty="0"/>
          </a:p>
          <a:p>
            <a:r>
              <a:rPr lang="en-GB" dirty="0" smtClean="0"/>
              <a:t>Revised rosters are being designed </a:t>
            </a:r>
          </a:p>
          <a:p>
            <a:r>
              <a:rPr lang="en-GB" dirty="0" smtClean="0"/>
              <a:t>Hear and Treat Rates are increasing and the clinical desk is expanding.</a:t>
            </a:r>
          </a:p>
          <a:p>
            <a:r>
              <a:rPr lang="en-GB" dirty="0" smtClean="0"/>
              <a:t>Additiona</a:t>
            </a:r>
            <a:r>
              <a:rPr lang="en-GB" dirty="0"/>
              <a:t>l</a:t>
            </a:r>
            <a:r>
              <a:rPr lang="en-GB" dirty="0" smtClean="0"/>
              <a:t> APPs are operational    </a:t>
            </a:r>
            <a:endParaRPr lang="en-GB" dirty="0"/>
          </a:p>
        </p:txBody>
      </p:sp>
      <p:sp>
        <p:nvSpPr>
          <p:cNvPr id="3" name="Text Placeholder 2"/>
          <p:cNvSpPr>
            <a:spLocks noGrp="1"/>
          </p:cNvSpPr>
          <p:nvPr>
            <p:ph type="body" sz="quarter" idx="15"/>
          </p:nvPr>
        </p:nvSpPr>
        <p:spPr/>
        <p:txBody>
          <a:bodyPr>
            <a:normAutofit lnSpcReduction="10000"/>
          </a:bodyPr>
          <a:lstStyle/>
          <a:p>
            <a:endParaRPr lang="en-GB"/>
          </a:p>
        </p:txBody>
      </p:sp>
      <p:sp>
        <p:nvSpPr>
          <p:cNvPr id="4" name="Text Placeholder 3"/>
          <p:cNvSpPr>
            <a:spLocks noGrp="1"/>
          </p:cNvSpPr>
          <p:nvPr>
            <p:ph type="body" sz="quarter" idx="16"/>
          </p:nvPr>
        </p:nvSpPr>
        <p:spPr/>
        <p:txBody>
          <a:bodyPr/>
          <a:lstStyle/>
          <a:p>
            <a:r>
              <a:rPr lang="en-GB" dirty="0" smtClean="0"/>
              <a:t>What has been delivered? </a:t>
            </a:r>
            <a:endParaRPr lang="en-GB" dirty="0"/>
          </a:p>
        </p:txBody>
      </p:sp>
      <p:sp>
        <p:nvSpPr>
          <p:cNvPr id="5" name="Content Placeholder 4"/>
          <p:cNvSpPr>
            <a:spLocks noGrp="1"/>
          </p:cNvSpPr>
          <p:nvPr>
            <p:ph sz="quarter" idx="10"/>
          </p:nvPr>
        </p:nvSpPr>
        <p:spPr/>
        <p:txBody>
          <a:bodyPr/>
          <a:lstStyle/>
          <a:p>
            <a:endParaRPr lang="en-GB"/>
          </a:p>
        </p:txBody>
      </p:sp>
    </p:spTree>
    <p:extLst>
      <p:ext uri="{BB962C8B-B14F-4D97-AF65-F5344CB8AC3E}">
        <p14:creationId xmlns:p14="http://schemas.microsoft.com/office/powerpoint/2010/main" val="2210230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241183" y="2231115"/>
            <a:ext cx="10748870" cy="1936428"/>
          </a:xfrm>
        </p:spPr>
        <p:txBody>
          <a:bodyPr/>
          <a:lstStyle/>
          <a:p>
            <a:r>
              <a:rPr lang="en-GB" dirty="0" smtClean="0"/>
              <a:t>Updated assumptions within the updated modelling:</a:t>
            </a:r>
            <a:endParaRPr lang="en-GB" dirty="0"/>
          </a:p>
          <a:p>
            <a:pPr lvl="1"/>
            <a:r>
              <a:rPr lang="en-GB" dirty="0" smtClean="0"/>
              <a:t>Revised demand data including uplift in Red demand since May 2019</a:t>
            </a:r>
          </a:p>
          <a:p>
            <a:pPr lvl="1"/>
            <a:r>
              <a:rPr lang="en-GB" dirty="0" smtClean="0"/>
              <a:t>Handover delays at December 2019 levels (&gt;8000 hours extra) </a:t>
            </a:r>
          </a:p>
          <a:p>
            <a:pPr lvl="1"/>
            <a:r>
              <a:rPr lang="en-GB" dirty="0" smtClean="0"/>
              <a:t>Additional hear and treat activity </a:t>
            </a:r>
          </a:p>
          <a:p>
            <a:pPr lvl="1"/>
            <a:r>
              <a:rPr lang="en-GB" dirty="0" smtClean="0"/>
              <a:t>Grange University Hospital now in model </a:t>
            </a:r>
          </a:p>
          <a:p>
            <a:pPr lvl="1"/>
            <a:r>
              <a:rPr lang="en-GB" dirty="0" smtClean="0"/>
              <a:t>Options around RRV usage </a:t>
            </a:r>
          </a:p>
        </p:txBody>
      </p:sp>
      <p:sp>
        <p:nvSpPr>
          <p:cNvPr id="3" name="Text Placeholder 2"/>
          <p:cNvSpPr>
            <a:spLocks noGrp="1"/>
          </p:cNvSpPr>
          <p:nvPr>
            <p:ph type="body" sz="quarter" idx="15"/>
          </p:nvPr>
        </p:nvSpPr>
        <p:spPr/>
        <p:txBody>
          <a:bodyPr>
            <a:normAutofit lnSpcReduction="10000"/>
          </a:bodyPr>
          <a:lstStyle/>
          <a:p>
            <a:endParaRPr lang="en-GB"/>
          </a:p>
        </p:txBody>
      </p:sp>
      <p:sp>
        <p:nvSpPr>
          <p:cNvPr id="4" name="Text Placeholder 3"/>
          <p:cNvSpPr>
            <a:spLocks noGrp="1"/>
          </p:cNvSpPr>
          <p:nvPr>
            <p:ph type="body" sz="quarter" idx="16"/>
          </p:nvPr>
        </p:nvSpPr>
        <p:spPr/>
        <p:txBody>
          <a:bodyPr/>
          <a:lstStyle/>
          <a:p>
            <a:r>
              <a:rPr lang="en-GB" dirty="0" smtClean="0"/>
              <a:t>Updated Demand and Capacity Modelling  </a:t>
            </a:r>
            <a:endParaRPr lang="en-GB" dirty="0"/>
          </a:p>
        </p:txBody>
      </p:sp>
      <p:sp>
        <p:nvSpPr>
          <p:cNvPr id="5" name="Content Placeholder 4"/>
          <p:cNvSpPr>
            <a:spLocks noGrp="1"/>
          </p:cNvSpPr>
          <p:nvPr>
            <p:ph sz="quarter" idx="10"/>
          </p:nvPr>
        </p:nvSpPr>
        <p:spPr/>
        <p:txBody>
          <a:bodyPr/>
          <a:lstStyle/>
          <a:p>
            <a:endParaRPr lang="en-GB"/>
          </a:p>
        </p:txBody>
      </p:sp>
    </p:spTree>
    <p:extLst>
      <p:ext uri="{BB962C8B-B14F-4D97-AF65-F5344CB8AC3E}">
        <p14:creationId xmlns:p14="http://schemas.microsoft.com/office/powerpoint/2010/main" val="2109807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2259" y="-1087404"/>
            <a:ext cx="8132460" cy="804013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849" y="230660"/>
            <a:ext cx="1065579" cy="1449859"/>
          </a:xfrm>
          <a:prstGeom prst="rect">
            <a:avLst/>
          </a:prstGeom>
        </p:spPr>
      </p:pic>
      <p:sp>
        <p:nvSpPr>
          <p:cNvPr id="7" name="TextBox 6"/>
          <p:cNvSpPr txBox="1"/>
          <p:nvPr/>
        </p:nvSpPr>
        <p:spPr>
          <a:xfrm>
            <a:off x="410746" y="2589389"/>
            <a:ext cx="6952791" cy="3231654"/>
          </a:xfrm>
          <a:prstGeom prst="rect">
            <a:avLst/>
          </a:prstGeom>
          <a:noFill/>
        </p:spPr>
        <p:txBody>
          <a:bodyPr wrap="square" rtlCol="0">
            <a:spAutoFit/>
          </a:bodyPr>
          <a:lstStyle/>
          <a:p>
            <a:r>
              <a:rPr lang="en-GB" sz="5400" dirty="0">
                <a:latin typeface="Bahnschrift SemiCondensed" panose="020B0502040204020203" pitchFamily="34" charset="0"/>
              </a:rPr>
              <a:t>Next Steps in </a:t>
            </a:r>
            <a:r>
              <a:rPr lang="en-GB" sz="5400" dirty="0" err="1">
                <a:latin typeface="Bahnschrift SemiCondensed" panose="020B0502040204020203" pitchFamily="34" charset="0"/>
              </a:rPr>
              <a:t>WAST’s</a:t>
            </a:r>
            <a:r>
              <a:rPr lang="en-GB" sz="5400" dirty="0">
                <a:latin typeface="Bahnschrift SemiCondensed" panose="020B0502040204020203" pitchFamily="34" charset="0"/>
              </a:rPr>
              <a:t> Transformation Journey</a:t>
            </a:r>
          </a:p>
          <a:p>
            <a:r>
              <a:rPr lang="en-GB" sz="3600" dirty="0">
                <a:latin typeface="Bahnschrift SemiCondensed" panose="020B0502040204020203" pitchFamily="34" charset="0"/>
              </a:rPr>
              <a:t>EASC Focus on session</a:t>
            </a:r>
          </a:p>
          <a:p>
            <a:r>
              <a:rPr lang="en-GB" sz="3600" dirty="0">
                <a:latin typeface="Bahnschrift SemiCondensed" panose="020B0502040204020203" pitchFamily="34" charset="0"/>
              </a:rPr>
              <a:t>9</a:t>
            </a:r>
            <a:r>
              <a:rPr lang="en-GB" sz="3600" baseline="30000" dirty="0">
                <a:latin typeface="Bahnschrift SemiCondensed" panose="020B0502040204020203" pitchFamily="34" charset="0"/>
              </a:rPr>
              <a:t>th</a:t>
            </a:r>
            <a:r>
              <a:rPr lang="en-GB" sz="3600" dirty="0">
                <a:latin typeface="Bahnschrift SemiCondensed" panose="020B0502040204020203" pitchFamily="34" charset="0"/>
              </a:rPr>
              <a:t> November 2021</a:t>
            </a:r>
            <a:endParaRPr lang="en-GB" sz="3200" dirty="0">
              <a:latin typeface="Bahnschrift SemiCondensed" panose="020B0502040204020203" pitchFamily="34" charset="0"/>
            </a:endParaRPr>
          </a:p>
          <a:p>
            <a:endParaRPr lang="en-GB" sz="1600" dirty="0">
              <a:latin typeface="Bahnschrift SemiCondensed" panose="020B0502040204020203"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3342" y="571307"/>
            <a:ext cx="5198076" cy="961633"/>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9" name="Picture 8">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3" name="Picture 12">
            <a:hlinkClick r:id="rId9"/>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9E540904-7097-4020-8ED5-1698FE81F573}"/>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spTree>
    <p:extLst>
      <p:ext uri="{BB962C8B-B14F-4D97-AF65-F5344CB8AC3E}">
        <p14:creationId xmlns:p14="http://schemas.microsoft.com/office/powerpoint/2010/main" val="407535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8" name="Text Placeholder 7"/>
          <p:cNvSpPr>
            <a:spLocks noGrp="1"/>
          </p:cNvSpPr>
          <p:nvPr>
            <p:ph type="body" idx="1"/>
          </p:nvPr>
        </p:nvSpPr>
        <p:spPr>
          <a:xfrm>
            <a:off x="938213" y="1471966"/>
            <a:ext cx="5157787" cy="823912"/>
          </a:xfrm>
        </p:spPr>
        <p:txBody>
          <a:bodyPr>
            <a:normAutofit/>
          </a:bodyPr>
          <a:lstStyle/>
          <a:p>
            <a:r>
              <a:rPr lang="en-GB" sz="3200" dirty="0">
                <a:latin typeface="Bahnschrift SemiCondensed" panose="020B0502040204020203" pitchFamily="34" charset="0"/>
              </a:rPr>
              <a:t>Areas of focus</a:t>
            </a:r>
          </a:p>
        </p:txBody>
      </p:sp>
      <p:sp>
        <p:nvSpPr>
          <p:cNvPr id="4" name="Content Placeholder 3"/>
          <p:cNvSpPr>
            <a:spLocks noGrp="1"/>
          </p:cNvSpPr>
          <p:nvPr>
            <p:ph sz="half" idx="2"/>
          </p:nvPr>
        </p:nvSpPr>
        <p:spPr>
          <a:xfrm>
            <a:off x="609600" y="2438351"/>
            <a:ext cx="10972800" cy="3951288"/>
          </a:xfrm>
        </p:spPr>
        <p:txBody>
          <a:bodyPr/>
          <a:lstStyle/>
          <a:p>
            <a:pPr marL="514350" indent="-514350">
              <a:buFont typeface="+mj-lt"/>
              <a:buAutoNum type="arabicPeriod"/>
            </a:pPr>
            <a:r>
              <a:rPr lang="en-GB" sz="3200" dirty="0">
                <a:latin typeface="Bahnschrift SemiCondensed" panose="020B0502040204020203" pitchFamily="34" charset="0"/>
              </a:rPr>
              <a:t>Our transformation journey to date</a:t>
            </a:r>
          </a:p>
          <a:p>
            <a:pPr lvl="1"/>
            <a:r>
              <a:rPr lang="en-GB" dirty="0">
                <a:latin typeface="Bahnschrift SemiCondensed" panose="020B0502040204020203" pitchFamily="34" charset="0"/>
              </a:rPr>
              <a:t>Demand and Capacity Review</a:t>
            </a:r>
          </a:p>
          <a:p>
            <a:pPr lvl="1"/>
            <a:r>
              <a:rPr lang="en-GB" dirty="0">
                <a:latin typeface="Bahnschrift SemiCondensed" panose="020B0502040204020203" pitchFamily="34" charset="0"/>
              </a:rPr>
              <a:t>Progress</a:t>
            </a:r>
          </a:p>
          <a:p>
            <a:pPr marL="514350" indent="-514350">
              <a:buFont typeface="+mj-lt"/>
              <a:buAutoNum type="arabicPeriod"/>
            </a:pPr>
            <a:r>
              <a:rPr lang="en-GB" sz="3200" dirty="0">
                <a:latin typeface="Bahnschrift SemiCondensed" panose="020B0502040204020203" pitchFamily="34" charset="0"/>
              </a:rPr>
              <a:t>What’s changed?</a:t>
            </a:r>
          </a:p>
          <a:p>
            <a:pPr marL="514350" indent="-514350">
              <a:buFont typeface="+mj-lt"/>
              <a:buAutoNum type="arabicPeriod"/>
            </a:pPr>
            <a:r>
              <a:rPr lang="en-GB" sz="3200" dirty="0">
                <a:latin typeface="Bahnschrift SemiCondensed" panose="020B0502040204020203" pitchFamily="34" charset="0"/>
              </a:rPr>
              <a:t>Our response for 2022/23 to maintain safety and start the transition to a sustainable future</a:t>
            </a:r>
          </a:p>
          <a:p>
            <a:endParaRPr lang="en-GB" dirty="0">
              <a:latin typeface="Bahnschrift SemiCondensed" panose="020B0502040204020203" pitchFamily="34" charset="0"/>
            </a:endParaRPr>
          </a:p>
        </p:txBody>
      </p:sp>
    </p:spTree>
    <p:extLst>
      <p:ext uri="{BB962C8B-B14F-4D97-AF65-F5344CB8AC3E}">
        <p14:creationId xmlns:p14="http://schemas.microsoft.com/office/powerpoint/2010/main" val="1652636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037" y="147237"/>
            <a:ext cx="932776" cy="1269164"/>
          </a:xfrm>
          <a:prstGeom prst="rect">
            <a:avLst/>
          </a:prstGeom>
        </p:spPr>
      </p:pic>
      <p:sp>
        <p:nvSpPr>
          <p:cNvPr id="7" name="TextBox 6"/>
          <p:cNvSpPr txBox="1"/>
          <p:nvPr/>
        </p:nvSpPr>
        <p:spPr>
          <a:xfrm>
            <a:off x="1150966" y="568415"/>
            <a:ext cx="10842565" cy="584775"/>
          </a:xfrm>
          <a:prstGeom prst="rect">
            <a:avLst/>
          </a:prstGeom>
          <a:noFill/>
        </p:spPr>
        <p:txBody>
          <a:bodyPr wrap="square" rtlCol="0">
            <a:spAutoFit/>
          </a:bodyPr>
          <a:lstStyle/>
          <a:p>
            <a:r>
              <a:rPr lang="en-GB" sz="3200" dirty="0">
                <a:latin typeface="Bahnschrift SemiCondensed" panose="020B0502040204020203" pitchFamily="34" charset="0"/>
              </a:rPr>
              <a:t>Journey started with the Demand and Capacity Review</a:t>
            </a:r>
          </a:p>
        </p:txBody>
      </p:sp>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0D2810A4-DA73-4188-80FD-7827749145E9}"/>
              </a:ext>
            </a:extLst>
          </p:cNvPr>
          <p:cNvSpPr txBox="1"/>
          <p:nvPr/>
        </p:nvSpPr>
        <p:spPr>
          <a:xfrm>
            <a:off x="182037" y="1627254"/>
            <a:ext cx="1956706" cy="4154984"/>
          </a:xfrm>
          <a:prstGeom prst="rect">
            <a:avLst/>
          </a:prstGeom>
          <a:noFill/>
          <a:ln w="19050">
            <a:solidFill>
              <a:schemeClr val="tx1"/>
            </a:solidFill>
          </a:ln>
        </p:spPr>
        <p:txBody>
          <a:bodyPr wrap="square" rtlCol="0">
            <a:spAutoFit/>
          </a:bodyPr>
          <a:lstStyle/>
          <a:p>
            <a:pPr algn="just"/>
            <a:r>
              <a:rPr lang="en-GB" sz="2400" b="1" dirty="0">
                <a:latin typeface="Bahnschrift SemiCondensed" panose="020B0502040204020203" pitchFamily="34" charset="0"/>
              </a:rPr>
              <a:t>Now</a:t>
            </a:r>
          </a:p>
          <a:p>
            <a:pPr algn="just"/>
            <a:endParaRPr lang="en-GB" sz="2400" dirty="0">
              <a:latin typeface="Bahnschrift SemiCondensed" panose="020B0502040204020203" pitchFamily="34" charset="0"/>
            </a:endParaRPr>
          </a:p>
          <a:p>
            <a:pPr algn="just"/>
            <a:r>
              <a:rPr lang="en-GB" sz="2400" dirty="0">
                <a:latin typeface="Bahnschrift SemiCondensed" panose="020B0502040204020203" pitchFamily="34" charset="0"/>
              </a:rPr>
              <a:t>Current funded staffing levels and performance</a:t>
            </a:r>
          </a:p>
          <a:p>
            <a:pPr algn="just"/>
            <a:endParaRPr lang="en-GB" sz="2400" dirty="0">
              <a:latin typeface="Bahnschrift SemiCondensed" panose="020B0502040204020203" pitchFamily="34" charset="0"/>
            </a:endParaRPr>
          </a:p>
          <a:p>
            <a:r>
              <a:rPr lang="en-GB" sz="2400" dirty="0">
                <a:latin typeface="Bahnschrift SemiCondensed" panose="020B0502040204020203" pitchFamily="34" charset="0"/>
              </a:rPr>
              <a:t>Increasing demand yearly by 2.3%</a:t>
            </a:r>
            <a:endParaRPr lang="en-GB" dirty="0">
              <a:latin typeface="Bahnschrift SemiCondensed" panose="020B0502040204020203" pitchFamily="34" charset="0"/>
            </a:endParaRPr>
          </a:p>
        </p:txBody>
      </p:sp>
      <p:sp>
        <p:nvSpPr>
          <p:cNvPr id="5" name="TextBox 4">
            <a:extLst>
              <a:ext uri="{FF2B5EF4-FFF2-40B4-BE49-F238E27FC236}">
                <a16:creationId xmlns:a16="http://schemas.microsoft.com/office/drawing/2014/main" id="{42923084-51AD-4B61-ACD3-5771F09AD4F9}"/>
              </a:ext>
            </a:extLst>
          </p:cNvPr>
          <p:cNvSpPr txBox="1"/>
          <p:nvPr/>
        </p:nvSpPr>
        <p:spPr>
          <a:xfrm>
            <a:off x="9638917" y="1752109"/>
            <a:ext cx="2177036" cy="4154984"/>
          </a:xfrm>
          <a:prstGeom prst="rect">
            <a:avLst/>
          </a:prstGeom>
          <a:noFill/>
          <a:ln w="19050">
            <a:solidFill>
              <a:schemeClr val="tx1"/>
            </a:solidFill>
          </a:ln>
        </p:spPr>
        <p:txBody>
          <a:bodyPr wrap="square" rtlCol="0">
            <a:spAutoFit/>
          </a:bodyPr>
          <a:lstStyle/>
          <a:p>
            <a:r>
              <a:rPr lang="en-GB" sz="2400" b="1" dirty="0">
                <a:latin typeface="Bahnschrift SemiCondensed" panose="020B0502040204020203" pitchFamily="34" charset="0"/>
              </a:rPr>
              <a:t>Five years time</a:t>
            </a:r>
          </a:p>
          <a:p>
            <a:endParaRPr lang="en-GB" sz="2400" dirty="0">
              <a:latin typeface="Bahnschrift SemiCondensed" panose="020B0502040204020203" pitchFamily="34" charset="0"/>
            </a:endParaRPr>
          </a:p>
          <a:p>
            <a:r>
              <a:rPr lang="en-GB" sz="2400" dirty="0">
                <a:latin typeface="Bahnschrift SemiCondensed" panose="020B0502040204020203" pitchFamily="34" charset="0"/>
              </a:rPr>
              <a:t>65% red performance in every health board</a:t>
            </a:r>
          </a:p>
          <a:p>
            <a:endParaRPr lang="en-GB" sz="2400" dirty="0">
              <a:latin typeface="Bahnschrift SemiCondensed" panose="020B0502040204020203" pitchFamily="34" charset="0"/>
            </a:endParaRPr>
          </a:p>
          <a:p>
            <a:r>
              <a:rPr lang="en-GB" sz="2400" dirty="0">
                <a:latin typeface="Bahnschrift SemiCondensed" panose="020B0502040204020203" pitchFamily="34" charset="0"/>
              </a:rPr>
              <a:t>18 minutes average response for Amber 1</a:t>
            </a:r>
          </a:p>
        </p:txBody>
      </p:sp>
      <p:sp>
        <p:nvSpPr>
          <p:cNvPr id="23" name="TextBox 22">
            <a:extLst>
              <a:ext uri="{FF2B5EF4-FFF2-40B4-BE49-F238E27FC236}">
                <a16:creationId xmlns:a16="http://schemas.microsoft.com/office/drawing/2014/main" id="{F4F62151-755B-4980-BFDB-68C02ECD009B}"/>
              </a:ext>
            </a:extLst>
          </p:cNvPr>
          <p:cNvSpPr txBox="1"/>
          <p:nvPr/>
        </p:nvSpPr>
        <p:spPr>
          <a:xfrm>
            <a:off x="2502462" y="1420208"/>
            <a:ext cx="5975495" cy="4524315"/>
          </a:xfrm>
          <a:prstGeom prst="rect">
            <a:avLst/>
          </a:prstGeom>
          <a:noFill/>
        </p:spPr>
        <p:txBody>
          <a:bodyPr wrap="square" rtlCol="0">
            <a:spAutoFit/>
          </a:bodyPr>
          <a:lstStyle/>
          <a:p>
            <a:r>
              <a:rPr lang="en-GB" sz="2400" b="1" dirty="0">
                <a:solidFill>
                  <a:srgbClr val="00CC66"/>
                </a:solidFill>
                <a:latin typeface="Bahnschrift SemiCondensed" panose="020B0502040204020203" pitchFamily="34" charset="0"/>
              </a:rPr>
              <a:t>Additional Capacity: </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Additional 500 </a:t>
            </a:r>
            <a:r>
              <a:rPr lang="en-GB" sz="2400" b="1" dirty="0" err="1">
                <a:solidFill>
                  <a:srgbClr val="00CC66"/>
                </a:solidFill>
                <a:latin typeface="Bahnschrift SemiCondensed" panose="020B0502040204020203" pitchFamily="34" charset="0"/>
              </a:rPr>
              <a:t>WTE</a:t>
            </a:r>
            <a:endParaRPr lang="en-GB" sz="2400" b="1" dirty="0">
              <a:solidFill>
                <a:srgbClr val="00CC66"/>
              </a:solidFill>
              <a:latin typeface="Bahnschrift SemiCondensed" panose="020B0502040204020203" pitchFamily="34" charset="0"/>
            </a:endParaRPr>
          </a:p>
          <a:p>
            <a:endParaRPr lang="en-GB" sz="2400" b="1" dirty="0">
              <a:solidFill>
                <a:srgbClr val="00CC66"/>
              </a:solidFill>
              <a:latin typeface="Bahnschrift SemiCondensed" panose="020B0502040204020203" pitchFamily="34" charset="0"/>
            </a:endParaRPr>
          </a:p>
          <a:p>
            <a:r>
              <a:rPr lang="en-GB" sz="2400" b="1" dirty="0">
                <a:solidFill>
                  <a:srgbClr val="00CC66"/>
                </a:solidFill>
                <a:latin typeface="Bahnschrift SemiCondensed" panose="020B0502040204020203" pitchFamily="34" charset="0"/>
              </a:rPr>
              <a:t>Improved Efficiency: </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Realign rosters with demand </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Reduce sickness levels to 5.99%</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Reduce hospital lost hours to 2018/19 levels </a:t>
            </a:r>
          </a:p>
          <a:p>
            <a:pPr marL="342900" indent="-342900">
              <a:buFont typeface="Arial" panose="020B0604020202020204" pitchFamily="34" charset="0"/>
              <a:buChar char="•"/>
            </a:pPr>
            <a:endParaRPr lang="en-GB" sz="2400" b="1" dirty="0">
              <a:solidFill>
                <a:srgbClr val="00CC66"/>
              </a:solidFill>
              <a:latin typeface="Bahnschrift SemiCondensed" panose="020B0502040204020203" pitchFamily="34" charset="0"/>
            </a:endParaRPr>
          </a:p>
          <a:p>
            <a:r>
              <a:rPr lang="en-GB" sz="2400" b="1" dirty="0">
                <a:solidFill>
                  <a:srgbClr val="00CC66"/>
                </a:solidFill>
                <a:latin typeface="Bahnschrift SemiCondensed" panose="020B0502040204020203" pitchFamily="34" charset="0"/>
              </a:rPr>
              <a:t>Demand Management:</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Increase hear and treat rate to 10.2%</a:t>
            </a:r>
          </a:p>
          <a:p>
            <a:pPr marL="342900" indent="-342900">
              <a:buFont typeface="Arial" panose="020B0604020202020204" pitchFamily="34" charset="0"/>
              <a:buChar char="•"/>
            </a:pPr>
            <a:r>
              <a:rPr lang="en-GB" sz="2400" b="1" dirty="0">
                <a:solidFill>
                  <a:srgbClr val="00CC66"/>
                </a:solidFill>
                <a:latin typeface="Bahnschrift SemiCondensed" panose="020B0502040204020203" pitchFamily="34" charset="0"/>
              </a:rPr>
              <a:t>Increase see and treat rate by adding </a:t>
            </a:r>
            <a:r>
              <a:rPr lang="en-GB" sz="2400" b="1" dirty="0" err="1">
                <a:solidFill>
                  <a:srgbClr val="00CC66"/>
                </a:solidFill>
                <a:latin typeface="Bahnschrift SemiCondensed" panose="020B0502040204020203" pitchFamily="34" charset="0"/>
              </a:rPr>
              <a:t>APPs</a:t>
            </a:r>
            <a:endParaRPr lang="en-GB" sz="2400" b="1" dirty="0">
              <a:solidFill>
                <a:srgbClr val="00CC66"/>
              </a:solidFill>
              <a:latin typeface="Bahnschrift SemiCondensed" panose="020B0502040204020203" pitchFamily="34" charset="0"/>
            </a:endParaRPr>
          </a:p>
          <a:p>
            <a:endParaRPr lang="en-GB" sz="2400" dirty="0">
              <a:latin typeface="Bahnschrift SemiCondensed" panose="020B0502040204020203" pitchFamily="34" charset="0"/>
            </a:endParaRPr>
          </a:p>
        </p:txBody>
      </p:sp>
      <p:sp>
        <p:nvSpPr>
          <p:cNvPr id="10" name="Arrow: Pentagon 9">
            <a:extLst>
              <a:ext uri="{FF2B5EF4-FFF2-40B4-BE49-F238E27FC236}">
                <a16:creationId xmlns:a16="http://schemas.microsoft.com/office/drawing/2014/main" id="{2696CA30-D17D-4F68-A4D7-E26DA89BCE9E}"/>
              </a:ext>
            </a:extLst>
          </p:cNvPr>
          <p:cNvSpPr/>
          <p:nvPr/>
        </p:nvSpPr>
        <p:spPr>
          <a:xfrm>
            <a:off x="2345497" y="1338687"/>
            <a:ext cx="7132320" cy="4779126"/>
          </a:xfrm>
          <a:custGeom>
            <a:avLst/>
            <a:gdLst>
              <a:gd name="connsiteX0" fmla="*/ 0 w 7818120"/>
              <a:gd name="connsiteY0" fmla="*/ 0 h 4779126"/>
              <a:gd name="connsiteX1" fmla="*/ 5428557 w 7818120"/>
              <a:gd name="connsiteY1" fmla="*/ 0 h 4779126"/>
              <a:gd name="connsiteX2" fmla="*/ 7818120 w 7818120"/>
              <a:gd name="connsiteY2" fmla="*/ 2389563 h 4779126"/>
              <a:gd name="connsiteX3" fmla="*/ 5428557 w 7818120"/>
              <a:gd name="connsiteY3" fmla="*/ 4779126 h 4779126"/>
              <a:gd name="connsiteX4" fmla="*/ 0 w 7818120"/>
              <a:gd name="connsiteY4" fmla="*/ 4779126 h 4779126"/>
              <a:gd name="connsiteX5" fmla="*/ 0 w 7818120"/>
              <a:gd name="connsiteY5" fmla="*/ 0 h 4779126"/>
              <a:gd name="connsiteX0" fmla="*/ 0 w 7132320"/>
              <a:gd name="connsiteY0" fmla="*/ 0 h 4779126"/>
              <a:gd name="connsiteX1" fmla="*/ 5428557 w 7132320"/>
              <a:gd name="connsiteY1" fmla="*/ 0 h 4779126"/>
              <a:gd name="connsiteX2" fmla="*/ 7132320 w 7132320"/>
              <a:gd name="connsiteY2" fmla="*/ 2389563 h 4779126"/>
              <a:gd name="connsiteX3" fmla="*/ 5428557 w 7132320"/>
              <a:gd name="connsiteY3" fmla="*/ 4779126 h 4779126"/>
              <a:gd name="connsiteX4" fmla="*/ 0 w 7132320"/>
              <a:gd name="connsiteY4" fmla="*/ 4779126 h 4779126"/>
              <a:gd name="connsiteX5" fmla="*/ 0 w 7132320"/>
              <a:gd name="connsiteY5" fmla="*/ 0 h 477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32320" h="4779126">
                <a:moveTo>
                  <a:pt x="0" y="0"/>
                </a:moveTo>
                <a:lnTo>
                  <a:pt x="5428557" y="0"/>
                </a:lnTo>
                <a:lnTo>
                  <a:pt x="7132320" y="2389563"/>
                </a:lnTo>
                <a:lnTo>
                  <a:pt x="5428557" y="4779126"/>
                </a:lnTo>
                <a:lnTo>
                  <a:pt x="0" y="4779126"/>
                </a:lnTo>
                <a:lnTo>
                  <a:pt x="0" y="0"/>
                </a:lnTo>
                <a:close/>
              </a:path>
            </a:pathLst>
          </a:custGeom>
          <a:noFill/>
          <a:ln w="28575">
            <a:solidFill>
              <a:srgbClr val="00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6984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037" y="147237"/>
            <a:ext cx="932776" cy="1269164"/>
          </a:xfrm>
          <a:prstGeom prst="rect">
            <a:avLst/>
          </a:prstGeom>
        </p:spPr>
      </p:pic>
      <p:sp>
        <p:nvSpPr>
          <p:cNvPr id="7" name="TextBox 6"/>
          <p:cNvSpPr txBox="1"/>
          <p:nvPr/>
        </p:nvSpPr>
        <p:spPr>
          <a:xfrm>
            <a:off x="1150966" y="568415"/>
            <a:ext cx="10842565" cy="584775"/>
          </a:xfrm>
          <a:prstGeom prst="rect">
            <a:avLst/>
          </a:prstGeom>
          <a:noFill/>
        </p:spPr>
        <p:txBody>
          <a:bodyPr wrap="square" rtlCol="0">
            <a:spAutoFit/>
          </a:bodyPr>
          <a:lstStyle/>
          <a:p>
            <a:r>
              <a:rPr lang="en-GB" sz="3200" dirty="0">
                <a:latin typeface="Bahnschrift SemiCondensed" panose="020B0502040204020203" pitchFamily="34" charset="0"/>
              </a:rPr>
              <a:t>Progress to date</a:t>
            </a:r>
          </a:p>
        </p:txBody>
      </p:sp>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graphicFrame>
        <p:nvGraphicFramePr>
          <p:cNvPr id="4" name="Table 9">
            <a:extLst>
              <a:ext uri="{FF2B5EF4-FFF2-40B4-BE49-F238E27FC236}">
                <a16:creationId xmlns:a16="http://schemas.microsoft.com/office/drawing/2014/main" id="{A8DF2E93-5A7D-4665-AA99-EB909B27E026}"/>
              </a:ext>
            </a:extLst>
          </p:cNvPr>
          <p:cNvGraphicFramePr>
            <a:graphicFrameLocks noGrp="1"/>
          </p:cNvGraphicFramePr>
          <p:nvPr>
            <p:extLst>
              <p:ext uri="{D42A27DB-BD31-4B8C-83A1-F6EECF244321}">
                <p14:modId xmlns:p14="http://schemas.microsoft.com/office/powerpoint/2010/main" val="3395388120"/>
              </p:ext>
            </p:extLst>
          </p:nvPr>
        </p:nvGraphicFramePr>
        <p:xfrm>
          <a:off x="299798" y="1416401"/>
          <a:ext cx="11693733" cy="4754880"/>
        </p:xfrm>
        <a:graphic>
          <a:graphicData uri="http://schemas.openxmlformats.org/drawingml/2006/table">
            <a:tbl>
              <a:tblPr firstRow="1" bandRow="1">
                <a:tableStyleId>{93296810-A885-4BE3-A3E7-6D5BEEA58F35}</a:tableStyleId>
              </a:tblPr>
              <a:tblGrid>
                <a:gridCol w="1932514">
                  <a:extLst>
                    <a:ext uri="{9D8B030D-6E8A-4147-A177-3AD203B41FA5}">
                      <a16:colId xmlns:a16="http://schemas.microsoft.com/office/drawing/2014/main" val="2484034167"/>
                    </a:ext>
                  </a:extLst>
                </a:gridCol>
                <a:gridCol w="6117481">
                  <a:extLst>
                    <a:ext uri="{9D8B030D-6E8A-4147-A177-3AD203B41FA5}">
                      <a16:colId xmlns:a16="http://schemas.microsoft.com/office/drawing/2014/main" val="3281476361"/>
                    </a:ext>
                  </a:extLst>
                </a:gridCol>
                <a:gridCol w="1140419">
                  <a:extLst>
                    <a:ext uri="{9D8B030D-6E8A-4147-A177-3AD203B41FA5}">
                      <a16:colId xmlns:a16="http://schemas.microsoft.com/office/drawing/2014/main" val="2928394639"/>
                    </a:ext>
                  </a:extLst>
                </a:gridCol>
                <a:gridCol w="2503319">
                  <a:extLst>
                    <a:ext uri="{9D8B030D-6E8A-4147-A177-3AD203B41FA5}">
                      <a16:colId xmlns:a16="http://schemas.microsoft.com/office/drawing/2014/main" val="293448157"/>
                    </a:ext>
                  </a:extLst>
                </a:gridCol>
              </a:tblGrid>
              <a:tr h="370840">
                <a:tc>
                  <a:txBody>
                    <a:bodyPr/>
                    <a:lstStyle/>
                    <a:p>
                      <a:endParaRPr lang="en-GB" dirty="0"/>
                    </a:p>
                  </a:txBody>
                  <a:tcPr/>
                </a:tc>
                <a:tc>
                  <a:txBody>
                    <a:bodyPr/>
                    <a:lstStyle/>
                    <a:p>
                      <a:r>
                        <a:rPr lang="en-GB" sz="2400" dirty="0"/>
                        <a:t>Expected</a:t>
                      </a:r>
                    </a:p>
                  </a:txBody>
                  <a:tcPr/>
                </a:tc>
                <a:tc>
                  <a:txBody>
                    <a:bodyPr/>
                    <a:lstStyle/>
                    <a:p>
                      <a:r>
                        <a:rPr lang="en-GB" sz="2400" dirty="0"/>
                        <a:t>Actual </a:t>
                      </a:r>
                    </a:p>
                  </a:txBody>
                  <a:tcPr/>
                </a:tc>
                <a:tc>
                  <a:txBody>
                    <a:bodyPr/>
                    <a:lstStyle/>
                    <a:p>
                      <a:endParaRPr lang="en-GB" sz="2400" dirty="0"/>
                    </a:p>
                  </a:txBody>
                  <a:tcPr/>
                </a:tc>
                <a:extLst>
                  <a:ext uri="{0D108BD9-81ED-4DB2-BD59-A6C34878D82A}">
                    <a16:rowId xmlns:a16="http://schemas.microsoft.com/office/drawing/2014/main" val="355895144"/>
                  </a:ext>
                </a:extLst>
              </a:tr>
              <a:tr h="370840">
                <a:tc>
                  <a:txBody>
                    <a:bodyPr/>
                    <a:lstStyle/>
                    <a:p>
                      <a:r>
                        <a:rPr lang="en-GB" sz="2400" dirty="0"/>
                        <a:t>Capacity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Additional 500 </a:t>
                      </a:r>
                      <a:r>
                        <a:rPr lang="en-GB" sz="2400" dirty="0" err="1"/>
                        <a:t>WTE</a:t>
                      </a:r>
                      <a:endParaRPr lang="en-GB" sz="2400" dirty="0"/>
                    </a:p>
                  </a:txBody>
                  <a:tcPr/>
                </a:tc>
                <a:tc>
                  <a:txBody>
                    <a:bodyPr/>
                    <a:lstStyle/>
                    <a:p>
                      <a:endParaRPr lang="en-GB" dirty="0"/>
                    </a:p>
                  </a:txBody>
                  <a:tcPr>
                    <a:solidFill>
                      <a:srgbClr val="92D050"/>
                    </a:solidFill>
                  </a:tcPr>
                </a:tc>
                <a:tc>
                  <a:txBody>
                    <a:bodyPr/>
                    <a:lstStyle/>
                    <a:p>
                      <a:r>
                        <a:rPr lang="en-GB" dirty="0"/>
                        <a:t>On track 263 this year</a:t>
                      </a:r>
                    </a:p>
                  </a:txBody>
                  <a:tcPr/>
                </a:tc>
                <a:extLst>
                  <a:ext uri="{0D108BD9-81ED-4DB2-BD59-A6C34878D82A}">
                    <a16:rowId xmlns:a16="http://schemas.microsoft.com/office/drawing/2014/main" val="1886543034"/>
                  </a:ext>
                </a:extLst>
              </a:tr>
              <a:tr h="370840">
                <a:tc rowSpan="2">
                  <a:txBody>
                    <a:bodyPr/>
                    <a:lstStyle/>
                    <a:p>
                      <a:r>
                        <a:rPr lang="en-GB" sz="2400" dirty="0"/>
                        <a:t>Demand Management</a:t>
                      </a:r>
                      <a:endParaRPr lang="en-GB" sz="2400" dirty="0">
                        <a:latin typeface="Bahnschrift SemiCondensed" panose="020B05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dirty="0"/>
                        <a:t>Increase hear and treat rate to 10.2%</a:t>
                      </a:r>
                    </a:p>
                  </a:txBody>
                  <a:tcPr/>
                </a:tc>
                <a:tc>
                  <a:txBody>
                    <a:bodyPr/>
                    <a:lstStyle/>
                    <a:p>
                      <a:endParaRPr lang="en-GB" dirty="0"/>
                    </a:p>
                  </a:txBody>
                  <a:tcPr>
                    <a:solidFill>
                      <a:srgbClr val="92D050"/>
                    </a:solidFill>
                  </a:tcPr>
                </a:tc>
                <a:tc>
                  <a:txBody>
                    <a:bodyPr/>
                    <a:lstStyle/>
                    <a:p>
                      <a:r>
                        <a:rPr lang="en-GB" dirty="0"/>
                        <a:t>Achieved</a:t>
                      </a:r>
                    </a:p>
                  </a:txBody>
                  <a:tcPr/>
                </a:tc>
                <a:extLst>
                  <a:ext uri="{0D108BD9-81ED-4DB2-BD59-A6C34878D82A}">
                    <a16:rowId xmlns:a16="http://schemas.microsoft.com/office/drawing/2014/main" val="3064817489"/>
                  </a:ext>
                </a:extLst>
              </a:tr>
              <a:tr h="370840">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Increase see and treat rate by adding </a:t>
                      </a:r>
                      <a:r>
                        <a:rPr lang="en-GB" sz="2400" dirty="0" err="1"/>
                        <a:t>APPs</a:t>
                      </a:r>
                      <a:r>
                        <a:rPr lang="en-GB" sz="2400" dirty="0"/>
                        <a:t> </a:t>
                      </a:r>
                    </a:p>
                  </a:txBody>
                  <a:tcPr/>
                </a:tc>
                <a:tc>
                  <a:txBody>
                    <a:bodyPr/>
                    <a:lstStyle/>
                    <a:p>
                      <a:endParaRPr lang="en-GB" dirty="0"/>
                    </a:p>
                  </a:txBody>
                  <a:tcPr/>
                </a:tc>
                <a:tc>
                  <a:txBody>
                    <a:bodyPr/>
                    <a:lstStyle/>
                    <a:p>
                      <a:r>
                        <a:rPr lang="en-GB" dirty="0"/>
                        <a:t>Not planned till later years</a:t>
                      </a:r>
                    </a:p>
                  </a:txBody>
                  <a:tcPr/>
                </a:tc>
                <a:extLst>
                  <a:ext uri="{0D108BD9-81ED-4DB2-BD59-A6C34878D82A}">
                    <a16:rowId xmlns:a16="http://schemas.microsoft.com/office/drawing/2014/main" val="2090098135"/>
                  </a:ext>
                </a:extLst>
              </a:tr>
              <a:tr h="370840">
                <a:tc rowSpan="3">
                  <a:txBody>
                    <a:bodyPr/>
                    <a:lstStyle/>
                    <a:p>
                      <a:r>
                        <a:rPr lang="en-GB" sz="2400" dirty="0"/>
                        <a:t>Improved Efficiency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Realign rosters with demand </a:t>
                      </a:r>
                    </a:p>
                  </a:txBody>
                  <a:tcPr/>
                </a:tc>
                <a:tc>
                  <a:txBody>
                    <a:bodyPr/>
                    <a:lstStyle/>
                    <a:p>
                      <a:endParaRPr lang="en-GB" dirty="0"/>
                    </a:p>
                  </a:txBody>
                  <a:tcPr>
                    <a:solidFill>
                      <a:srgbClr val="FFC000"/>
                    </a:solidFill>
                  </a:tcPr>
                </a:tc>
                <a:tc>
                  <a:txBody>
                    <a:bodyPr/>
                    <a:lstStyle/>
                    <a:p>
                      <a:r>
                        <a:rPr lang="en-GB" dirty="0"/>
                        <a:t>Work commenced, on pause while next year investment considered</a:t>
                      </a:r>
                    </a:p>
                  </a:txBody>
                  <a:tcPr/>
                </a:tc>
                <a:extLst>
                  <a:ext uri="{0D108BD9-81ED-4DB2-BD59-A6C34878D82A}">
                    <a16:rowId xmlns:a16="http://schemas.microsoft.com/office/drawing/2014/main" val="3202492503"/>
                  </a:ext>
                </a:extLst>
              </a:tr>
              <a:tr h="370840">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Reduce sickness levels to 5.99%</a:t>
                      </a:r>
                    </a:p>
                  </a:txBody>
                  <a:tcPr/>
                </a:tc>
                <a:tc>
                  <a:txBody>
                    <a:bodyPr/>
                    <a:lstStyle/>
                    <a:p>
                      <a:endParaRPr lang="en-GB" dirty="0"/>
                    </a:p>
                  </a:txBody>
                  <a:tcPr>
                    <a:solidFill>
                      <a:srgbClr val="FF0000"/>
                    </a:solidFill>
                  </a:tcPr>
                </a:tc>
                <a:tc>
                  <a:txBody>
                    <a:bodyPr/>
                    <a:lstStyle/>
                    <a:p>
                      <a:r>
                        <a:rPr lang="en-GB" dirty="0"/>
                        <a:t>COVID pressures have meant these (and other health organisations) have increased</a:t>
                      </a:r>
                    </a:p>
                  </a:txBody>
                  <a:tcPr/>
                </a:tc>
                <a:extLst>
                  <a:ext uri="{0D108BD9-81ED-4DB2-BD59-A6C34878D82A}">
                    <a16:rowId xmlns:a16="http://schemas.microsoft.com/office/drawing/2014/main" val="4040815610"/>
                  </a:ext>
                </a:extLst>
              </a:tr>
              <a:tr h="370840">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Reduce hospital lost hours to 2018/19 levels </a:t>
                      </a:r>
                    </a:p>
                  </a:txBody>
                  <a:tcPr/>
                </a:tc>
                <a:tc>
                  <a:txBody>
                    <a:bodyPr/>
                    <a:lstStyle/>
                    <a:p>
                      <a:endParaRPr lang="en-GB" dirty="0"/>
                    </a:p>
                  </a:txBody>
                  <a:tcPr>
                    <a:solidFill>
                      <a:srgbClr val="FF0000"/>
                    </a:solidFill>
                  </a:tcPr>
                </a:tc>
                <a:tc>
                  <a:txBody>
                    <a:bodyPr/>
                    <a:lstStyle/>
                    <a:p>
                      <a:r>
                        <a:rPr lang="en-GB" dirty="0"/>
                        <a:t>System pressures related to COVID/recovery</a:t>
                      </a:r>
                    </a:p>
                  </a:txBody>
                  <a:tcPr/>
                </a:tc>
                <a:extLst>
                  <a:ext uri="{0D108BD9-81ED-4DB2-BD59-A6C34878D82A}">
                    <a16:rowId xmlns:a16="http://schemas.microsoft.com/office/drawing/2014/main" val="2308458597"/>
                  </a:ext>
                </a:extLst>
              </a:tr>
            </a:tbl>
          </a:graphicData>
        </a:graphic>
      </p:graphicFrame>
    </p:spTree>
    <p:extLst>
      <p:ext uri="{BB962C8B-B14F-4D97-AF65-F5344CB8AC3E}">
        <p14:creationId xmlns:p14="http://schemas.microsoft.com/office/powerpoint/2010/main" val="109841738"/>
      </p:ext>
    </p:extLst>
  </p:cSld>
  <p:clrMapOvr>
    <a:masterClrMapping/>
  </p:clrMapOvr>
</p:sld>
</file>

<file path=ppt/theme/_rels/themeOverride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438CC80C15ECC4ABCEBCEFA635FA66D" ma:contentTypeVersion="4" ma:contentTypeDescription="Create a new document." ma:contentTypeScope="" ma:versionID="3dec24fcc0b9e48a5076fdf519731f26">
  <xsd:schema xmlns:xsd="http://www.w3.org/2001/XMLSchema" xmlns:xs="http://www.w3.org/2001/XMLSchema" xmlns:p="http://schemas.microsoft.com/office/2006/metadata/properties" xmlns:ns2="757a1a78-aee2-4724-a722-866fc374ae67" targetNamespace="http://schemas.microsoft.com/office/2006/metadata/properties" ma:root="true" ma:fieldsID="fff2d824ee23709482c4919ce9ac7f57" ns2:_="">
    <xsd:import namespace="757a1a78-aee2-4724-a722-866fc374ae6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7a1a78-aee2-4724-a722-866fc374ae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F86CDD-E613-4402-ACCB-0E6F7C4906D5}">
  <ds:schemaRefs>
    <ds:schemaRef ds:uri="http://www.w3.org/XML/1998/namespace"/>
    <ds:schemaRef ds:uri="757a1a78-aee2-4724-a722-866fc374ae67"/>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79B136A6-43EF-46A0-A203-B548CA73C0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7a1a78-aee2-4724-a722-866fc374a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BF4BCD-9B6C-4D22-B8C0-4BDD4D7900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5179</TotalTime>
  <Words>985</Words>
  <Application>Microsoft Office PowerPoint</Application>
  <PresentationFormat>Widescreen</PresentationFormat>
  <Paragraphs>184</Paragraphs>
  <Slides>18</Slides>
  <Notes>13</Notes>
  <HiddenSlides>0</HiddenSlides>
  <MMClips>0</MMClips>
  <ScaleCrop>false</ScaleCrop>
  <HeadingPairs>
    <vt:vector size="8" baseType="variant">
      <vt:variant>
        <vt:lpstr>Fonts Used</vt:lpstr>
      </vt:variant>
      <vt:variant>
        <vt:i4>8</vt:i4>
      </vt:variant>
      <vt:variant>
        <vt:lpstr>Theme</vt:lpstr>
      </vt:variant>
      <vt:variant>
        <vt:i4>1</vt:i4>
      </vt:variant>
      <vt:variant>
        <vt:lpstr>Slide Titles</vt:lpstr>
      </vt:variant>
      <vt:variant>
        <vt:i4>18</vt:i4>
      </vt:variant>
      <vt:variant>
        <vt:lpstr>Custom Shows</vt:lpstr>
      </vt:variant>
      <vt:variant>
        <vt:i4>11</vt:i4>
      </vt:variant>
    </vt:vector>
  </HeadingPairs>
  <TitlesOfParts>
    <vt:vector size="38" baseType="lpstr">
      <vt:lpstr>Arial</vt:lpstr>
      <vt:lpstr>Bahnschrift Light</vt:lpstr>
      <vt:lpstr>Bahnschrift SemiCondensed</vt:lpstr>
      <vt:lpstr>Calibri</vt:lpstr>
      <vt:lpstr>Calibri Light</vt:lpstr>
      <vt:lpstr>Courier New</vt:lpstr>
      <vt:lpstr>Ubuntu</vt:lpstr>
      <vt:lpstr>Verdana</vt:lpstr>
      <vt:lpstr>1_Office Theme</vt:lpstr>
      <vt:lpstr>Demand and Capacity Update.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lpstr>Custom Show 2</vt:lpstr>
      <vt:lpstr>Custom Show 3</vt:lpstr>
      <vt:lpstr>Custom Show 4</vt:lpstr>
      <vt:lpstr>Custom Show 5</vt:lpstr>
      <vt:lpstr>Custom Show 6</vt:lpstr>
      <vt:lpstr>Custom Show 7</vt:lpstr>
      <vt:lpstr>Custom Show 8</vt:lpstr>
      <vt:lpstr>Custom Show 9</vt:lpstr>
      <vt:lpstr>Custom Show 10</vt:lpstr>
      <vt:lpstr>Custom Show 11</vt:lpstr>
    </vt:vector>
  </TitlesOfParts>
  <Company>Welsh Ambulance Services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Rachel Watling</dc:creator>
  <cp:lastModifiedBy>Matthew Edwards (CTM UHB - NCCU - Emergency Ambulance Services Team)</cp:lastModifiedBy>
  <cp:revision>128</cp:revision>
  <cp:lastPrinted>2021-09-24T11:01:00Z</cp:lastPrinted>
  <dcterms:created xsi:type="dcterms:W3CDTF">2017-07-06T08:22:41Z</dcterms:created>
  <dcterms:modified xsi:type="dcterms:W3CDTF">2021-11-09T16:57:36Z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0x010100D438CC80C15ECC4ABCEBCEFA635FA66D</vt:lpwstr>
  </property>
</Properties>
</file>