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1"/>
  </p:notesMasterIdLst>
  <p:handoutMasterIdLst>
    <p:handoutMasterId r:id="rId22"/>
  </p:handoutMasterIdLst>
  <p:sldIdLst>
    <p:sldId id="258" r:id="rId2"/>
    <p:sldId id="260" r:id="rId3"/>
    <p:sldId id="259" r:id="rId4"/>
    <p:sldId id="270" r:id="rId5"/>
    <p:sldId id="267" r:id="rId6"/>
    <p:sldId id="271" r:id="rId7"/>
    <p:sldId id="272" r:id="rId8"/>
    <p:sldId id="268" r:id="rId9"/>
    <p:sldId id="276" r:id="rId10"/>
    <p:sldId id="277" r:id="rId11"/>
    <p:sldId id="274" r:id="rId12"/>
    <p:sldId id="275" r:id="rId13"/>
    <p:sldId id="278" r:id="rId14"/>
    <p:sldId id="280" r:id="rId15"/>
    <p:sldId id="279" r:id="rId16"/>
    <p:sldId id="282" r:id="rId17"/>
    <p:sldId id="281" r:id="rId18"/>
    <p:sldId id="261" r:id="rId19"/>
    <p:sldId id="273" r:id="rId20"/>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25083"/>
    <a:srgbClr val="D8B47E"/>
    <a:srgbClr val="F9C402"/>
    <a:srgbClr val="E03882"/>
    <a:srgbClr val="324F82"/>
    <a:srgbClr val="4FB9AB"/>
    <a:srgbClr val="28B8C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357"/>
    <p:restoredTop sz="87093" autoAdjust="0"/>
  </p:normalViewPr>
  <p:slideViewPr>
    <p:cSldViewPr snapToGrid="0" snapToObjects="1" showGuides="1">
      <p:cViewPr varScale="1">
        <p:scale>
          <a:sx n="102" d="100"/>
          <a:sy n="102" d="100"/>
        </p:scale>
        <p:origin x="1324" y="84"/>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notesViewPr>
    <p:cSldViewPr snapToGrid="0" snapToObjects="1">
      <p:cViewPr varScale="1">
        <p:scale>
          <a:sx n="79" d="100"/>
          <a:sy n="79" d="100"/>
        </p:scale>
        <p:origin x="3954"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7763841F-BFA5-E84D-9FBF-C2EF90B9D7E0}" type="datetimeFigureOut">
              <a:rPr lang="en-US" smtClean="0"/>
              <a:t>11/2/2021</a:t>
            </a:fld>
            <a:endParaRPr lang="en-US"/>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11D0E142-3AF0-A947-ABB3-AF8FB947353F}" type="slidenum">
              <a:rPr lang="en-US" smtClean="0"/>
              <a:t>‹#›</a:t>
            </a:fld>
            <a:endParaRPr lang="en-US"/>
          </a:p>
        </p:txBody>
      </p:sp>
    </p:spTree>
    <p:extLst>
      <p:ext uri="{BB962C8B-B14F-4D97-AF65-F5344CB8AC3E}">
        <p14:creationId xmlns:p14="http://schemas.microsoft.com/office/powerpoint/2010/main" val="13594304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4904033A-9BE4-C148-A588-EF9D888CAC46}" type="datetimeFigureOut">
              <a:rPr lang="en-US" smtClean="0"/>
              <a:t>11/2/2021</a:t>
            </a:fld>
            <a:endParaRPr lang="en-US"/>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5B721FB3-2FB1-D246-9430-EC4C2EC16AD8}" type="slidenum">
              <a:rPr lang="en-US" smtClean="0"/>
              <a:t>‹#›</a:t>
            </a:fld>
            <a:endParaRPr lang="en-US"/>
          </a:p>
        </p:txBody>
      </p:sp>
    </p:spTree>
    <p:extLst>
      <p:ext uri="{BB962C8B-B14F-4D97-AF65-F5344CB8AC3E}">
        <p14:creationId xmlns:p14="http://schemas.microsoft.com/office/powerpoint/2010/main" val="11232667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clinical reference group – need to consider</a:t>
            </a:r>
            <a:r>
              <a:rPr lang="en-GB" baseline="0" dirty="0" smtClean="0"/>
              <a:t> composition of this group and </a:t>
            </a:r>
            <a:r>
              <a:rPr lang="en-GB" baseline="0" dirty="0" err="1" smtClean="0"/>
              <a:t>ToRs</a:t>
            </a:r>
            <a:endParaRPr lang="en-GB" baseline="0" dirty="0" smtClean="0"/>
          </a:p>
          <a:p>
            <a:r>
              <a:rPr lang="en-GB" baseline="0" dirty="0" smtClean="0"/>
              <a:t>Local Choices framework is on a slide at the end if anyone wants to see it but it does NOT reference primary care services</a:t>
            </a:r>
            <a:endParaRPr lang="en-GB" dirty="0"/>
          </a:p>
        </p:txBody>
      </p:sp>
      <p:sp>
        <p:nvSpPr>
          <p:cNvPr id="4" name="Slide Number Placeholder 3"/>
          <p:cNvSpPr>
            <a:spLocks noGrp="1"/>
          </p:cNvSpPr>
          <p:nvPr>
            <p:ph type="sldNum" sz="quarter" idx="10"/>
          </p:nvPr>
        </p:nvSpPr>
        <p:spPr/>
        <p:txBody>
          <a:bodyPr/>
          <a:lstStyle/>
          <a:p>
            <a:fld id="{5B721FB3-2FB1-D246-9430-EC4C2EC16AD8}" type="slidenum">
              <a:rPr lang="en-US" smtClean="0"/>
              <a:t>3</a:t>
            </a:fld>
            <a:endParaRPr lang="en-US"/>
          </a:p>
        </p:txBody>
      </p:sp>
    </p:spTree>
    <p:extLst>
      <p:ext uri="{BB962C8B-B14F-4D97-AF65-F5344CB8AC3E}">
        <p14:creationId xmlns:p14="http://schemas.microsoft.com/office/powerpoint/2010/main" val="2513843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Redirection of patients to the most appropriate service needs to happen at all levels of escalation</a:t>
            </a:r>
            <a:r>
              <a:rPr lang="en-GB" baseline="0" dirty="0" smtClean="0"/>
              <a:t> – unless there is high level of escalation in a particular service. Consistency of messaging to the public is critical at all times</a:t>
            </a:r>
            <a:endParaRPr lang="en-GB" dirty="0"/>
          </a:p>
        </p:txBody>
      </p:sp>
      <p:sp>
        <p:nvSpPr>
          <p:cNvPr id="4" name="Slide Number Placeholder 3"/>
          <p:cNvSpPr>
            <a:spLocks noGrp="1"/>
          </p:cNvSpPr>
          <p:nvPr>
            <p:ph type="sldNum" sz="quarter" idx="10"/>
          </p:nvPr>
        </p:nvSpPr>
        <p:spPr/>
        <p:txBody>
          <a:bodyPr/>
          <a:lstStyle/>
          <a:p>
            <a:fld id="{5B721FB3-2FB1-D246-9430-EC4C2EC16AD8}" type="slidenum">
              <a:rPr lang="en-US" smtClean="0"/>
              <a:t>4</a:t>
            </a:fld>
            <a:endParaRPr lang="en-US"/>
          </a:p>
        </p:txBody>
      </p:sp>
    </p:spTree>
    <p:extLst>
      <p:ext uri="{BB962C8B-B14F-4D97-AF65-F5344CB8AC3E}">
        <p14:creationId xmlns:p14="http://schemas.microsoft.com/office/powerpoint/2010/main" val="34231000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smtClean="0"/>
              <a:t>The suggested time frames will need modelling,</a:t>
            </a:r>
            <a:r>
              <a:rPr lang="en-GB" baseline="0" dirty="0" smtClean="0"/>
              <a:t> for effect on WAST services. </a:t>
            </a:r>
          </a:p>
          <a:p>
            <a:pPr marL="171450" indent="-171450">
              <a:buFont typeface="Arial" panose="020B0604020202020204" pitchFamily="34" charset="0"/>
              <a:buChar char="•"/>
            </a:pPr>
            <a:r>
              <a:rPr lang="en-GB" baseline="0" dirty="0" smtClean="0"/>
              <a:t>We should be able to model how many total hours lost WAST can sustain and keep at each of its own escalation levels noted in their CSP. So if it is possible to maintain normal service with 50% ambulances delayed up to 30  minutes then the definition of level 2 demand&gt;capacity and subsequent definitions will be revised upward.</a:t>
            </a:r>
            <a:endParaRPr lang="en-GB" dirty="0"/>
          </a:p>
        </p:txBody>
      </p:sp>
      <p:sp>
        <p:nvSpPr>
          <p:cNvPr id="4" name="Slide Number Placeholder 3"/>
          <p:cNvSpPr>
            <a:spLocks noGrp="1"/>
          </p:cNvSpPr>
          <p:nvPr>
            <p:ph type="sldNum" sz="quarter" idx="10"/>
          </p:nvPr>
        </p:nvSpPr>
        <p:spPr/>
        <p:txBody>
          <a:bodyPr/>
          <a:lstStyle/>
          <a:p>
            <a:fld id="{5B721FB3-2FB1-D246-9430-EC4C2EC16AD8}" type="slidenum">
              <a:rPr lang="en-US" smtClean="0"/>
              <a:t>5</a:t>
            </a:fld>
            <a:endParaRPr lang="en-US"/>
          </a:p>
        </p:txBody>
      </p:sp>
    </p:spTree>
    <p:extLst>
      <p:ext uri="{BB962C8B-B14F-4D97-AF65-F5344CB8AC3E}">
        <p14:creationId xmlns:p14="http://schemas.microsoft.com/office/powerpoint/2010/main" val="12315493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Reducing</a:t>
            </a:r>
            <a:r>
              <a:rPr lang="en-GB" baseline="0" dirty="0" smtClean="0"/>
              <a:t> Harm</a:t>
            </a:r>
            <a:endParaRPr lang="en-GB" dirty="0"/>
          </a:p>
        </p:txBody>
      </p:sp>
      <p:sp>
        <p:nvSpPr>
          <p:cNvPr id="4" name="Slide Number Placeholder 3"/>
          <p:cNvSpPr>
            <a:spLocks noGrp="1"/>
          </p:cNvSpPr>
          <p:nvPr>
            <p:ph type="sldNum" sz="quarter" idx="10"/>
          </p:nvPr>
        </p:nvSpPr>
        <p:spPr/>
        <p:txBody>
          <a:bodyPr/>
          <a:lstStyle/>
          <a:p>
            <a:fld id="{5B721FB3-2FB1-D246-9430-EC4C2EC16AD8}" type="slidenum">
              <a:rPr lang="en-US" smtClean="0"/>
              <a:t>8</a:t>
            </a:fld>
            <a:endParaRPr lang="en-US"/>
          </a:p>
        </p:txBody>
      </p:sp>
    </p:spTree>
    <p:extLst>
      <p:ext uri="{BB962C8B-B14F-4D97-AF65-F5344CB8AC3E}">
        <p14:creationId xmlns:p14="http://schemas.microsoft.com/office/powerpoint/2010/main" val="25431819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‘GP’ action here is not to my</a:t>
            </a:r>
            <a:r>
              <a:rPr lang="en-GB" baseline="0" dirty="0" smtClean="0"/>
              <a:t> mind a GMS action but a HB action</a:t>
            </a:r>
          </a:p>
          <a:p>
            <a:endParaRPr lang="en-GB" baseline="0" dirty="0" smtClean="0"/>
          </a:p>
          <a:p>
            <a:r>
              <a:rPr lang="en-GB" baseline="0" dirty="0" smtClean="0"/>
              <a:t>However what would GP/GMS want in an action plan as we need to be clear that you just like every other part of the system cant just keep doing more</a:t>
            </a:r>
            <a:endParaRPr lang="en-GB" dirty="0"/>
          </a:p>
        </p:txBody>
      </p:sp>
      <p:sp>
        <p:nvSpPr>
          <p:cNvPr id="4" name="Slide Number Placeholder 3"/>
          <p:cNvSpPr>
            <a:spLocks noGrp="1"/>
          </p:cNvSpPr>
          <p:nvPr>
            <p:ph type="sldNum" sz="quarter" idx="10"/>
          </p:nvPr>
        </p:nvSpPr>
        <p:spPr/>
        <p:txBody>
          <a:bodyPr/>
          <a:lstStyle/>
          <a:p>
            <a:fld id="{5B721FB3-2FB1-D246-9430-EC4C2EC16AD8}" type="slidenum">
              <a:rPr lang="en-US" smtClean="0"/>
              <a:t>9</a:t>
            </a:fld>
            <a:endParaRPr lang="en-US"/>
          </a:p>
        </p:txBody>
      </p:sp>
    </p:spTree>
    <p:extLst>
      <p:ext uri="{BB962C8B-B14F-4D97-AF65-F5344CB8AC3E}">
        <p14:creationId xmlns:p14="http://schemas.microsoft.com/office/powerpoint/2010/main" val="189286841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ti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ti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6" name="Title 1"/>
          <p:cNvSpPr>
            <a:spLocks noGrp="1"/>
          </p:cNvSpPr>
          <p:nvPr>
            <p:ph type="title" hasCustomPrompt="1"/>
          </p:nvPr>
        </p:nvSpPr>
        <p:spPr>
          <a:xfrm>
            <a:off x="279192" y="3030336"/>
            <a:ext cx="6587434" cy="830997"/>
          </a:xfrm>
          <a:prstGeom prst="rect">
            <a:avLst/>
          </a:prstGeom>
        </p:spPr>
        <p:txBody>
          <a:bodyPr wrap="square" lIns="0" tIns="0" rIns="0" bIns="0" anchor="ctr">
            <a:normAutofit/>
          </a:bodyPr>
          <a:lstStyle>
            <a:lvl1pPr algn="l">
              <a:defRPr sz="6000" b="1" i="0" baseline="0">
                <a:solidFill>
                  <a:srgbClr val="D8B47E"/>
                </a:solidFill>
                <a:latin typeface="Ubuntu" charset="0"/>
                <a:ea typeface="Ubuntu" charset="0"/>
                <a:cs typeface="Ubuntu" charset="0"/>
              </a:defRPr>
            </a:lvl1pPr>
          </a:lstStyle>
          <a:p>
            <a:r>
              <a:rPr lang="en-US" dirty="0" smtClean="0"/>
              <a:t>Presentation Title</a:t>
            </a:r>
            <a:endParaRPr lang="en-US" dirty="0"/>
          </a:p>
        </p:txBody>
      </p:sp>
      <p:sp>
        <p:nvSpPr>
          <p:cNvPr id="28" name="Content Placeholder 26"/>
          <p:cNvSpPr>
            <a:spLocks noGrp="1"/>
          </p:cNvSpPr>
          <p:nvPr>
            <p:ph sz="quarter" idx="14" hasCustomPrompt="1"/>
          </p:nvPr>
        </p:nvSpPr>
        <p:spPr>
          <a:xfrm>
            <a:off x="4675517" y="6272920"/>
            <a:ext cx="2406770" cy="193899"/>
          </a:xfrm>
          <a:prstGeom prst="rect">
            <a:avLst/>
          </a:prstGeom>
        </p:spPr>
        <p:txBody>
          <a:bodyPr wrap="square" lIns="0" tIns="0" rIns="0" bIns="0">
            <a:spAutoFit/>
          </a:bodyPr>
          <a:lstStyle>
            <a:lvl1pPr marL="0" indent="0">
              <a:buNone/>
              <a:defRPr sz="1400" b="0" i="0" baseline="0">
                <a:solidFill>
                  <a:schemeClr val="bg1"/>
                </a:solidFill>
                <a:latin typeface="Ubuntu" charset="0"/>
                <a:ea typeface="Ubuntu" charset="0"/>
                <a:cs typeface="Ubuntu" charset="0"/>
              </a:defRPr>
            </a:lvl1pPr>
          </a:lstStyle>
          <a:p>
            <a:pPr lvl="0"/>
            <a:r>
              <a:rPr lang="en-US" dirty="0" smtClean="0"/>
              <a:t>Date</a:t>
            </a:r>
            <a:endParaRPr lang="en-US" dirty="0"/>
          </a:p>
        </p:txBody>
      </p:sp>
      <p:sp>
        <p:nvSpPr>
          <p:cNvPr id="10" name="Text Placeholder 4"/>
          <p:cNvSpPr>
            <a:spLocks noGrp="1"/>
          </p:cNvSpPr>
          <p:nvPr>
            <p:ph type="body" sz="quarter" idx="15" hasCustomPrompt="1"/>
          </p:nvPr>
        </p:nvSpPr>
        <p:spPr>
          <a:xfrm>
            <a:off x="279192" y="6272920"/>
            <a:ext cx="4189292" cy="332399"/>
          </a:xfrm>
          <a:prstGeom prst="rect">
            <a:avLst/>
          </a:prstGeom>
        </p:spPr>
        <p:txBody>
          <a:bodyPr lIns="0" tIns="0" rIns="0" bIns="0"/>
          <a:lstStyle>
            <a:lvl1pPr marL="0" indent="0">
              <a:buNone/>
              <a:defRPr sz="1400" b="0" i="0">
                <a:solidFill>
                  <a:schemeClr val="bg1"/>
                </a:solidFill>
                <a:latin typeface="Ubuntu" charset="0"/>
                <a:ea typeface="Ubuntu" charset="0"/>
                <a:cs typeface="Ubuntu" charset="0"/>
              </a:defRPr>
            </a:lvl1pPr>
          </a:lstStyle>
          <a:p>
            <a:pPr lvl="0"/>
            <a:r>
              <a:rPr lang="en-US" dirty="0" smtClean="0"/>
              <a:t>Presented By: Insert Name</a:t>
            </a:r>
            <a:endParaRPr lang="en-US" dirty="0"/>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79286" y="164391"/>
            <a:ext cx="3219522" cy="741318"/>
          </a:xfrm>
          <a:prstGeom prst="rect">
            <a:avLst/>
          </a:prstGeom>
        </p:spPr>
      </p:pic>
    </p:spTree>
    <p:extLst>
      <p:ext uri="{BB962C8B-B14F-4D97-AF65-F5344CB8AC3E}">
        <p14:creationId xmlns:p14="http://schemas.microsoft.com/office/powerpoint/2010/main" val="183473050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mp; Image Columns">
    <p:spTree>
      <p:nvGrpSpPr>
        <p:cNvPr id="1" name=""/>
        <p:cNvGrpSpPr/>
        <p:nvPr/>
      </p:nvGrpSpPr>
      <p:grpSpPr>
        <a:xfrm>
          <a:off x="0" y="0"/>
          <a:ext cx="0" cy="0"/>
          <a:chOff x="0" y="0"/>
          <a:chExt cx="0" cy="0"/>
        </a:xfrm>
      </p:grpSpPr>
      <p:sp>
        <p:nvSpPr>
          <p:cNvPr id="16" name="Picture Placeholder 3" title="Click the Icon to add your Image"/>
          <p:cNvSpPr>
            <a:spLocks noGrp="1" noChangeAspect="1"/>
          </p:cNvSpPr>
          <p:nvPr>
            <p:ph type="pic" sz="quarter" idx="16" hasCustomPrompt="1"/>
          </p:nvPr>
        </p:nvSpPr>
        <p:spPr>
          <a:xfrm>
            <a:off x="5979028" y="2231698"/>
            <a:ext cx="5022576" cy="2929007"/>
          </a:xfrm>
          <a:prstGeom prst="rect">
            <a:avLst/>
          </a:prstGeom>
          <a:solidFill>
            <a:schemeClr val="bg2"/>
          </a:solidFill>
        </p:spPr>
        <p:txBody>
          <a:bodyPr wrap="squar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12" name="Content Placeholder 17"/>
          <p:cNvSpPr>
            <a:spLocks noGrp="1"/>
          </p:cNvSpPr>
          <p:nvPr>
            <p:ph sz="quarter" idx="17" hasCustomPrompt="1"/>
          </p:nvPr>
        </p:nvSpPr>
        <p:spPr>
          <a:xfrm>
            <a:off x="241184" y="2231699"/>
            <a:ext cx="5022227"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20" name="Text Placeholder 4"/>
          <p:cNvSpPr>
            <a:spLocks noGrp="1"/>
          </p:cNvSpPr>
          <p:nvPr>
            <p:ph type="body" sz="quarter" idx="15" hasCustomPrompt="1"/>
          </p:nvPr>
        </p:nvSpPr>
        <p:spPr>
          <a:xfrm>
            <a:off x="241182" y="317862"/>
            <a:ext cx="10760422" cy="241402"/>
          </a:xfrm>
          <a:prstGeom prst="rect">
            <a:avLst/>
          </a:prstGeom>
        </p:spPr>
        <p:txBody>
          <a:bodyPr lIns="0" tIns="0" rIns="0" bIns="0"/>
          <a:lstStyle>
            <a:lvl1pPr marL="0" indent="0">
              <a:buNone/>
              <a:defRPr sz="1800" b="1" i="0" baseline="0">
                <a:solidFill>
                  <a:srgbClr val="D8B47E"/>
                </a:solidFill>
                <a:latin typeface="Ubuntu" charset="0"/>
                <a:ea typeface="Ubuntu" charset="0"/>
                <a:cs typeface="Ubuntu" charset="0"/>
              </a:defRPr>
            </a:lvl1pPr>
          </a:lstStyle>
          <a:p>
            <a:pPr lvl="0"/>
            <a:r>
              <a:rPr lang="en-US" dirty="0" smtClean="0"/>
              <a:t> N A T I O N A L  C O L </a:t>
            </a:r>
            <a:r>
              <a:rPr lang="en-US" dirty="0" err="1" smtClean="0"/>
              <a:t>L</a:t>
            </a:r>
            <a:r>
              <a:rPr lang="en-US" dirty="0" smtClean="0"/>
              <a:t> A B O R A T I V E  C O M </a:t>
            </a:r>
            <a:r>
              <a:rPr lang="en-US" dirty="0" err="1" smtClean="0"/>
              <a:t>M</a:t>
            </a:r>
            <a:r>
              <a:rPr lang="en-US" dirty="0" smtClean="0"/>
              <a:t> I S </a:t>
            </a:r>
            <a:r>
              <a:rPr lang="en-US" dirty="0" err="1" smtClean="0"/>
              <a:t>S</a:t>
            </a:r>
            <a:r>
              <a:rPr lang="en-US" dirty="0" smtClean="0"/>
              <a:t> I O N I N G  U N I T</a:t>
            </a:r>
            <a:endParaRPr lang="en-US" dirty="0"/>
          </a:p>
        </p:txBody>
      </p:sp>
      <p:sp>
        <p:nvSpPr>
          <p:cNvPr id="21" name="Text Placeholder 4"/>
          <p:cNvSpPr>
            <a:spLocks noGrp="1"/>
          </p:cNvSpPr>
          <p:nvPr>
            <p:ph type="body" sz="quarter" idx="18" hasCustomPrompt="1"/>
          </p:nvPr>
        </p:nvSpPr>
        <p:spPr>
          <a:xfrm>
            <a:off x="241184" y="787653"/>
            <a:ext cx="10760420" cy="609825"/>
          </a:xfrm>
          <a:prstGeom prst="rect">
            <a:avLst/>
          </a:prstGeom>
          <a:solidFill>
            <a:srgbClr val="D8B47E"/>
          </a:solidFill>
        </p:spPr>
        <p:txBody>
          <a:bodyPr lIns="0" tIns="0" rIns="0" bIns="0" anchor="ctr"/>
          <a:lstStyle>
            <a:lvl1pPr marL="0" indent="0">
              <a:buNone/>
              <a:defRPr b="1" i="0">
                <a:solidFill>
                  <a:srgbClr val="325083"/>
                </a:solidFill>
                <a:latin typeface="Ubuntu" charset="0"/>
                <a:ea typeface="Ubuntu" charset="0"/>
                <a:cs typeface="Ubuntu" charset="0"/>
              </a:defRPr>
            </a:lvl1pPr>
          </a:lstStyle>
          <a:p>
            <a:pPr lvl="0"/>
            <a:r>
              <a:rPr lang="en-US" dirty="0" smtClean="0"/>
              <a:t> Slide Subheading</a:t>
            </a:r>
            <a:endParaRPr lang="en-US" dirty="0"/>
          </a:p>
        </p:txBody>
      </p:sp>
      <p:sp>
        <p:nvSpPr>
          <p:cNvPr id="22" name="Content Placeholder 5"/>
          <p:cNvSpPr>
            <a:spLocks noGrp="1"/>
          </p:cNvSpPr>
          <p:nvPr>
            <p:ph sz="quarter" idx="19" hasCustomPrompt="1"/>
          </p:nvPr>
        </p:nvSpPr>
        <p:spPr>
          <a:xfrm rot="16200000">
            <a:off x="9341216" y="4185497"/>
            <a:ext cx="4848730" cy="221599"/>
          </a:xfrm>
          <a:prstGeom prst="rect">
            <a:avLst/>
          </a:prstGeom>
        </p:spPr>
        <p:txBody>
          <a:bodyPr wrap="square" lIns="0" tIns="0" rIns="0" bIns="0">
            <a:spAutoFit/>
          </a:bodyPr>
          <a:lstStyle>
            <a:lvl1pPr marL="0" indent="0">
              <a:buNone/>
              <a:defRPr sz="1600" b="1" i="0">
                <a:solidFill>
                  <a:srgbClr val="D8B47E"/>
                </a:solidFill>
                <a:latin typeface="Ubuntu" charset="0"/>
                <a:ea typeface="Ubuntu" charset="0"/>
                <a:cs typeface="Ubuntu" charset="0"/>
              </a:defRPr>
            </a:lvl1pPr>
          </a:lstStyle>
          <a:p>
            <a:pPr lvl="0"/>
            <a:r>
              <a:rPr lang="en-US" dirty="0" smtClean="0"/>
              <a:t>Insert Document Title</a:t>
            </a:r>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 Column Image &amp; Text">
    <p:spTree>
      <p:nvGrpSpPr>
        <p:cNvPr id="1" name=""/>
        <p:cNvGrpSpPr/>
        <p:nvPr/>
      </p:nvGrpSpPr>
      <p:grpSpPr>
        <a:xfrm>
          <a:off x="0" y="0"/>
          <a:ext cx="0" cy="0"/>
          <a:chOff x="0" y="0"/>
          <a:chExt cx="0" cy="0"/>
        </a:xfrm>
      </p:grpSpPr>
      <p:sp>
        <p:nvSpPr>
          <p:cNvPr id="35" name="Content Placeholder 17"/>
          <p:cNvSpPr>
            <a:spLocks noGrp="1"/>
          </p:cNvSpPr>
          <p:nvPr>
            <p:ph sz="quarter" idx="15" hasCustomPrompt="1"/>
          </p:nvPr>
        </p:nvSpPr>
        <p:spPr>
          <a:xfrm>
            <a:off x="242635" y="3625140"/>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36" name="Picture Placeholder 3" title="Click the Icon to add your Image"/>
          <p:cNvSpPr>
            <a:spLocks noGrp="1" noChangeAspect="1"/>
          </p:cNvSpPr>
          <p:nvPr>
            <p:ph type="pic" sz="quarter" idx="16" hasCustomPrompt="1"/>
          </p:nvPr>
        </p:nvSpPr>
        <p:spPr>
          <a:xfrm>
            <a:off x="966800" y="210298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37" name="Content Placeholder 17"/>
          <p:cNvSpPr>
            <a:spLocks noGrp="1"/>
          </p:cNvSpPr>
          <p:nvPr>
            <p:ph sz="quarter" idx="21" hasCustomPrompt="1"/>
          </p:nvPr>
        </p:nvSpPr>
        <p:spPr>
          <a:xfrm>
            <a:off x="242635" y="3289058"/>
            <a:ext cx="2394986" cy="215444"/>
          </a:xfrm>
          <a:prstGeom prst="rect">
            <a:avLst/>
          </a:prstGeom>
        </p:spPr>
        <p:txBody>
          <a:bodyPr wrap="square" lIns="0" tIns="0" rIns="0" bIns="0">
            <a:spAutoFit/>
          </a:bodyPr>
          <a:lstStyle>
            <a:lvl1pPr marL="0" indent="0" algn="ctr">
              <a:lnSpc>
                <a:spcPct val="100000"/>
              </a:lnSpc>
              <a:buNone/>
              <a:defRPr sz="1400" b="1" i="0" baseline="0">
                <a:solidFill>
                  <a:srgbClr val="D8B47E"/>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4" name="Content Placeholder 17"/>
          <p:cNvSpPr>
            <a:spLocks noGrp="1"/>
          </p:cNvSpPr>
          <p:nvPr>
            <p:ph sz="quarter" idx="22" hasCustomPrompt="1"/>
          </p:nvPr>
        </p:nvSpPr>
        <p:spPr>
          <a:xfrm>
            <a:off x="8608069" y="3625140"/>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45" name="Picture Placeholder 3" title="Click the Icon to add your Image"/>
          <p:cNvSpPr>
            <a:spLocks noGrp="1" noChangeAspect="1"/>
          </p:cNvSpPr>
          <p:nvPr>
            <p:ph type="pic" sz="quarter" idx="23" hasCustomPrompt="1"/>
          </p:nvPr>
        </p:nvSpPr>
        <p:spPr>
          <a:xfrm>
            <a:off x="9332234" y="210298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6" name="Content Placeholder 17"/>
          <p:cNvSpPr>
            <a:spLocks noGrp="1"/>
          </p:cNvSpPr>
          <p:nvPr>
            <p:ph sz="quarter" idx="24" hasCustomPrompt="1"/>
          </p:nvPr>
        </p:nvSpPr>
        <p:spPr>
          <a:xfrm>
            <a:off x="8608069" y="3289058"/>
            <a:ext cx="2394986" cy="215444"/>
          </a:xfrm>
          <a:prstGeom prst="rect">
            <a:avLst/>
          </a:prstGeom>
        </p:spPr>
        <p:txBody>
          <a:bodyPr wrap="square" lIns="0" tIns="0" rIns="0" bIns="0">
            <a:spAutoFit/>
          </a:bodyPr>
          <a:lstStyle>
            <a:lvl1pPr marL="0" indent="0" algn="ctr">
              <a:lnSpc>
                <a:spcPct val="100000"/>
              </a:lnSpc>
              <a:buNone/>
              <a:defRPr sz="1400" b="1" i="0" baseline="0">
                <a:solidFill>
                  <a:srgbClr val="D8B47E"/>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7" name="Content Placeholder 17"/>
          <p:cNvSpPr>
            <a:spLocks noGrp="1"/>
          </p:cNvSpPr>
          <p:nvPr>
            <p:ph sz="quarter" idx="25" hasCustomPrompt="1"/>
          </p:nvPr>
        </p:nvSpPr>
        <p:spPr>
          <a:xfrm>
            <a:off x="3031113" y="3619256"/>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48" name="Picture Placeholder 3" title="Click the Icon to add your Image"/>
          <p:cNvSpPr>
            <a:spLocks noGrp="1" noChangeAspect="1"/>
          </p:cNvSpPr>
          <p:nvPr>
            <p:ph type="pic" sz="quarter" idx="26" hasCustomPrompt="1"/>
          </p:nvPr>
        </p:nvSpPr>
        <p:spPr>
          <a:xfrm>
            <a:off x="3755278" y="210298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9" name="Content Placeholder 17"/>
          <p:cNvSpPr>
            <a:spLocks noGrp="1"/>
          </p:cNvSpPr>
          <p:nvPr>
            <p:ph sz="quarter" idx="27" hasCustomPrompt="1"/>
          </p:nvPr>
        </p:nvSpPr>
        <p:spPr>
          <a:xfrm>
            <a:off x="3031113" y="3283174"/>
            <a:ext cx="2394986" cy="215444"/>
          </a:xfrm>
          <a:prstGeom prst="rect">
            <a:avLst/>
          </a:prstGeom>
        </p:spPr>
        <p:txBody>
          <a:bodyPr wrap="square" lIns="0" tIns="0" rIns="0" bIns="0">
            <a:spAutoFit/>
          </a:bodyPr>
          <a:lstStyle>
            <a:lvl1pPr marL="0" indent="0" algn="ctr">
              <a:lnSpc>
                <a:spcPct val="100000"/>
              </a:lnSpc>
              <a:buNone/>
              <a:defRPr sz="1400" b="1" i="0" baseline="0">
                <a:solidFill>
                  <a:srgbClr val="D8B47E"/>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50" name="Content Placeholder 17"/>
          <p:cNvSpPr>
            <a:spLocks noGrp="1"/>
          </p:cNvSpPr>
          <p:nvPr>
            <p:ph sz="quarter" idx="28" hasCustomPrompt="1"/>
          </p:nvPr>
        </p:nvSpPr>
        <p:spPr>
          <a:xfrm>
            <a:off x="5819591" y="3619256"/>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51" name="Picture Placeholder 3" title="Click the Icon to add your Image"/>
          <p:cNvSpPr>
            <a:spLocks noGrp="1" noChangeAspect="1"/>
          </p:cNvSpPr>
          <p:nvPr>
            <p:ph type="pic" sz="quarter" idx="29" hasCustomPrompt="1"/>
          </p:nvPr>
        </p:nvSpPr>
        <p:spPr>
          <a:xfrm>
            <a:off x="6543756" y="210298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52" name="Content Placeholder 17"/>
          <p:cNvSpPr>
            <a:spLocks noGrp="1"/>
          </p:cNvSpPr>
          <p:nvPr>
            <p:ph sz="quarter" idx="30" hasCustomPrompt="1"/>
          </p:nvPr>
        </p:nvSpPr>
        <p:spPr>
          <a:xfrm>
            <a:off x="5819591" y="3283174"/>
            <a:ext cx="2394986" cy="215444"/>
          </a:xfrm>
          <a:prstGeom prst="rect">
            <a:avLst/>
          </a:prstGeom>
        </p:spPr>
        <p:txBody>
          <a:bodyPr wrap="square" lIns="0" tIns="0" rIns="0" bIns="0">
            <a:spAutoFit/>
          </a:bodyPr>
          <a:lstStyle>
            <a:lvl1pPr marL="0" indent="0" algn="ctr">
              <a:lnSpc>
                <a:spcPct val="100000"/>
              </a:lnSpc>
              <a:buNone/>
              <a:defRPr sz="1400" b="1" i="0" baseline="0">
                <a:solidFill>
                  <a:srgbClr val="D8B47E"/>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25" name="Text Placeholder 4"/>
          <p:cNvSpPr>
            <a:spLocks noGrp="1"/>
          </p:cNvSpPr>
          <p:nvPr>
            <p:ph type="body" sz="quarter" idx="31" hasCustomPrompt="1"/>
          </p:nvPr>
        </p:nvSpPr>
        <p:spPr>
          <a:xfrm>
            <a:off x="241181" y="317862"/>
            <a:ext cx="10761873" cy="241402"/>
          </a:xfrm>
          <a:prstGeom prst="rect">
            <a:avLst/>
          </a:prstGeom>
        </p:spPr>
        <p:txBody>
          <a:bodyPr lIns="0" tIns="0" rIns="0" bIns="0"/>
          <a:lstStyle>
            <a:lvl1pPr marL="0" indent="0">
              <a:buNone/>
              <a:defRPr sz="1800" b="1" i="0" baseline="0">
                <a:solidFill>
                  <a:srgbClr val="D8B47E"/>
                </a:solidFill>
                <a:latin typeface="Ubuntu" charset="0"/>
                <a:ea typeface="Ubuntu" charset="0"/>
                <a:cs typeface="Ubuntu" charset="0"/>
              </a:defRPr>
            </a:lvl1pPr>
          </a:lstStyle>
          <a:p>
            <a:pPr lvl="0"/>
            <a:r>
              <a:rPr lang="en-US" dirty="0" smtClean="0"/>
              <a:t> N A T I O N A L  C O L </a:t>
            </a:r>
            <a:r>
              <a:rPr lang="en-US" dirty="0" err="1" smtClean="0"/>
              <a:t>L</a:t>
            </a:r>
            <a:r>
              <a:rPr lang="en-US" dirty="0" smtClean="0"/>
              <a:t> A B O R A T I V E  C O M </a:t>
            </a:r>
            <a:r>
              <a:rPr lang="en-US" dirty="0" err="1" smtClean="0"/>
              <a:t>M</a:t>
            </a:r>
            <a:r>
              <a:rPr lang="en-US" dirty="0" smtClean="0"/>
              <a:t> I S </a:t>
            </a:r>
            <a:r>
              <a:rPr lang="en-US" dirty="0" err="1" smtClean="0"/>
              <a:t>S</a:t>
            </a:r>
            <a:r>
              <a:rPr lang="en-US" dirty="0" smtClean="0"/>
              <a:t> I O N I N G  U N I T</a:t>
            </a:r>
            <a:endParaRPr lang="en-US" dirty="0"/>
          </a:p>
        </p:txBody>
      </p:sp>
      <p:sp>
        <p:nvSpPr>
          <p:cNvPr id="26" name="Text Placeholder 4"/>
          <p:cNvSpPr>
            <a:spLocks noGrp="1"/>
          </p:cNvSpPr>
          <p:nvPr>
            <p:ph type="body" sz="quarter" idx="32" hasCustomPrompt="1"/>
          </p:nvPr>
        </p:nvSpPr>
        <p:spPr>
          <a:xfrm>
            <a:off x="241183" y="787653"/>
            <a:ext cx="10761871" cy="609825"/>
          </a:xfrm>
          <a:prstGeom prst="rect">
            <a:avLst/>
          </a:prstGeom>
          <a:solidFill>
            <a:srgbClr val="D8B47E"/>
          </a:solidFill>
        </p:spPr>
        <p:txBody>
          <a:bodyPr lIns="0" tIns="0" rIns="0" bIns="0" anchor="ctr"/>
          <a:lstStyle>
            <a:lvl1pPr marL="0" indent="0">
              <a:buNone/>
              <a:defRPr b="1" i="0">
                <a:solidFill>
                  <a:srgbClr val="325083"/>
                </a:solidFill>
                <a:latin typeface="Ubuntu" charset="0"/>
                <a:ea typeface="Ubuntu" charset="0"/>
                <a:cs typeface="Ubuntu" charset="0"/>
              </a:defRPr>
            </a:lvl1pPr>
          </a:lstStyle>
          <a:p>
            <a:pPr lvl="0"/>
            <a:r>
              <a:rPr lang="en-US" dirty="0" smtClean="0"/>
              <a:t> Slide Subheading</a:t>
            </a:r>
            <a:endParaRPr lang="en-US" dirty="0"/>
          </a:p>
        </p:txBody>
      </p:sp>
      <p:sp>
        <p:nvSpPr>
          <p:cNvPr id="27" name="Content Placeholder 5"/>
          <p:cNvSpPr>
            <a:spLocks noGrp="1"/>
          </p:cNvSpPr>
          <p:nvPr>
            <p:ph sz="quarter" idx="17" hasCustomPrompt="1"/>
          </p:nvPr>
        </p:nvSpPr>
        <p:spPr>
          <a:xfrm rot="16200000">
            <a:off x="9341216" y="4185497"/>
            <a:ext cx="4848730" cy="221599"/>
          </a:xfrm>
          <a:prstGeom prst="rect">
            <a:avLst/>
          </a:prstGeom>
        </p:spPr>
        <p:txBody>
          <a:bodyPr wrap="square" lIns="0" tIns="0" rIns="0" bIns="0">
            <a:spAutoFit/>
          </a:bodyPr>
          <a:lstStyle>
            <a:lvl1pPr marL="0" indent="0">
              <a:buNone/>
              <a:defRPr sz="1600" b="1" i="0">
                <a:solidFill>
                  <a:srgbClr val="D8B47E"/>
                </a:solidFill>
                <a:latin typeface="Ubuntu" charset="0"/>
                <a:ea typeface="Ubuntu" charset="0"/>
                <a:cs typeface="Ubuntu" charset="0"/>
              </a:defRPr>
            </a:lvl1pPr>
          </a:lstStyle>
          <a:p>
            <a:pPr lvl="0"/>
            <a:r>
              <a:rPr lang="en-US" dirty="0" smtClean="0"/>
              <a:t>Insert Document Title</a:t>
            </a:r>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 Column Comparison">
    <p:spTree>
      <p:nvGrpSpPr>
        <p:cNvPr id="1" name=""/>
        <p:cNvGrpSpPr/>
        <p:nvPr/>
      </p:nvGrpSpPr>
      <p:grpSpPr>
        <a:xfrm>
          <a:off x="0" y="0"/>
          <a:ext cx="0" cy="0"/>
          <a:chOff x="0" y="0"/>
          <a:chExt cx="0" cy="0"/>
        </a:xfrm>
      </p:grpSpPr>
      <p:sp>
        <p:nvSpPr>
          <p:cNvPr id="5" name="Content Placeholder 17"/>
          <p:cNvSpPr>
            <a:spLocks noGrp="1"/>
          </p:cNvSpPr>
          <p:nvPr>
            <p:ph sz="quarter" idx="15" hasCustomPrompt="1"/>
          </p:nvPr>
        </p:nvSpPr>
        <p:spPr>
          <a:xfrm>
            <a:off x="241184" y="3382724"/>
            <a:ext cx="4760498" cy="215444"/>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6" name="Picture Placeholder 3" title="Click the Icon to add your Image"/>
          <p:cNvSpPr>
            <a:spLocks noGrp="1" noChangeAspect="1"/>
          </p:cNvSpPr>
          <p:nvPr>
            <p:ph type="pic" sz="quarter" idx="16" hasCustomPrompt="1"/>
          </p:nvPr>
        </p:nvSpPr>
        <p:spPr>
          <a:xfrm>
            <a:off x="2148105" y="1638455"/>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7" name="Content Placeholder 17"/>
          <p:cNvSpPr>
            <a:spLocks noGrp="1"/>
          </p:cNvSpPr>
          <p:nvPr>
            <p:ph sz="quarter" idx="21" hasCustomPrompt="1"/>
          </p:nvPr>
        </p:nvSpPr>
        <p:spPr>
          <a:xfrm>
            <a:off x="241184" y="2927374"/>
            <a:ext cx="4760498" cy="215444"/>
          </a:xfrm>
          <a:prstGeom prst="rect">
            <a:avLst/>
          </a:prstGeom>
        </p:spPr>
        <p:txBody>
          <a:bodyPr wrap="square" lIns="0" tIns="0" rIns="0" bIns="0">
            <a:spAutoFit/>
          </a:bodyPr>
          <a:lstStyle>
            <a:lvl1pPr marL="0" indent="0" algn="ctr">
              <a:lnSpc>
                <a:spcPct val="100000"/>
              </a:lnSpc>
              <a:buNone/>
              <a:defRPr sz="1400" b="1" i="0" baseline="0">
                <a:solidFill>
                  <a:srgbClr val="D8B47E"/>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8" name="Content Placeholder 17"/>
          <p:cNvSpPr>
            <a:spLocks noGrp="1"/>
          </p:cNvSpPr>
          <p:nvPr>
            <p:ph sz="quarter" idx="22" hasCustomPrompt="1"/>
          </p:nvPr>
        </p:nvSpPr>
        <p:spPr>
          <a:xfrm>
            <a:off x="6241108" y="3382724"/>
            <a:ext cx="4760498" cy="215444"/>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9" name="Picture Placeholder 3" title="Click the Icon to add your Image"/>
          <p:cNvSpPr>
            <a:spLocks noGrp="1" noChangeAspect="1"/>
          </p:cNvSpPr>
          <p:nvPr>
            <p:ph type="pic" sz="quarter" idx="23" hasCustomPrompt="1"/>
          </p:nvPr>
        </p:nvSpPr>
        <p:spPr>
          <a:xfrm>
            <a:off x="8181854" y="1574846"/>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10" name="Content Placeholder 17"/>
          <p:cNvSpPr>
            <a:spLocks noGrp="1"/>
          </p:cNvSpPr>
          <p:nvPr>
            <p:ph sz="quarter" idx="24" hasCustomPrompt="1"/>
          </p:nvPr>
        </p:nvSpPr>
        <p:spPr>
          <a:xfrm>
            <a:off x="6241108" y="2927374"/>
            <a:ext cx="4760498" cy="215444"/>
          </a:xfrm>
          <a:prstGeom prst="rect">
            <a:avLst/>
          </a:prstGeom>
        </p:spPr>
        <p:txBody>
          <a:bodyPr wrap="square" lIns="0" tIns="0" rIns="0" bIns="0">
            <a:spAutoFit/>
          </a:bodyPr>
          <a:lstStyle>
            <a:lvl1pPr marL="0" indent="0" algn="ctr">
              <a:lnSpc>
                <a:spcPct val="100000"/>
              </a:lnSpc>
              <a:buNone/>
              <a:defRPr sz="1400" b="1" i="0" baseline="0">
                <a:solidFill>
                  <a:srgbClr val="D8B47E"/>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cxnSp>
        <p:nvCxnSpPr>
          <p:cNvPr id="11" name="Straight Connector 10"/>
          <p:cNvCxnSpPr/>
          <p:nvPr userDrawn="1"/>
        </p:nvCxnSpPr>
        <p:spPr>
          <a:xfrm>
            <a:off x="5604469" y="2327872"/>
            <a:ext cx="0" cy="3001617"/>
          </a:xfrm>
          <a:prstGeom prst="line">
            <a:avLst/>
          </a:prstGeom>
          <a:ln>
            <a:solidFill>
              <a:srgbClr val="324F82">
                <a:alpha val="50000"/>
              </a:srgbClr>
            </a:solidFill>
            <a:prstDash val="sysDash"/>
          </a:ln>
        </p:spPr>
        <p:style>
          <a:lnRef idx="1">
            <a:schemeClr val="accent1"/>
          </a:lnRef>
          <a:fillRef idx="0">
            <a:schemeClr val="accent1"/>
          </a:fillRef>
          <a:effectRef idx="0">
            <a:schemeClr val="accent1"/>
          </a:effectRef>
          <a:fontRef idx="minor">
            <a:schemeClr val="tx1"/>
          </a:fontRef>
        </p:style>
      </p:cxnSp>
      <p:sp>
        <p:nvSpPr>
          <p:cNvPr id="21" name="Text Placeholder 4"/>
          <p:cNvSpPr>
            <a:spLocks noGrp="1"/>
          </p:cNvSpPr>
          <p:nvPr>
            <p:ph type="body" sz="quarter" idx="25" hasCustomPrompt="1"/>
          </p:nvPr>
        </p:nvSpPr>
        <p:spPr>
          <a:xfrm>
            <a:off x="241182" y="317862"/>
            <a:ext cx="10760424" cy="241402"/>
          </a:xfrm>
          <a:prstGeom prst="rect">
            <a:avLst/>
          </a:prstGeom>
        </p:spPr>
        <p:txBody>
          <a:bodyPr lIns="0" tIns="0" rIns="0" bIns="0"/>
          <a:lstStyle>
            <a:lvl1pPr marL="0" indent="0">
              <a:buNone/>
              <a:defRPr sz="1800" b="1" i="0" baseline="0">
                <a:solidFill>
                  <a:srgbClr val="D8B47E"/>
                </a:solidFill>
                <a:latin typeface="Ubuntu" charset="0"/>
                <a:ea typeface="Ubuntu" charset="0"/>
                <a:cs typeface="Ubuntu" charset="0"/>
              </a:defRPr>
            </a:lvl1pPr>
          </a:lstStyle>
          <a:p>
            <a:pPr lvl="0"/>
            <a:r>
              <a:rPr lang="en-US" dirty="0" smtClean="0"/>
              <a:t> N A T I O N A L  C O L </a:t>
            </a:r>
            <a:r>
              <a:rPr lang="en-US" dirty="0" err="1" smtClean="0"/>
              <a:t>L</a:t>
            </a:r>
            <a:r>
              <a:rPr lang="en-US" dirty="0" smtClean="0"/>
              <a:t> A B O R A T I V E  C O M </a:t>
            </a:r>
            <a:r>
              <a:rPr lang="en-US" dirty="0" err="1" smtClean="0"/>
              <a:t>M</a:t>
            </a:r>
            <a:r>
              <a:rPr lang="en-US" dirty="0" smtClean="0"/>
              <a:t> I S </a:t>
            </a:r>
            <a:r>
              <a:rPr lang="en-US" dirty="0" err="1" smtClean="0"/>
              <a:t>S</a:t>
            </a:r>
            <a:r>
              <a:rPr lang="en-US" dirty="0" smtClean="0"/>
              <a:t> I O N I N G  U N I T</a:t>
            </a:r>
            <a:endParaRPr lang="en-US" dirty="0"/>
          </a:p>
        </p:txBody>
      </p:sp>
      <p:sp>
        <p:nvSpPr>
          <p:cNvPr id="22" name="Text Placeholder 4"/>
          <p:cNvSpPr>
            <a:spLocks noGrp="1"/>
          </p:cNvSpPr>
          <p:nvPr>
            <p:ph type="body" sz="quarter" idx="26" hasCustomPrompt="1"/>
          </p:nvPr>
        </p:nvSpPr>
        <p:spPr>
          <a:xfrm>
            <a:off x="241184" y="787653"/>
            <a:ext cx="10760422" cy="609825"/>
          </a:xfrm>
          <a:prstGeom prst="rect">
            <a:avLst/>
          </a:prstGeom>
          <a:solidFill>
            <a:srgbClr val="D8B47E"/>
          </a:solidFill>
        </p:spPr>
        <p:txBody>
          <a:bodyPr lIns="0" tIns="0" rIns="0" bIns="0" anchor="ctr"/>
          <a:lstStyle>
            <a:lvl1pPr marL="0" indent="0">
              <a:buNone/>
              <a:defRPr b="1" i="0">
                <a:solidFill>
                  <a:srgbClr val="325083"/>
                </a:solidFill>
                <a:latin typeface="Ubuntu" charset="0"/>
                <a:ea typeface="Ubuntu" charset="0"/>
                <a:cs typeface="Ubuntu" charset="0"/>
              </a:defRPr>
            </a:lvl1pPr>
          </a:lstStyle>
          <a:p>
            <a:pPr lvl="0"/>
            <a:r>
              <a:rPr lang="en-US" dirty="0" smtClean="0"/>
              <a:t> Slide Subheading</a:t>
            </a:r>
            <a:endParaRPr lang="en-US" dirty="0"/>
          </a:p>
        </p:txBody>
      </p:sp>
      <p:sp>
        <p:nvSpPr>
          <p:cNvPr id="23" name="Content Placeholder 5"/>
          <p:cNvSpPr>
            <a:spLocks noGrp="1"/>
          </p:cNvSpPr>
          <p:nvPr>
            <p:ph sz="quarter" idx="17" hasCustomPrompt="1"/>
          </p:nvPr>
        </p:nvSpPr>
        <p:spPr>
          <a:xfrm rot="16200000">
            <a:off x="9341216" y="4185497"/>
            <a:ext cx="4848730" cy="221599"/>
          </a:xfrm>
          <a:prstGeom prst="rect">
            <a:avLst/>
          </a:prstGeom>
        </p:spPr>
        <p:txBody>
          <a:bodyPr wrap="square" lIns="0" tIns="0" rIns="0" bIns="0">
            <a:spAutoFit/>
          </a:bodyPr>
          <a:lstStyle>
            <a:lvl1pPr marL="0" indent="0">
              <a:buNone/>
              <a:defRPr sz="1600" b="1" i="0">
                <a:solidFill>
                  <a:srgbClr val="D8B47E"/>
                </a:solidFill>
                <a:latin typeface="Ubuntu" charset="0"/>
                <a:ea typeface="Ubuntu" charset="0"/>
                <a:cs typeface="Ubuntu" charset="0"/>
              </a:defRPr>
            </a:lvl1pPr>
          </a:lstStyle>
          <a:p>
            <a:pPr lvl="0"/>
            <a:r>
              <a:rPr lang="en-US" dirty="0" smtClean="0"/>
              <a:t>Insert Document Title</a:t>
            </a:r>
            <a:endParaRPr lang="en-US" dirty="0"/>
          </a:p>
        </p:txBody>
      </p:sp>
    </p:spTree>
    <p:extLst>
      <p:ext uri="{BB962C8B-B14F-4D97-AF65-F5344CB8AC3E}">
        <p14:creationId xmlns:p14="http://schemas.microsoft.com/office/powerpoint/2010/main" val="1657554355"/>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6 Icon Slide">
    <p:spTree>
      <p:nvGrpSpPr>
        <p:cNvPr id="1" name=""/>
        <p:cNvGrpSpPr/>
        <p:nvPr/>
      </p:nvGrpSpPr>
      <p:grpSpPr>
        <a:xfrm>
          <a:off x="0" y="0"/>
          <a:ext cx="0" cy="0"/>
          <a:chOff x="0" y="0"/>
          <a:chExt cx="0" cy="0"/>
        </a:xfrm>
      </p:grpSpPr>
      <p:sp>
        <p:nvSpPr>
          <p:cNvPr id="5" name="Content Placeholder 17"/>
          <p:cNvSpPr>
            <a:spLocks noGrp="1"/>
          </p:cNvSpPr>
          <p:nvPr>
            <p:ph sz="quarter" idx="15" hasCustomPrompt="1"/>
          </p:nvPr>
        </p:nvSpPr>
        <p:spPr>
          <a:xfrm>
            <a:off x="1348400"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6" name="Picture Placeholder 3" title="Click the Icon to add your Image"/>
          <p:cNvSpPr>
            <a:spLocks noGrp="1" noChangeAspect="1"/>
          </p:cNvSpPr>
          <p:nvPr>
            <p:ph type="pic" sz="quarter" idx="16" hasCustomPrompt="1"/>
          </p:nvPr>
        </p:nvSpPr>
        <p:spPr>
          <a:xfrm>
            <a:off x="241184" y="1805183"/>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7" name="Content Placeholder 17"/>
          <p:cNvSpPr>
            <a:spLocks noGrp="1"/>
          </p:cNvSpPr>
          <p:nvPr>
            <p:ph sz="quarter" idx="21" hasCustomPrompt="1"/>
          </p:nvPr>
        </p:nvSpPr>
        <p:spPr>
          <a:xfrm>
            <a:off x="1348400"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D8B47E"/>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cxnSp>
        <p:nvCxnSpPr>
          <p:cNvPr id="11" name="Straight Connector 10"/>
          <p:cNvCxnSpPr/>
          <p:nvPr userDrawn="1"/>
        </p:nvCxnSpPr>
        <p:spPr>
          <a:xfrm>
            <a:off x="5489185" y="2155352"/>
            <a:ext cx="0" cy="3001617"/>
          </a:xfrm>
          <a:prstGeom prst="line">
            <a:avLst/>
          </a:prstGeom>
          <a:ln>
            <a:solidFill>
              <a:srgbClr val="324F82">
                <a:alpha val="50000"/>
              </a:srgbClr>
            </a:solidFill>
            <a:prstDash val="sysDash"/>
          </a:ln>
        </p:spPr>
        <p:style>
          <a:lnRef idx="1">
            <a:schemeClr val="accent1"/>
          </a:lnRef>
          <a:fillRef idx="0">
            <a:schemeClr val="accent1"/>
          </a:fillRef>
          <a:effectRef idx="0">
            <a:schemeClr val="accent1"/>
          </a:effectRef>
          <a:fontRef idx="minor">
            <a:schemeClr val="tx1"/>
          </a:fontRef>
        </p:style>
      </p:cxnSp>
      <p:sp>
        <p:nvSpPr>
          <p:cNvPr id="15" name="Content Placeholder 17"/>
          <p:cNvSpPr>
            <a:spLocks noGrp="1"/>
          </p:cNvSpPr>
          <p:nvPr>
            <p:ph sz="quarter" idx="25" hasCustomPrompt="1"/>
          </p:nvPr>
        </p:nvSpPr>
        <p:spPr>
          <a:xfrm>
            <a:off x="1348400"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16" name="Picture Placeholder 3" title="Click the Icon to add your Image"/>
          <p:cNvSpPr>
            <a:spLocks noGrp="1" noChangeAspect="1"/>
          </p:cNvSpPr>
          <p:nvPr>
            <p:ph type="pic" sz="quarter" idx="26" hasCustomPrompt="1"/>
          </p:nvPr>
        </p:nvSpPr>
        <p:spPr>
          <a:xfrm>
            <a:off x="241184" y="3103987"/>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17" name="Content Placeholder 17"/>
          <p:cNvSpPr>
            <a:spLocks noGrp="1"/>
          </p:cNvSpPr>
          <p:nvPr>
            <p:ph sz="quarter" idx="27" hasCustomPrompt="1"/>
          </p:nvPr>
        </p:nvSpPr>
        <p:spPr>
          <a:xfrm>
            <a:off x="1348400"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D8B47E"/>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18" name="Content Placeholder 17"/>
          <p:cNvSpPr>
            <a:spLocks noGrp="1"/>
          </p:cNvSpPr>
          <p:nvPr>
            <p:ph sz="quarter" idx="28" hasCustomPrompt="1"/>
          </p:nvPr>
        </p:nvSpPr>
        <p:spPr>
          <a:xfrm>
            <a:off x="1348400"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19" name="Picture Placeholder 3" title="Click the Icon to add your Image"/>
          <p:cNvSpPr>
            <a:spLocks noGrp="1" noChangeAspect="1"/>
          </p:cNvSpPr>
          <p:nvPr>
            <p:ph type="pic" sz="quarter" idx="29" hasCustomPrompt="1"/>
          </p:nvPr>
        </p:nvSpPr>
        <p:spPr>
          <a:xfrm>
            <a:off x="241184" y="443339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0" name="Content Placeholder 17"/>
          <p:cNvSpPr>
            <a:spLocks noGrp="1"/>
          </p:cNvSpPr>
          <p:nvPr>
            <p:ph sz="quarter" idx="30" hasCustomPrompt="1"/>
          </p:nvPr>
        </p:nvSpPr>
        <p:spPr>
          <a:xfrm>
            <a:off x="1348400"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D8B47E"/>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21" name="Content Placeholder 17"/>
          <p:cNvSpPr>
            <a:spLocks noGrp="1"/>
          </p:cNvSpPr>
          <p:nvPr>
            <p:ph sz="quarter" idx="31" hasCustomPrompt="1"/>
          </p:nvPr>
        </p:nvSpPr>
        <p:spPr>
          <a:xfrm>
            <a:off x="6108899"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23" name="Content Placeholder 17"/>
          <p:cNvSpPr>
            <a:spLocks noGrp="1"/>
          </p:cNvSpPr>
          <p:nvPr>
            <p:ph sz="quarter" idx="33" hasCustomPrompt="1"/>
          </p:nvPr>
        </p:nvSpPr>
        <p:spPr>
          <a:xfrm>
            <a:off x="6108899"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D8B47E"/>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24" name="Content Placeholder 17"/>
          <p:cNvSpPr>
            <a:spLocks noGrp="1"/>
          </p:cNvSpPr>
          <p:nvPr>
            <p:ph sz="quarter" idx="34" hasCustomPrompt="1"/>
          </p:nvPr>
        </p:nvSpPr>
        <p:spPr>
          <a:xfrm>
            <a:off x="6108899"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26" name="Content Placeholder 17"/>
          <p:cNvSpPr>
            <a:spLocks noGrp="1"/>
          </p:cNvSpPr>
          <p:nvPr>
            <p:ph sz="quarter" idx="36" hasCustomPrompt="1"/>
          </p:nvPr>
        </p:nvSpPr>
        <p:spPr>
          <a:xfrm>
            <a:off x="6108899"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D8B47E"/>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27" name="Content Placeholder 17"/>
          <p:cNvSpPr>
            <a:spLocks noGrp="1"/>
          </p:cNvSpPr>
          <p:nvPr>
            <p:ph sz="quarter" idx="37" hasCustomPrompt="1"/>
          </p:nvPr>
        </p:nvSpPr>
        <p:spPr>
          <a:xfrm>
            <a:off x="6108899"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29" name="Content Placeholder 17"/>
          <p:cNvSpPr>
            <a:spLocks noGrp="1"/>
          </p:cNvSpPr>
          <p:nvPr>
            <p:ph sz="quarter" idx="39" hasCustomPrompt="1"/>
          </p:nvPr>
        </p:nvSpPr>
        <p:spPr>
          <a:xfrm>
            <a:off x="6108899"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D8B47E"/>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30" name="Picture Placeholder 3" title="Click the Icon to add your Image"/>
          <p:cNvSpPr>
            <a:spLocks noGrp="1" noChangeAspect="1"/>
          </p:cNvSpPr>
          <p:nvPr>
            <p:ph type="pic" sz="quarter" idx="32" hasCustomPrompt="1"/>
          </p:nvPr>
        </p:nvSpPr>
        <p:spPr>
          <a:xfrm>
            <a:off x="9938332" y="1805183"/>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1" name="Picture Placeholder 3" title="Click the Icon to add your Image"/>
          <p:cNvSpPr>
            <a:spLocks noGrp="1" noChangeAspect="1"/>
          </p:cNvSpPr>
          <p:nvPr>
            <p:ph type="pic" sz="quarter" idx="35" hasCustomPrompt="1"/>
          </p:nvPr>
        </p:nvSpPr>
        <p:spPr>
          <a:xfrm>
            <a:off x="9938332" y="3103987"/>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2" name="Picture Placeholder 3" title="Click the Icon to add your Image"/>
          <p:cNvSpPr>
            <a:spLocks noGrp="1" noChangeAspect="1"/>
          </p:cNvSpPr>
          <p:nvPr>
            <p:ph type="pic" sz="quarter" idx="38" hasCustomPrompt="1"/>
          </p:nvPr>
        </p:nvSpPr>
        <p:spPr>
          <a:xfrm>
            <a:off x="9938332" y="443339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8" name="Text Placeholder 4"/>
          <p:cNvSpPr>
            <a:spLocks noGrp="1"/>
          </p:cNvSpPr>
          <p:nvPr>
            <p:ph type="body" sz="quarter" idx="40" hasCustomPrompt="1"/>
          </p:nvPr>
        </p:nvSpPr>
        <p:spPr>
          <a:xfrm>
            <a:off x="241182" y="317862"/>
            <a:ext cx="10515632" cy="241402"/>
          </a:xfrm>
          <a:prstGeom prst="rect">
            <a:avLst/>
          </a:prstGeom>
        </p:spPr>
        <p:txBody>
          <a:bodyPr lIns="0" tIns="0" rIns="0" bIns="0"/>
          <a:lstStyle>
            <a:lvl1pPr marL="0" indent="0">
              <a:buNone/>
              <a:defRPr sz="1800" b="1" i="0" baseline="0">
                <a:solidFill>
                  <a:srgbClr val="D8B47E"/>
                </a:solidFill>
                <a:latin typeface="Ubuntu" charset="0"/>
                <a:ea typeface="Ubuntu" charset="0"/>
                <a:cs typeface="Ubuntu" charset="0"/>
              </a:defRPr>
            </a:lvl1pPr>
          </a:lstStyle>
          <a:p>
            <a:pPr lvl="0"/>
            <a:r>
              <a:rPr lang="en-US" dirty="0" smtClean="0"/>
              <a:t> N A T I O N A L  C O L </a:t>
            </a:r>
            <a:r>
              <a:rPr lang="en-US" dirty="0" err="1" smtClean="0"/>
              <a:t>L</a:t>
            </a:r>
            <a:r>
              <a:rPr lang="en-US" dirty="0" smtClean="0"/>
              <a:t> A B O R A T I V E  C O M </a:t>
            </a:r>
            <a:r>
              <a:rPr lang="en-US" dirty="0" err="1" smtClean="0"/>
              <a:t>M</a:t>
            </a:r>
            <a:r>
              <a:rPr lang="en-US" dirty="0" smtClean="0"/>
              <a:t> I S </a:t>
            </a:r>
            <a:r>
              <a:rPr lang="en-US" dirty="0" err="1" smtClean="0"/>
              <a:t>S</a:t>
            </a:r>
            <a:r>
              <a:rPr lang="en-US" dirty="0" smtClean="0"/>
              <a:t> I O N I N G  U N I T</a:t>
            </a:r>
            <a:endParaRPr lang="en-US" dirty="0"/>
          </a:p>
        </p:txBody>
      </p:sp>
      <p:sp>
        <p:nvSpPr>
          <p:cNvPr id="39" name="Text Placeholder 4"/>
          <p:cNvSpPr>
            <a:spLocks noGrp="1"/>
          </p:cNvSpPr>
          <p:nvPr>
            <p:ph type="body" sz="quarter" idx="41" hasCustomPrompt="1"/>
          </p:nvPr>
        </p:nvSpPr>
        <p:spPr>
          <a:xfrm>
            <a:off x="241184" y="787653"/>
            <a:ext cx="10515630" cy="609825"/>
          </a:xfrm>
          <a:prstGeom prst="rect">
            <a:avLst/>
          </a:prstGeom>
          <a:solidFill>
            <a:srgbClr val="D8B47E"/>
          </a:solidFill>
        </p:spPr>
        <p:txBody>
          <a:bodyPr lIns="0" tIns="0" rIns="0" bIns="0" anchor="ctr"/>
          <a:lstStyle>
            <a:lvl1pPr marL="0" indent="0">
              <a:buNone/>
              <a:defRPr b="1" i="0">
                <a:solidFill>
                  <a:srgbClr val="325083"/>
                </a:solidFill>
                <a:latin typeface="Ubuntu" charset="0"/>
                <a:ea typeface="Ubuntu" charset="0"/>
                <a:cs typeface="Ubuntu" charset="0"/>
              </a:defRPr>
            </a:lvl1pPr>
          </a:lstStyle>
          <a:p>
            <a:pPr lvl="0"/>
            <a:r>
              <a:rPr lang="en-US" dirty="0" smtClean="0"/>
              <a:t> Slide Subheading</a:t>
            </a:r>
            <a:endParaRPr lang="en-US" dirty="0"/>
          </a:p>
        </p:txBody>
      </p:sp>
      <p:sp>
        <p:nvSpPr>
          <p:cNvPr id="40" name="Content Placeholder 5"/>
          <p:cNvSpPr>
            <a:spLocks noGrp="1"/>
          </p:cNvSpPr>
          <p:nvPr>
            <p:ph sz="quarter" idx="17" hasCustomPrompt="1"/>
          </p:nvPr>
        </p:nvSpPr>
        <p:spPr>
          <a:xfrm rot="16200000">
            <a:off x="9341216" y="4185497"/>
            <a:ext cx="4848730" cy="221599"/>
          </a:xfrm>
          <a:prstGeom prst="rect">
            <a:avLst/>
          </a:prstGeom>
        </p:spPr>
        <p:txBody>
          <a:bodyPr wrap="square" lIns="0" tIns="0" rIns="0" bIns="0">
            <a:spAutoFit/>
          </a:bodyPr>
          <a:lstStyle>
            <a:lvl1pPr marL="0" indent="0">
              <a:buNone/>
              <a:defRPr sz="1600" b="1" i="0">
                <a:solidFill>
                  <a:srgbClr val="D8B47E"/>
                </a:solidFill>
                <a:latin typeface="Ubuntu" charset="0"/>
                <a:ea typeface="Ubuntu" charset="0"/>
                <a:cs typeface="Ubuntu" charset="0"/>
              </a:defRPr>
            </a:lvl1pPr>
          </a:lstStyle>
          <a:p>
            <a:pPr lvl="0"/>
            <a:r>
              <a:rPr lang="en-US" dirty="0" smtClean="0"/>
              <a:t>Insert Document Title</a:t>
            </a:r>
            <a:endParaRPr lang="en-US" dirty="0"/>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Text &amp; Image Columns">
    <p:spTree>
      <p:nvGrpSpPr>
        <p:cNvPr id="1" name=""/>
        <p:cNvGrpSpPr/>
        <p:nvPr/>
      </p:nvGrpSpPr>
      <p:grpSpPr>
        <a:xfrm>
          <a:off x="0" y="0"/>
          <a:ext cx="0" cy="0"/>
          <a:chOff x="0" y="0"/>
          <a:chExt cx="0" cy="0"/>
        </a:xfrm>
      </p:grpSpPr>
      <p:sp>
        <p:nvSpPr>
          <p:cNvPr id="22" name="Content Placeholder 17"/>
          <p:cNvSpPr>
            <a:spLocks noGrp="1"/>
          </p:cNvSpPr>
          <p:nvPr>
            <p:ph sz="quarter" idx="15" hasCustomPrompt="1"/>
          </p:nvPr>
        </p:nvSpPr>
        <p:spPr>
          <a:xfrm>
            <a:off x="241184" y="4580494"/>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16" name="Picture Placeholder 3" title="Click the Icon to add your Image"/>
          <p:cNvSpPr>
            <a:spLocks noGrp="1" noChangeAspect="1"/>
          </p:cNvSpPr>
          <p:nvPr>
            <p:ph type="pic" sz="quarter" idx="16" hasCustomPrompt="1"/>
          </p:nvPr>
        </p:nvSpPr>
        <p:spPr>
          <a:xfrm>
            <a:off x="241184" y="2030434"/>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18" name="Content Placeholder 17"/>
          <p:cNvSpPr>
            <a:spLocks noGrp="1"/>
          </p:cNvSpPr>
          <p:nvPr>
            <p:ph sz="quarter" idx="21" hasCustomPrompt="1"/>
          </p:nvPr>
        </p:nvSpPr>
        <p:spPr>
          <a:xfrm>
            <a:off x="241184" y="4244412"/>
            <a:ext cx="3311999" cy="215444"/>
          </a:xfrm>
          <a:prstGeom prst="rect">
            <a:avLst/>
          </a:prstGeom>
        </p:spPr>
        <p:txBody>
          <a:bodyPr wrap="square" lIns="0" tIns="0" rIns="0" bIns="0">
            <a:spAutoFit/>
          </a:bodyPr>
          <a:lstStyle>
            <a:lvl1pPr marL="0" indent="0" algn="ctr">
              <a:lnSpc>
                <a:spcPct val="100000"/>
              </a:lnSpc>
              <a:buNone/>
              <a:defRPr sz="1400" b="1" i="0" baseline="0">
                <a:solidFill>
                  <a:srgbClr val="D8B47E"/>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33" name="Content Placeholder 17"/>
          <p:cNvSpPr>
            <a:spLocks noGrp="1"/>
          </p:cNvSpPr>
          <p:nvPr>
            <p:ph sz="quarter" idx="22" hasCustomPrompt="1"/>
          </p:nvPr>
        </p:nvSpPr>
        <p:spPr>
          <a:xfrm>
            <a:off x="3965395" y="4557320"/>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35" name="Content Placeholder 17"/>
          <p:cNvSpPr>
            <a:spLocks noGrp="1"/>
          </p:cNvSpPr>
          <p:nvPr>
            <p:ph sz="quarter" idx="24" hasCustomPrompt="1"/>
          </p:nvPr>
        </p:nvSpPr>
        <p:spPr>
          <a:xfrm>
            <a:off x="3965395" y="4221238"/>
            <a:ext cx="3311999" cy="215444"/>
          </a:xfrm>
          <a:prstGeom prst="rect">
            <a:avLst/>
          </a:prstGeom>
        </p:spPr>
        <p:txBody>
          <a:bodyPr wrap="square" lIns="0" tIns="0" rIns="0" bIns="0">
            <a:spAutoFit/>
          </a:bodyPr>
          <a:lstStyle>
            <a:lvl1pPr marL="0" indent="0" algn="ctr">
              <a:lnSpc>
                <a:spcPct val="100000"/>
              </a:lnSpc>
              <a:buNone/>
              <a:defRPr sz="1400" b="1" i="0" baseline="0">
                <a:solidFill>
                  <a:srgbClr val="D8B47E"/>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36" name="Content Placeholder 17"/>
          <p:cNvSpPr>
            <a:spLocks noGrp="1"/>
          </p:cNvSpPr>
          <p:nvPr>
            <p:ph sz="quarter" idx="25" hasCustomPrompt="1"/>
          </p:nvPr>
        </p:nvSpPr>
        <p:spPr>
          <a:xfrm>
            <a:off x="7689606" y="4557320"/>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38" name="Content Placeholder 17"/>
          <p:cNvSpPr>
            <a:spLocks noGrp="1"/>
          </p:cNvSpPr>
          <p:nvPr>
            <p:ph sz="quarter" idx="27" hasCustomPrompt="1"/>
          </p:nvPr>
        </p:nvSpPr>
        <p:spPr>
          <a:xfrm>
            <a:off x="7689606" y="4221238"/>
            <a:ext cx="3311999" cy="215444"/>
          </a:xfrm>
          <a:prstGeom prst="rect">
            <a:avLst/>
          </a:prstGeom>
        </p:spPr>
        <p:txBody>
          <a:bodyPr wrap="square" lIns="0" tIns="0" rIns="0" bIns="0">
            <a:spAutoFit/>
          </a:bodyPr>
          <a:lstStyle>
            <a:lvl1pPr marL="0" indent="0" algn="ctr">
              <a:lnSpc>
                <a:spcPct val="100000"/>
              </a:lnSpc>
              <a:buNone/>
              <a:defRPr sz="1400" b="1" i="0" baseline="0">
                <a:solidFill>
                  <a:srgbClr val="D8B47E"/>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1" name="Picture Placeholder 3" title="Click the Icon to add your Image"/>
          <p:cNvSpPr>
            <a:spLocks noGrp="1" noChangeAspect="1"/>
          </p:cNvSpPr>
          <p:nvPr>
            <p:ph type="pic" sz="quarter" idx="28" hasCustomPrompt="1"/>
          </p:nvPr>
        </p:nvSpPr>
        <p:spPr>
          <a:xfrm>
            <a:off x="3965395" y="2030434"/>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2" name="Picture Placeholder 3" title="Click the Icon to add your Image"/>
          <p:cNvSpPr>
            <a:spLocks noGrp="1" noChangeAspect="1"/>
          </p:cNvSpPr>
          <p:nvPr>
            <p:ph type="pic" sz="quarter" idx="29" hasCustomPrompt="1"/>
          </p:nvPr>
        </p:nvSpPr>
        <p:spPr>
          <a:xfrm>
            <a:off x="7693911" y="2023606"/>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25" name="Text Placeholder 4"/>
          <p:cNvSpPr>
            <a:spLocks noGrp="1"/>
          </p:cNvSpPr>
          <p:nvPr>
            <p:ph type="body" sz="quarter" idx="30" hasCustomPrompt="1"/>
          </p:nvPr>
        </p:nvSpPr>
        <p:spPr>
          <a:xfrm>
            <a:off x="241182" y="317862"/>
            <a:ext cx="10756116" cy="241402"/>
          </a:xfrm>
          <a:prstGeom prst="rect">
            <a:avLst/>
          </a:prstGeom>
        </p:spPr>
        <p:txBody>
          <a:bodyPr lIns="0" tIns="0" rIns="0" bIns="0"/>
          <a:lstStyle>
            <a:lvl1pPr marL="0" indent="0">
              <a:buNone/>
              <a:defRPr sz="1800" b="1" i="0" baseline="0">
                <a:solidFill>
                  <a:srgbClr val="D8B47E"/>
                </a:solidFill>
                <a:latin typeface="Ubuntu" charset="0"/>
                <a:ea typeface="Ubuntu" charset="0"/>
                <a:cs typeface="Ubuntu" charset="0"/>
              </a:defRPr>
            </a:lvl1pPr>
          </a:lstStyle>
          <a:p>
            <a:pPr lvl="0"/>
            <a:r>
              <a:rPr lang="en-US" dirty="0" smtClean="0"/>
              <a:t> N A T I O N A L  C O L </a:t>
            </a:r>
            <a:r>
              <a:rPr lang="en-US" dirty="0" err="1" smtClean="0"/>
              <a:t>L</a:t>
            </a:r>
            <a:r>
              <a:rPr lang="en-US" dirty="0" smtClean="0"/>
              <a:t> A B O R A T I V E  C O M </a:t>
            </a:r>
            <a:r>
              <a:rPr lang="en-US" dirty="0" err="1" smtClean="0"/>
              <a:t>M</a:t>
            </a:r>
            <a:r>
              <a:rPr lang="en-US" dirty="0" smtClean="0"/>
              <a:t> I S </a:t>
            </a:r>
            <a:r>
              <a:rPr lang="en-US" dirty="0" err="1" smtClean="0"/>
              <a:t>S</a:t>
            </a:r>
            <a:r>
              <a:rPr lang="en-US" dirty="0" smtClean="0"/>
              <a:t> I O N I N G  U N I T</a:t>
            </a:r>
            <a:endParaRPr lang="en-US" dirty="0"/>
          </a:p>
        </p:txBody>
      </p:sp>
      <p:sp>
        <p:nvSpPr>
          <p:cNvPr id="26" name="Text Placeholder 4"/>
          <p:cNvSpPr>
            <a:spLocks noGrp="1"/>
          </p:cNvSpPr>
          <p:nvPr>
            <p:ph type="body" sz="quarter" idx="31" hasCustomPrompt="1"/>
          </p:nvPr>
        </p:nvSpPr>
        <p:spPr>
          <a:xfrm>
            <a:off x="241184" y="787653"/>
            <a:ext cx="10756114" cy="609825"/>
          </a:xfrm>
          <a:prstGeom prst="rect">
            <a:avLst/>
          </a:prstGeom>
          <a:solidFill>
            <a:srgbClr val="D8B47E"/>
          </a:solidFill>
        </p:spPr>
        <p:txBody>
          <a:bodyPr lIns="0" tIns="0" rIns="0" bIns="0" anchor="ctr"/>
          <a:lstStyle>
            <a:lvl1pPr marL="0" indent="0">
              <a:buNone/>
              <a:defRPr b="1" i="0">
                <a:solidFill>
                  <a:srgbClr val="325083"/>
                </a:solidFill>
                <a:latin typeface="Ubuntu" charset="0"/>
                <a:ea typeface="Ubuntu" charset="0"/>
                <a:cs typeface="Ubuntu" charset="0"/>
              </a:defRPr>
            </a:lvl1pPr>
          </a:lstStyle>
          <a:p>
            <a:pPr lvl="0"/>
            <a:r>
              <a:rPr lang="en-US" dirty="0" smtClean="0"/>
              <a:t> Slide Subheading</a:t>
            </a:r>
            <a:endParaRPr lang="en-US" dirty="0"/>
          </a:p>
        </p:txBody>
      </p:sp>
      <p:sp>
        <p:nvSpPr>
          <p:cNvPr id="27" name="Content Placeholder 5"/>
          <p:cNvSpPr>
            <a:spLocks noGrp="1"/>
          </p:cNvSpPr>
          <p:nvPr>
            <p:ph sz="quarter" idx="17" hasCustomPrompt="1"/>
          </p:nvPr>
        </p:nvSpPr>
        <p:spPr>
          <a:xfrm rot="16200000">
            <a:off x="9341216" y="4185497"/>
            <a:ext cx="4848730" cy="221599"/>
          </a:xfrm>
          <a:prstGeom prst="rect">
            <a:avLst/>
          </a:prstGeom>
        </p:spPr>
        <p:txBody>
          <a:bodyPr wrap="square" lIns="0" tIns="0" rIns="0" bIns="0">
            <a:spAutoFit/>
          </a:bodyPr>
          <a:lstStyle>
            <a:lvl1pPr marL="0" indent="0">
              <a:buNone/>
              <a:defRPr sz="1600" b="1" i="0">
                <a:solidFill>
                  <a:srgbClr val="D8B47E"/>
                </a:solidFill>
                <a:latin typeface="Ubuntu" charset="0"/>
                <a:ea typeface="Ubuntu" charset="0"/>
                <a:cs typeface="Ubuntu" charset="0"/>
              </a:defRPr>
            </a:lvl1pPr>
          </a:lstStyle>
          <a:p>
            <a:pPr lvl="0"/>
            <a:r>
              <a:rPr lang="en-US" dirty="0" smtClean="0"/>
              <a:t>Insert Document Title</a:t>
            </a:r>
            <a:endParaRPr lang="en-US" dirty="0"/>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0" y="0"/>
            <a:ext cx="11326483" cy="6858000"/>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11" name="Content Placeholder 5"/>
          <p:cNvSpPr>
            <a:spLocks noGrp="1"/>
          </p:cNvSpPr>
          <p:nvPr>
            <p:ph sz="quarter" idx="18" hasCustomPrompt="1"/>
          </p:nvPr>
        </p:nvSpPr>
        <p:spPr>
          <a:xfrm rot="16200000">
            <a:off x="9341216" y="4185497"/>
            <a:ext cx="4848730" cy="221599"/>
          </a:xfrm>
          <a:prstGeom prst="rect">
            <a:avLst/>
          </a:prstGeom>
        </p:spPr>
        <p:txBody>
          <a:bodyPr wrap="square" lIns="0" tIns="0" rIns="0" bIns="0">
            <a:spAutoFit/>
          </a:bodyPr>
          <a:lstStyle>
            <a:lvl1pPr marL="0" indent="0">
              <a:buNone/>
              <a:defRPr sz="1600" b="1" i="0">
                <a:solidFill>
                  <a:srgbClr val="D8B47E"/>
                </a:solidFill>
                <a:latin typeface="Ubuntu" charset="0"/>
                <a:ea typeface="Ubuntu" charset="0"/>
                <a:cs typeface="Ubuntu" charset="0"/>
              </a:defRPr>
            </a:lvl1pPr>
          </a:lstStyle>
          <a:p>
            <a:pPr lvl="0"/>
            <a:r>
              <a:rPr lang="en-US" dirty="0" smtClean="0"/>
              <a:t>Insert Document Title</a:t>
            </a:r>
            <a:endParaRPr lang="en-US" dirty="0"/>
          </a:p>
        </p:txBody>
      </p:sp>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6089374" y="0"/>
            <a:ext cx="5213626" cy="6858000"/>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10" name="Content Placeholder 17"/>
          <p:cNvSpPr>
            <a:spLocks noGrp="1"/>
          </p:cNvSpPr>
          <p:nvPr>
            <p:ph sz="quarter" idx="18" hasCustomPrompt="1"/>
          </p:nvPr>
        </p:nvSpPr>
        <p:spPr>
          <a:xfrm>
            <a:off x="241185" y="2166730"/>
            <a:ext cx="5555765" cy="316189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9" name="Text Placeholder 4"/>
          <p:cNvSpPr>
            <a:spLocks noGrp="1"/>
          </p:cNvSpPr>
          <p:nvPr>
            <p:ph type="body" sz="quarter" idx="15" hasCustomPrompt="1"/>
          </p:nvPr>
        </p:nvSpPr>
        <p:spPr>
          <a:xfrm>
            <a:off x="241184" y="317862"/>
            <a:ext cx="5555767" cy="241402"/>
          </a:xfrm>
          <a:prstGeom prst="rect">
            <a:avLst/>
          </a:prstGeom>
        </p:spPr>
        <p:txBody>
          <a:bodyPr lIns="0" tIns="0" rIns="0" bIns="0" anchor="ctr"/>
          <a:lstStyle>
            <a:lvl1pPr marL="0" indent="0">
              <a:buNone/>
              <a:defRPr sz="1200" b="1" i="0" baseline="0">
                <a:solidFill>
                  <a:srgbClr val="D8B47E"/>
                </a:solidFill>
                <a:latin typeface="Ubuntu" charset="0"/>
                <a:ea typeface="Ubuntu" charset="0"/>
                <a:cs typeface="Ubuntu" charset="0"/>
              </a:defRPr>
            </a:lvl1pPr>
          </a:lstStyle>
          <a:p>
            <a:pPr lvl="0"/>
            <a:r>
              <a:rPr lang="en-US" dirty="0" smtClean="0"/>
              <a:t> N A T I O N A L  C O L </a:t>
            </a:r>
            <a:r>
              <a:rPr lang="en-US" dirty="0" err="1" smtClean="0"/>
              <a:t>L</a:t>
            </a:r>
            <a:r>
              <a:rPr lang="en-US" dirty="0" smtClean="0"/>
              <a:t> A B O R A T I V E  C O M </a:t>
            </a:r>
            <a:r>
              <a:rPr lang="en-US" dirty="0" err="1" smtClean="0"/>
              <a:t>M</a:t>
            </a:r>
            <a:r>
              <a:rPr lang="en-US" dirty="0" smtClean="0"/>
              <a:t> I S </a:t>
            </a:r>
            <a:r>
              <a:rPr lang="en-US" dirty="0" err="1" smtClean="0"/>
              <a:t>S</a:t>
            </a:r>
            <a:r>
              <a:rPr lang="en-US" dirty="0" smtClean="0"/>
              <a:t> I O N I N G  U N I T</a:t>
            </a:r>
            <a:endParaRPr lang="en-US" dirty="0"/>
          </a:p>
        </p:txBody>
      </p:sp>
      <p:sp>
        <p:nvSpPr>
          <p:cNvPr id="21" name="Text Placeholder 4"/>
          <p:cNvSpPr>
            <a:spLocks noGrp="1"/>
          </p:cNvSpPr>
          <p:nvPr>
            <p:ph type="body" sz="quarter" idx="19" hasCustomPrompt="1"/>
          </p:nvPr>
        </p:nvSpPr>
        <p:spPr>
          <a:xfrm>
            <a:off x="241186" y="787653"/>
            <a:ext cx="5555765" cy="609825"/>
          </a:xfrm>
          <a:prstGeom prst="rect">
            <a:avLst/>
          </a:prstGeom>
          <a:solidFill>
            <a:srgbClr val="D8B47E"/>
          </a:solidFill>
        </p:spPr>
        <p:txBody>
          <a:bodyPr lIns="0" tIns="0" rIns="0" bIns="0" anchor="ctr"/>
          <a:lstStyle>
            <a:lvl1pPr marL="0" indent="0">
              <a:buNone/>
              <a:defRPr b="1" i="0">
                <a:solidFill>
                  <a:srgbClr val="325083"/>
                </a:solidFill>
                <a:latin typeface="Ubuntu" charset="0"/>
                <a:ea typeface="Ubuntu" charset="0"/>
                <a:cs typeface="Ubuntu" charset="0"/>
              </a:defRPr>
            </a:lvl1pPr>
          </a:lstStyle>
          <a:p>
            <a:pPr lvl="0"/>
            <a:r>
              <a:rPr lang="en-US" dirty="0" smtClean="0"/>
              <a:t> Slide Subheading</a:t>
            </a:r>
            <a:endParaRPr lang="en-US" dirty="0"/>
          </a:p>
        </p:txBody>
      </p:sp>
      <p:sp>
        <p:nvSpPr>
          <p:cNvPr id="7" name="Content Placeholder 5"/>
          <p:cNvSpPr>
            <a:spLocks noGrp="1"/>
          </p:cNvSpPr>
          <p:nvPr>
            <p:ph sz="quarter" idx="17" hasCustomPrompt="1"/>
          </p:nvPr>
        </p:nvSpPr>
        <p:spPr>
          <a:xfrm rot="16200000">
            <a:off x="9341216" y="4185497"/>
            <a:ext cx="4848730" cy="221599"/>
          </a:xfrm>
          <a:prstGeom prst="rect">
            <a:avLst/>
          </a:prstGeom>
        </p:spPr>
        <p:txBody>
          <a:bodyPr wrap="square" lIns="0" tIns="0" rIns="0" bIns="0">
            <a:spAutoFit/>
          </a:bodyPr>
          <a:lstStyle>
            <a:lvl1pPr marL="0" indent="0">
              <a:buNone/>
              <a:defRPr sz="1600" b="1" i="0">
                <a:solidFill>
                  <a:srgbClr val="D8B47E"/>
                </a:solidFill>
                <a:latin typeface="Ubuntu" charset="0"/>
                <a:ea typeface="Ubuntu" charset="0"/>
                <a:cs typeface="Ubuntu" charset="0"/>
              </a:defRPr>
            </a:lvl1pPr>
          </a:lstStyle>
          <a:p>
            <a:pPr lvl="0"/>
            <a:r>
              <a:rPr lang="en-US" dirty="0" smtClean="0"/>
              <a:t>Insert Document Title</a:t>
            </a:r>
            <a:endParaRPr lang="en-US" dirty="0"/>
          </a:p>
        </p:txBody>
      </p: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0" y="0"/>
            <a:ext cx="6102626" cy="6858000"/>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17" name="Rectangle 16"/>
          <p:cNvSpPr/>
          <p:nvPr userDrawn="1"/>
        </p:nvSpPr>
        <p:spPr>
          <a:xfrm>
            <a:off x="0" y="5814391"/>
            <a:ext cx="6102626" cy="1043609"/>
          </a:xfrm>
          <a:prstGeom prst="rect">
            <a:avLst/>
          </a:prstGeom>
          <a:gradFill>
            <a:gsLst>
              <a:gs pos="100000">
                <a:schemeClr val="bg1">
                  <a:alpha val="49000"/>
                </a:schemeClr>
              </a:gs>
              <a:gs pos="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Content Placeholder 17"/>
          <p:cNvSpPr>
            <a:spLocks noGrp="1"/>
          </p:cNvSpPr>
          <p:nvPr>
            <p:ph sz="quarter" idx="18" hasCustomPrompt="1"/>
          </p:nvPr>
        </p:nvSpPr>
        <p:spPr>
          <a:xfrm>
            <a:off x="6297282" y="2160070"/>
            <a:ext cx="4796288" cy="316189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21" name="Text Placeholder 4"/>
          <p:cNvSpPr>
            <a:spLocks noGrp="1"/>
          </p:cNvSpPr>
          <p:nvPr>
            <p:ph type="body" sz="quarter" idx="30" hasCustomPrompt="1"/>
          </p:nvPr>
        </p:nvSpPr>
        <p:spPr>
          <a:xfrm>
            <a:off x="6297282" y="317862"/>
            <a:ext cx="4796288" cy="241402"/>
          </a:xfrm>
          <a:prstGeom prst="rect">
            <a:avLst/>
          </a:prstGeom>
        </p:spPr>
        <p:txBody>
          <a:bodyPr lIns="0" tIns="0" rIns="0" bIns="0" anchor="ctr"/>
          <a:lstStyle>
            <a:lvl1pPr marL="0" indent="0">
              <a:buNone/>
              <a:defRPr sz="1050" b="1" i="0" baseline="0">
                <a:solidFill>
                  <a:srgbClr val="D8B47E"/>
                </a:solidFill>
                <a:latin typeface="Ubuntu" charset="0"/>
                <a:ea typeface="Ubuntu" charset="0"/>
                <a:cs typeface="Ubuntu" charset="0"/>
              </a:defRPr>
            </a:lvl1pPr>
          </a:lstStyle>
          <a:p>
            <a:pPr lvl="0"/>
            <a:r>
              <a:rPr lang="en-US" dirty="0" smtClean="0"/>
              <a:t> N A T I O N A L  C O L </a:t>
            </a:r>
            <a:r>
              <a:rPr lang="en-US" dirty="0" err="1" smtClean="0"/>
              <a:t>L</a:t>
            </a:r>
            <a:r>
              <a:rPr lang="en-US" dirty="0" smtClean="0"/>
              <a:t> A B O R A T I V E  C O M </a:t>
            </a:r>
            <a:r>
              <a:rPr lang="en-US" dirty="0" err="1" smtClean="0"/>
              <a:t>M</a:t>
            </a:r>
            <a:r>
              <a:rPr lang="en-US" dirty="0" smtClean="0"/>
              <a:t> I S </a:t>
            </a:r>
            <a:r>
              <a:rPr lang="en-US" dirty="0" err="1" smtClean="0"/>
              <a:t>S</a:t>
            </a:r>
            <a:r>
              <a:rPr lang="en-US" dirty="0" smtClean="0"/>
              <a:t> I O N I N G  U N I T</a:t>
            </a:r>
            <a:endParaRPr lang="en-US" dirty="0"/>
          </a:p>
        </p:txBody>
      </p:sp>
      <p:sp>
        <p:nvSpPr>
          <p:cNvPr id="22" name="Text Placeholder 4"/>
          <p:cNvSpPr>
            <a:spLocks noGrp="1"/>
          </p:cNvSpPr>
          <p:nvPr>
            <p:ph type="body" sz="quarter" idx="31" hasCustomPrompt="1"/>
          </p:nvPr>
        </p:nvSpPr>
        <p:spPr>
          <a:xfrm>
            <a:off x="6297282" y="787653"/>
            <a:ext cx="4796288" cy="609825"/>
          </a:xfrm>
          <a:prstGeom prst="rect">
            <a:avLst/>
          </a:prstGeom>
          <a:solidFill>
            <a:srgbClr val="D8B47E"/>
          </a:solidFill>
        </p:spPr>
        <p:txBody>
          <a:bodyPr lIns="0" tIns="0" rIns="0" bIns="0" anchor="ctr"/>
          <a:lstStyle>
            <a:lvl1pPr marL="0" indent="0">
              <a:buNone/>
              <a:defRPr b="1" i="0">
                <a:solidFill>
                  <a:srgbClr val="325083"/>
                </a:solidFill>
                <a:latin typeface="Ubuntu" charset="0"/>
                <a:ea typeface="Ubuntu" charset="0"/>
                <a:cs typeface="Ubuntu" charset="0"/>
              </a:defRPr>
            </a:lvl1pPr>
          </a:lstStyle>
          <a:p>
            <a:pPr lvl="0"/>
            <a:r>
              <a:rPr lang="en-US" dirty="0" smtClean="0"/>
              <a:t> Slide Subheading</a:t>
            </a:r>
            <a:endParaRPr lang="en-US" dirty="0"/>
          </a:p>
        </p:txBody>
      </p:sp>
      <p:sp>
        <p:nvSpPr>
          <p:cNvPr id="23" name="Content Placeholder 5"/>
          <p:cNvSpPr>
            <a:spLocks noGrp="1"/>
          </p:cNvSpPr>
          <p:nvPr>
            <p:ph sz="quarter" idx="17" hasCustomPrompt="1"/>
          </p:nvPr>
        </p:nvSpPr>
        <p:spPr>
          <a:xfrm rot="16200000">
            <a:off x="9341216" y="4185497"/>
            <a:ext cx="4848730" cy="221599"/>
          </a:xfrm>
          <a:prstGeom prst="rect">
            <a:avLst/>
          </a:prstGeom>
        </p:spPr>
        <p:txBody>
          <a:bodyPr wrap="square" lIns="0" tIns="0" rIns="0" bIns="0">
            <a:spAutoFit/>
          </a:bodyPr>
          <a:lstStyle>
            <a:lvl1pPr marL="0" indent="0">
              <a:buNone/>
              <a:defRPr sz="1600" b="1" i="0">
                <a:solidFill>
                  <a:srgbClr val="D8B47E"/>
                </a:solidFill>
                <a:latin typeface="Ubuntu" charset="0"/>
                <a:ea typeface="Ubuntu" charset="0"/>
                <a:cs typeface="Ubuntu" charset="0"/>
              </a:defRPr>
            </a:lvl1pPr>
          </a:lstStyle>
          <a:p>
            <a:pPr lvl="0"/>
            <a:r>
              <a:rPr lang="en-US" dirty="0" smtClean="0"/>
              <a:t>Insert Document Title</a:t>
            </a:r>
            <a:endParaRPr lang="en-US" dirty="0"/>
          </a:p>
        </p:txBody>
      </p:sp>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9" name="Text Placeholder 4"/>
          <p:cNvSpPr>
            <a:spLocks noGrp="1"/>
          </p:cNvSpPr>
          <p:nvPr>
            <p:ph type="body" sz="quarter" idx="30" hasCustomPrompt="1"/>
          </p:nvPr>
        </p:nvSpPr>
        <p:spPr>
          <a:xfrm>
            <a:off x="241182" y="317862"/>
            <a:ext cx="10515632" cy="241402"/>
          </a:xfrm>
          <a:prstGeom prst="rect">
            <a:avLst/>
          </a:prstGeom>
        </p:spPr>
        <p:txBody>
          <a:bodyPr lIns="0" tIns="0" rIns="0" bIns="0"/>
          <a:lstStyle>
            <a:lvl1pPr marL="0" indent="0">
              <a:buNone/>
              <a:defRPr sz="1800" b="1" i="0" baseline="0">
                <a:solidFill>
                  <a:srgbClr val="D8B47E"/>
                </a:solidFill>
                <a:latin typeface="Ubuntu" charset="0"/>
                <a:ea typeface="Ubuntu" charset="0"/>
                <a:cs typeface="Ubuntu" charset="0"/>
              </a:defRPr>
            </a:lvl1pPr>
          </a:lstStyle>
          <a:p>
            <a:pPr lvl="0"/>
            <a:r>
              <a:rPr lang="en-US" dirty="0" smtClean="0"/>
              <a:t> N A T I O N A L  C O L </a:t>
            </a:r>
            <a:r>
              <a:rPr lang="en-US" dirty="0" err="1" smtClean="0"/>
              <a:t>L</a:t>
            </a:r>
            <a:r>
              <a:rPr lang="en-US" dirty="0" smtClean="0"/>
              <a:t> A B O R A T I V E  C O M </a:t>
            </a:r>
            <a:r>
              <a:rPr lang="en-US" dirty="0" err="1" smtClean="0"/>
              <a:t>M</a:t>
            </a:r>
            <a:r>
              <a:rPr lang="en-US" dirty="0" smtClean="0"/>
              <a:t> I S </a:t>
            </a:r>
            <a:r>
              <a:rPr lang="en-US" dirty="0" err="1" smtClean="0"/>
              <a:t>S</a:t>
            </a:r>
            <a:r>
              <a:rPr lang="en-US" dirty="0" smtClean="0"/>
              <a:t> I O N I N G  U N I T</a:t>
            </a:r>
            <a:endParaRPr lang="en-US" dirty="0"/>
          </a:p>
        </p:txBody>
      </p:sp>
      <p:sp>
        <p:nvSpPr>
          <p:cNvPr id="10" name="Text Placeholder 4"/>
          <p:cNvSpPr>
            <a:spLocks noGrp="1"/>
          </p:cNvSpPr>
          <p:nvPr>
            <p:ph type="body" sz="quarter" idx="31" hasCustomPrompt="1"/>
          </p:nvPr>
        </p:nvSpPr>
        <p:spPr>
          <a:xfrm>
            <a:off x="241184" y="787653"/>
            <a:ext cx="10515630" cy="609825"/>
          </a:xfrm>
          <a:prstGeom prst="rect">
            <a:avLst/>
          </a:prstGeom>
          <a:solidFill>
            <a:srgbClr val="D8B47E"/>
          </a:solidFill>
        </p:spPr>
        <p:txBody>
          <a:bodyPr lIns="0" tIns="0" rIns="0" bIns="0" anchor="ctr"/>
          <a:lstStyle>
            <a:lvl1pPr marL="0" indent="0">
              <a:buNone/>
              <a:defRPr b="1" i="0">
                <a:solidFill>
                  <a:srgbClr val="325083"/>
                </a:solidFill>
                <a:latin typeface="Ubuntu" charset="0"/>
                <a:ea typeface="Ubuntu" charset="0"/>
                <a:cs typeface="Ubuntu" charset="0"/>
              </a:defRPr>
            </a:lvl1pPr>
          </a:lstStyle>
          <a:p>
            <a:pPr lvl="0"/>
            <a:r>
              <a:rPr lang="en-US" dirty="0" smtClean="0"/>
              <a:t> Slide Subheading</a:t>
            </a:r>
            <a:endParaRPr lang="en-US" dirty="0"/>
          </a:p>
        </p:txBody>
      </p:sp>
      <p:sp>
        <p:nvSpPr>
          <p:cNvPr id="11" name="Content Placeholder 5"/>
          <p:cNvSpPr>
            <a:spLocks noGrp="1"/>
          </p:cNvSpPr>
          <p:nvPr>
            <p:ph sz="quarter" idx="17" hasCustomPrompt="1"/>
          </p:nvPr>
        </p:nvSpPr>
        <p:spPr>
          <a:xfrm rot="16200000">
            <a:off x="9341216" y="4185497"/>
            <a:ext cx="4848730" cy="221599"/>
          </a:xfrm>
          <a:prstGeom prst="rect">
            <a:avLst/>
          </a:prstGeom>
        </p:spPr>
        <p:txBody>
          <a:bodyPr wrap="square" lIns="0" tIns="0" rIns="0" bIns="0">
            <a:spAutoFit/>
          </a:bodyPr>
          <a:lstStyle>
            <a:lvl1pPr marL="0" indent="0">
              <a:buNone/>
              <a:defRPr sz="1600" b="1" i="0">
                <a:solidFill>
                  <a:srgbClr val="D8B47E"/>
                </a:solidFill>
                <a:latin typeface="Ubuntu" charset="0"/>
                <a:ea typeface="Ubuntu" charset="0"/>
                <a:cs typeface="Ubuntu" charset="0"/>
              </a:defRPr>
            </a:lvl1pPr>
          </a:lstStyle>
          <a:p>
            <a:pPr lvl="0"/>
            <a:r>
              <a:rPr lang="en-US" dirty="0" smtClean="0"/>
              <a:t>Insert Document Title</a:t>
            </a:r>
            <a:endParaRPr lang="en-US" dirty="0"/>
          </a:p>
        </p:txBody>
      </p:sp>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Blank Slide">
    <p:spTree>
      <p:nvGrpSpPr>
        <p:cNvPr id="1" name=""/>
        <p:cNvGrpSpPr/>
        <p:nvPr/>
      </p:nvGrpSpPr>
      <p:grpSpPr>
        <a:xfrm>
          <a:off x="0" y="0"/>
          <a:ext cx="0" cy="0"/>
          <a:chOff x="0" y="0"/>
          <a:chExt cx="0" cy="0"/>
        </a:xfrm>
      </p:grpSpPr>
      <p:sp>
        <p:nvSpPr>
          <p:cNvPr id="8" name="Chart Placeholder 7"/>
          <p:cNvSpPr>
            <a:spLocks noGrp="1"/>
          </p:cNvSpPr>
          <p:nvPr>
            <p:ph type="chart" sz="quarter" idx="14" hasCustomPrompt="1"/>
          </p:nvPr>
        </p:nvSpPr>
        <p:spPr>
          <a:xfrm>
            <a:off x="276037" y="1838325"/>
            <a:ext cx="10760075" cy="3736975"/>
          </a:xfrm>
          <a:prstGeom prst="rect">
            <a:avLst/>
          </a:prstGeom>
        </p:spPr>
        <p:txBody>
          <a:bodyPr anchor="b" anchorCtr="1"/>
          <a:lstStyle>
            <a:lvl1pPr marL="0" indent="0">
              <a:buNone/>
              <a:defRPr sz="1400" b="0" i="0" baseline="0">
                <a:solidFill>
                  <a:srgbClr val="324F82"/>
                </a:solidFill>
                <a:latin typeface="Ubuntu Light" charset="0"/>
                <a:ea typeface="Ubuntu Light" charset="0"/>
                <a:cs typeface="Ubuntu Light" charset="0"/>
              </a:defRPr>
            </a:lvl1pPr>
          </a:lstStyle>
          <a:p>
            <a:r>
              <a:rPr lang="en-US" dirty="0" smtClean="0"/>
              <a:t>Click the icon to start building your chart</a:t>
            </a:r>
            <a:endParaRPr lang="en-US" dirty="0"/>
          </a:p>
        </p:txBody>
      </p:sp>
      <p:sp>
        <p:nvSpPr>
          <p:cNvPr id="17" name="Text Placeholder 4"/>
          <p:cNvSpPr>
            <a:spLocks noGrp="1"/>
          </p:cNvSpPr>
          <p:nvPr>
            <p:ph type="body" sz="quarter" idx="30" hasCustomPrompt="1"/>
          </p:nvPr>
        </p:nvSpPr>
        <p:spPr>
          <a:xfrm>
            <a:off x="241182" y="317862"/>
            <a:ext cx="10515632" cy="241402"/>
          </a:xfrm>
          <a:prstGeom prst="rect">
            <a:avLst/>
          </a:prstGeom>
        </p:spPr>
        <p:txBody>
          <a:bodyPr lIns="0" tIns="0" rIns="0" bIns="0"/>
          <a:lstStyle>
            <a:lvl1pPr marL="0" indent="0">
              <a:buNone/>
              <a:defRPr sz="1800" b="1" i="0" baseline="0">
                <a:solidFill>
                  <a:srgbClr val="D8B47E"/>
                </a:solidFill>
                <a:latin typeface="Ubuntu" charset="0"/>
                <a:ea typeface="Ubuntu" charset="0"/>
                <a:cs typeface="Ubuntu" charset="0"/>
              </a:defRPr>
            </a:lvl1pPr>
          </a:lstStyle>
          <a:p>
            <a:pPr lvl="0"/>
            <a:r>
              <a:rPr lang="en-US" dirty="0" smtClean="0"/>
              <a:t> N A T I O N A L  C O L </a:t>
            </a:r>
            <a:r>
              <a:rPr lang="en-US" dirty="0" err="1" smtClean="0"/>
              <a:t>L</a:t>
            </a:r>
            <a:r>
              <a:rPr lang="en-US" dirty="0" smtClean="0"/>
              <a:t> A B O R A T I V E  C O M </a:t>
            </a:r>
            <a:r>
              <a:rPr lang="en-US" dirty="0" err="1" smtClean="0"/>
              <a:t>M</a:t>
            </a:r>
            <a:r>
              <a:rPr lang="en-US" dirty="0" smtClean="0"/>
              <a:t> I S </a:t>
            </a:r>
            <a:r>
              <a:rPr lang="en-US" dirty="0" err="1" smtClean="0"/>
              <a:t>S</a:t>
            </a:r>
            <a:r>
              <a:rPr lang="en-US" dirty="0" smtClean="0"/>
              <a:t> I O N I N G  U N I T</a:t>
            </a:r>
            <a:endParaRPr lang="en-US" dirty="0"/>
          </a:p>
        </p:txBody>
      </p:sp>
      <p:sp>
        <p:nvSpPr>
          <p:cNvPr id="18" name="Text Placeholder 4"/>
          <p:cNvSpPr>
            <a:spLocks noGrp="1"/>
          </p:cNvSpPr>
          <p:nvPr>
            <p:ph type="body" sz="quarter" idx="31" hasCustomPrompt="1"/>
          </p:nvPr>
        </p:nvSpPr>
        <p:spPr>
          <a:xfrm>
            <a:off x="241184" y="787653"/>
            <a:ext cx="10515630" cy="609825"/>
          </a:xfrm>
          <a:prstGeom prst="rect">
            <a:avLst/>
          </a:prstGeom>
          <a:solidFill>
            <a:srgbClr val="D8B47E"/>
          </a:solidFill>
        </p:spPr>
        <p:txBody>
          <a:bodyPr lIns="0" tIns="0" rIns="0" bIns="0" anchor="ctr"/>
          <a:lstStyle>
            <a:lvl1pPr marL="0" indent="0">
              <a:buNone/>
              <a:defRPr b="1" i="0">
                <a:solidFill>
                  <a:srgbClr val="325083"/>
                </a:solidFill>
                <a:latin typeface="Ubuntu" charset="0"/>
                <a:ea typeface="Ubuntu" charset="0"/>
                <a:cs typeface="Ubuntu" charset="0"/>
              </a:defRPr>
            </a:lvl1pPr>
          </a:lstStyle>
          <a:p>
            <a:pPr lvl="0"/>
            <a:r>
              <a:rPr lang="en-US" dirty="0" smtClean="0"/>
              <a:t> Slide Subheading</a:t>
            </a:r>
            <a:endParaRPr lang="en-US" dirty="0"/>
          </a:p>
        </p:txBody>
      </p:sp>
      <p:sp>
        <p:nvSpPr>
          <p:cNvPr id="19" name="Content Placeholder 5"/>
          <p:cNvSpPr>
            <a:spLocks noGrp="1"/>
          </p:cNvSpPr>
          <p:nvPr>
            <p:ph sz="quarter" idx="17" hasCustomPrompt="1"/>
          </p:nvPr>
        </p:nvSpPr>
        <p:spPr>
          <a:xfrm rot="16200000">
            <a:off x="9341216" y="4185497"/>
            <a:ext cx="4848730" cy="221599"/>
          </a:xfrm>
          <a:prstGeom prst="rect">
            <a:avLst/>
          </a:prstGeom>
        </p:spPr>
        <p:txBody>
          <a:bodyPr wrap="square" lIns="0" tIns="0" rIns="0" bIns="0">
            <a:spAutoFit/>
          </a:bodyPr>
          <a:lstStyle>
            <a:lvl1pPr marL="0" indent="0">
              <a:buNone/>
              <a:defRPr sz="1600" b="1" i="0">
                <a:solidFill>
                  <a:srgbClr val="D8B47E"/>
                </a:solidFill>
                <a:latin typeface="Ubuntu" charset="0"/>
                <a:ea typeface="Ubuntu" charset="0"/>
                <a:cs typeface="Ubuntu" charset="0"/>
              </a:defRPr>
            </a:lvl1pPr>
          </a:lstStyle>
          <a:p>
            <a:pPr lvl="0"/>
            <a:r>
              <a:rPr lang="en-US" dirty="0" smtClean="0"/>
              <a:t>Insert Document Title</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hapter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6" name="Title 1"/>
          <p:cNvSpPr>
            <a:spLocks noGrp="1"/>
          </p:cNvSpPr>
          <p:nvPr>
            <p:ph type="title" hasCustomPrompt="1"/>
          </p:nvPr>
        </p:nvSpPr>
        <p:spPr>
          <a:xfrm>
            <a:off x="241182" y="1625867"/>
            <a:ext cx="8083309" cy="4300480"/>
          </a:xfrm>
          <a:prstGeom prst="rect">
            <a:avLst/>
          </a:prstGeom>
        </p:spPr>
        <p:txBody>
          <a:bodyPr wrap="none" lIns="0" tIns="0" rIns="0" bIns="0" anchor="ctr" anchorCtr="1">
            <a:noAutofit/>
          </a:bodyPr>
          <a:lstStyle>
            <a:lvl1pPr algn="ctr">
              <a:defRPr sz="6000" b="1" i="0" baseline="0">
                <a:solidFill>
                  <a:schemeClr val="bg1"/>
                </a:solidFill>
                <a:latin typeface="Ubuntu" charset="0"/>
                <a:ea typeface="Ubuntu" charset="0"/>
                <a:cs typeface="Ubuntu" charset="0"/>
              </a:defRPr>
            </a:lvl1pPr>
          </a:lstStyle>
          <a:p>
            <a:r>
              <a:rPr lang="en-US" dirty="0" smtClean="0"/>
              <a:t>Chapter Title</a:t>
            </a:r>
            <a:endParaRPr lang="en-US" dirty="0"/>
          </a:p>
        </p:txBody>
      </p:sp>
      <p:sp>
        <p:nvSpPr>
          <p:cNvPr id="8" name="Text Placeholder 4"/>
          <p:cNvSpPr>
            <a:spLocks noGrp="1"/>
          </p:cNvSpPr>
          <p:nvPr>
            <p:ph type="body" sz="quarter" idx="30" hasCustomPrompt="1"/>
          </p:nvPr>
        </p:nvSpPr>
        <p:spPr>
          <a:xfrm>
            <a:off x="241182" y="317862"/>
            <a:ext cx="10515632" cy="241402"/>
          </a:xfrm>
          <a:prstGeom prst="rect">
            <a:avLst/>
          </a:prstGeom>
        </p:spPr>
        <p:txBody>
          <a:bodyPr lIns="0" tIns="0" rIns="0" bIns="0"/>
          <a:lstStyle>
            <a:lvl1pPr marL="0" indent="0">
              <a:buNone/>
              <a:defRPr sz="1800" b="1" i="0" baseline="0">
                <a:solidFill>
                  <a:schemeClr val="bg1"/>
                </a:solidFill>
                <a:latin typeface="Ubuntu" charset="0"/>
                <a:ea typeface="Ubuntu" charset="0"/>
                <a:cs typeface="Ubuntu" charset="0"/>
              </a:defRPr>
            </a:lvl1pPr>
          </a:lstStyle>
          <a:p>
            <a:pPr lvl="0"/>
            <a:r>
              <a:rPr lang="en-US" dirty="0" smtClean="0"/>
              <a:t> N A T I O N A L  C O L </a:t>
            </a:r>
            <a:r>
              <a:rPr lang="en-US" dirty="0" err="1" smtClean="0"/>
              <a:t>L</a:t>
            </a:r>
            <a:r>
              <a:rPr lang="en-US" dirty="0" smtClean="0"/>
              <a:t> A B O R A T I V E  C O M </a:t>
            </a:r>
            <a:r>
              <a:rPr lang="en-US" dirty="0" err="1" smtClean="0"/>
              <a:t>M</a:t>
            </a:r>
            <a:r>
              <a:rPr lang="en-US" dirty="0" smtClean="0"/>
              <a:t> I S </a:t>
            </a:r>
            <a:r>
              <a:rPr lang="en-US" dirty="0" err="1" smtClean="0"/>
              <a:t>S</a:t>
            </a:r>
            <a:r>
              <a:rPr lang="en-US" dirty="0" smtClean="0"/>
              <a:t> I O N I N G  U N I T</a:t>
            </a:r>
            <a:endParaRPr lang="en-US" dirty="0"/>
          </a:p>
        </p:txBody>
      </p:sp>
    </p:spTree>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ny question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itle 1"/>
          <p:cNvSpPr>
            <a:spLocks noGrp="1"/>
          </p:cNvSpPr>
          <p:nvPr>
            <p:ph type="title" hasCustomPrompt="1"/>
          </p:nvPr>
        </p:nvSpPr>
        <p:spPr>
          <a:xfrm>
            <a:off x="279192" y="3030336"/>
            <a:ext cx="6587434" cy="830997"/>
          </a:xfrm>
          <a:prstGeom prst="rect">
            <a:avLst/>
          </a:prstGeom>
        </p:spPr>
        <p:txBody>
          <a:bodyPr wrap="square" lIns="0" tIns="0" rIns="0" bIns="0" anchor="ctr">
            <a:normAutofit/>
          </a:bodyPr>
          <a:lstStyle>
            <a:lvl1pPr algn="l">
              <a:defRPr sz="6000" b="1" i="0" baseline="0">
                <a:solidFill>
                  <a:srgbClr val="D8B47E"/>
                </a:solidFill>
                <a:latin typeface="Ubuntu" charset="0"/>
                <a:ea typeface="Ubuntu" charset="0"/>
                <a:cs typeface="Ubuntu" charset="0"/>
              </a:defRPr>
            </a:lvl1pPr>
          </a:lstStyle>
          <a:p>
            <a:r>
              <a:rPr lang="en-US" dirty="0" smtClean="0"/>
              <a:t>Thank you for listening</a:t>
            </a:r>
            <a:endParaRPr lang="en-US" dirty="0"/>
          </a:p>
        </p:txBody>
      </p:sp>
      <p:sp>
        <p:nvSpPr>
          <p:cNvPr id="9" name="Content Placeholder 26"/>
          <p:cNvSpPr>
            <a:spLocks noGrp="1"/>
          </p:cNvSpPr>
          <p:nvPr>
            <p:ph sz="quarter" idx="14" hasCustomPrompt="1"/>
          </p:nvPr>
        </p:nvSpPr>
        <p:spPr>
          <a:xfrm>
            <a:off x="4675517" y="6272920"/>
            <a:ext cx="2406770" cy="193899"/>
          </a:xfrm>
          <a:prstGeom prst="rect">
            <a:avLst/>
          </a:prstGeom>
        </p:spPr>
        <p:txBody>
          <a:bodyPr wrap="square" lIns="0" tIns="0" rIns="0" bIns="0">
            <a:spAutoFit/>
          </a:bodyPr>
          <a:lstStyle>
            <a:lvl1pPr marL="0" indent="0">
              <a:buNone/>
              <a:defRPr sz="1400" b="0" i="0" baseline="0">
                <a:solidFill>
                  <a:schemeClr val="bg1"/>
                </a:solidFill>
                <a:latin typeface="Ubuntu" charset="0"/>
                <a:ea typeface="Ubuntu" charset="0"/>
                <a:cs typeface="Ubuntu" charset="0"/>
              </a:defRPr>
            </a:lvl1pPr>
          </a:lstStyle>
          <a:p>
            <a:pPr lvl="0"/>
            <a:r>
              <a:rPr lang="en-US" dirty="0" smtClean="0"/>
              <a:t>Date</a:t>
            </a:r>
            <a:endParaRPr lang="en-US" dirty="0"/>
          </a:p>
        </p:txBody>
      </p:sp>
      <p:sp>
        <p:nvSpPr>
          <p:cNvPr id="10" name="Text Placeholder 4"/>
          <p:cNvSpPr>
            <a:spLocks noGrp="1"/>
          </p:cNvSpPr>
          <p:nvPr>
            <p:ph type="body" sz="quarter" idx="15" hasCustomPrompt="1"/>
          </p:nvPr>
        </p:nvSpPr>
        <p:spPr>
          <a:xfrm>
            <a:off x="279192" y="6272920"/>
            <a:ext cx="4189292" cy="332399"/>
          </a:xfrm>
          <a:prstGeom prst="rect">
            <a:avLst/>
          </a:prstGeom>
        </p:spPr>
        <p:txBody>
          <a:bodyPr lIns="0" tIns="0" rIns="0" bIns="0"/>
          <a:lstStyle>
            <a:lvl1pPr marL="0" indent="0">
              <a:buNone/>
              <a:defRPr sz="1400" b="0" i="0">
                <a:solidFill>
                  <a:schemeClr val="bg1"/>
                </a:solidFill>
                <a:latin typeface="Ubuntu" charset="0"/>
                <a:ea typeface="Ubuntu" charset="0"/>
                <a:cs typeface="Ubuntu" charset="0"/>
              </a:defRPr>
            </a:lvl1pPr>
          </a:lstStyle>
          <a:p>
            <a:pPr lvl="0"/>
            <a:r>
              <a:rPr lang="en-US" dirty="0" smtClean="0"/>
              <a:t>Presented By: Insert Name</a:t>
            </a:r>
            <a:endParaRPr lang="en-US" dirty="0"/>
          </a:p>
        </p:txBody>
      </p:sp>
      <p:pic>
        <p:nvPicPr>
          <p:cNvPr id="11" name="Picture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79286" y="164391"/>
            <a:ext cx="3219522" cy="741318"/>
          </a:xfrm>
          <a:prstGeom prst="rect">
            <a:avLst/>
          </a:prstGeom>
        </p:spPr>
      </p:pic>
    </p:spTree>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con Chapter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6" name="Title 1"/>
          <p:cNvSpPr>
            <a:spLocks noGrp="1"/>
          </p:cNvSpPr>
          <p:nvPr>
            <p:ph type="title" hasCustomPrompt="1"/>
          </p:nvPr>
        </p:nvSpPr>
        <p:spPr>
          <a:xfrm>
            <a:off x="241184" y="1664900"/>
            <a:ext cx="8100559" cy="4059492"/>
          </a:xfrm>
          <a:prstGeom prst="rect">
            <a:avLst/>
          </a:prstGeom>
        </p:spPr>
        <p:txBody>
          <a:bodyPr wrap="none" lIns="0" tIns="0" rIns="0" bIns="0" anchor="ctr" anchorCtr="1">
            <a:noAutofit/>
          </a:bodyPr>
          <a:lstStyle>
            <a:lvl1pPr algn="ctr">
              <a:defRPr sz="6000" b="1" i="0" baseline="0">
                <a:solidFill>
                  <a:schemeClr val="bg1"/>
                </a:solidFill>
                <a:latin typeface="Ubuntu" charset="0"/>
                <a:ea typeface="Ubuntu" charset="0"/>
                <a:cs typeface="Ubuntu" charset="0"/>
              </a:defRPr>
            </a:lvl1pPr>
          </a:lstStyle>
          <a:p>
            <a:r>
              <a:rPr lang="en-US" dirty="0" smtClean="0"/>
              <a:t>Icon Chapter Title</a:t>
            </a:r>
            <a:endParaRPr lang="en-US" dirty="0"/>
          </a:p>
        </p:txBody>
      </p:sp>
      <p:sp>
        <p:nvSpPr>
          <p:cNvPr id="4" name="Picture Placeholder 3" title="Click the Icon to add your Image"/>
          <p:cNvSpPr>
            <a:spLocks noGrp="1" noChangeAspect="1"/>
          </p:cNvSpPr>
          <p:nvPr>
            <p:ph type="pic" sz="quarter" idx="16" hasCustomPrompt="1"/>
          </p:nvPr>
        </p:nvSpPr>
        <p:spPr>
          <a:xfrm>
            <a:off x="3625542" y="1664900"/>
            <a:ext cx="1331842" cy="1331842"/>
          </a:xfrm>
          <a:prstGeom prst="rect">
            <a:avLst/>
          </a:prstGeom>
          <a:noFill/>
        </p:spPr>
        <p:txBody>
          <a:bodyPr wrap="squar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9" name="Text Placeholder 4"/>
          <p:cNvSpPr>
            <a:spLocks noGrp="1"/>
          </p:cNvSpPr>
          <p:nvPr>
            <p:ph type="body" sz="quarter" idx="30" hasCustomPrompt="1"/>
          </p:nvPr>
        </p:nvSpPr>
        <p:spPr>
          <a:xfrm>
            <a:off x="241182" y="317862"/>
            <a:ext cx="10760768" cy="241402"/>
          </a:xfrm>
          <a:prstGeom prst="rect">
            <a:avLst/>
          </a:prstGeom>
        </p:spPr>
        <p:txBody>
          <a:bodyPr lIns="0" tIns="0" rIns="0" bIns="0"/>
          <a:lstStyle>
            <a:lvl1pPr marL="0" indent="0">
              <a:buNone/>
              <a:defRPr sz="1800" b="1" i="0" baseline="0">
                <a:solidFill>
                  <a:schemeClr val="bg1"/>
                </a:solidFill>
                <a:latin typeface="Ubuntu" charset="0"/>
                <a:ea typeface="Ubuntu" charset="0"/>
                <a:cs typeface="Ubuntu" charset="0"/>
              </a:defRPr>
            </a:lvl1pPr>
          </a:lstStyle>
          <a:p>
            <a:pPr lvl="0"/>
            <a:r>
              <a:rPr lang="en-US" dirty="0" smtClean="0"/>
              <a:t> N A T I O N A L  C O L </a:t>
            </a:r>
            <a:r>
              <a:rPr lang="en-US" dirty="0" err="1" smtClean="0"/>
              <a:t>L</a:t>
            </a:r>
            <a:r>
              <a:rPr lang="en-US" dirty="0" smtClean="0"/>
              <a:t> A B O R A T I V E  C O M </a:t>
            </a:r>
            <a:r>
              <a:rPr lang="en-US" dirty="0" err="1" smtClean="0"/>
              <a:t>M</a:t>
            </a:r>
            <a:r>
              <a:rPr lang="en-US" dirty="0" smtClean="0"/>
              <a:t> I S </a:t>
            </a:r>
            <a:r>
              <a:rPr lang="en-US" dirty="0" err="1" smtClean="0"/>
              <a:t>S</a:t>
            </a:r>
            <a:r>
              <a:rPr lang="en-US" dirty="0" smtClean="0"/>
              <a:t> I O N I N G  U N I T</a:t>
            </a:r>
            <a:endParaRPr lang="en-US" dirty="0"/>
          </a:p>
        </p:txBody>
      </p:sp>
    </p:spTree>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 Column Text Slide">
    <p:spTree>
      <p:nvGrpSpPr>
        <p:cNvPr id="1" name=""/>
        <p:cNvGrpSpPr/>
        <p:nvPr/>
      </p:nvGrpSpPr>
      <p:grpSpPr>
        <a:xfrm>
          <a:off x="0" y="0"/>
          <a:ext cx="0" cy="0"/>
          <a:chOff x="0" y="0"/>
          <a:chExt cx="0" cy="0"/>
        </a:xfrm>
      </p:grpSpPr>
      <p:sp>
        <p:nvSpPr>
          <p:cNvPr id="22" name="TextBox 21"/>
          <p:cNvSpPr txBox="1"/>
          <p:nvPr userDrawn="1"/>
        </p:nvSpPr>
        <p:spPr>
          <a:xfrm>
            <a:off x="-1123122" y="-1838739"/>
            <a:ext cx="184731" cy="369332"/>
          </a:xfrm>
          <a:prstGeom prst="rect">
            <a:avLst/>
          </a:prstGeom>
          <a:noFill/>
        </p:spPr>
        <p:txBody>
          <a:bodyPr wrap="none" rtlCol="0">
            <a:spAutoFit/>
          </a:bodyPr>
          <a:lstStyle/>
          <a:p>
            <a:endParaRPr lang="en-US" dirty="0"/>
          </a:p>
        </p:txBody>
      </p:sp>
      <p:sp>
        <p:nvSpPr>
          <p:cNvPr id="10" name="Content Placeholder 17"/>
          <p:cNvSpPr>
            <a:spLocks noGrp="1"/>
          </p:cNvSpPr>
          <p:nvPr>
            <p:ph sz="quarter" idx="14" hasCustomPrompt="1"/>
          </p:nvPr>
        </p:nvSpPr>
        <p:spPr>
          <a:xfrm>
            <a:off x="241183" y="2231115"/>
            <a:ext cx="10748870"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2" name="Text Placeholder 4"/>
          <p:cNvSpPr>
            <a:spLocks noGrp="1"/>
          </p:cNvSpPr>
          <p:nvPr>
            <p:ph type="body" sz="quarter" idx="15" hasCustomPrompt="1"/>
          </p:nvPr>
        </p:nvSpPr>
        <p:spPr>
          <a:xfrm>
            <a:off x="241182" y="317862"/>
            <a:ext cx="10748870" cy="241402"/>
          </a:xfrm>
          <a:prstGeom prst="rect">
            <a:avLst/>
          </a:prstGeom>
        </p:spPr>
        <p:txBody>
          <a:bodyPr lIns="0" tIns="0" rIns="0" bIns="0"/>
          <a:lstStyle>
            <a:lvl1pPr marL="0" indent="0">
              <a:buNone/>
              <a:defRPr sz="1800" b="1" i="0" baseline="0">
                <a:solidFill>
                  <a:srgbClr val="D8B47E"/>
                </a:solidFill>
                <a:latin typeface="Ubuntu" charset="0"/>
                <a:ea typeface="Ubuntu" charset="0"/>
                <a:cs typeface="Ubuntu" charset="0"/>
              </a:defRPr>
            </a:lvl1pPr>
          </a:lstStyle>
          <a:p>
            <a:pPr lvl="0"/>
            <a:r>
              <a:rPr lang="en-US" dirty="0" smtClean="0"/>
              <a:t> N A T I O N A L  C O L </a:t>
            </a:r>
            <a:r>
              <a:rPr lang="en-US" dirty="0" err="1" smtClean="0"/>
              <a:t>L</a:t>
            </a:r>
            <a:r>
              <a:rPr lang="en-US" dirty="0" smtClean="0"/>
              <a:t> A B O R A T I V E  C O M </a:t>
            </a:r>
            <a:r>
              <a:rPr lang="en-US" dirty="0" err="1" smtClean="0"/>
              <a:t>M</a:t>
            </a:r>
            <a:r>
              <a:rPr lang="en-US" dirty="0" smtClean="0"/>
              <a:t> I S </a:t>
            </a:r>
            <a:r>
              <a:rPr lang="en-US" dirty="0" err="1" smtClean="0"/>
              <a:t>S</a:t>
            </a:r>
            <a:r>
              <a:rPr lang="en-US" dirty="0" smtClean="0"/>
              <a:t> I O N I N G  U N I T</a:t>
            </a:r>
            <a:endParaRPr lang="en-US" dirty="0"/>
          </a:p>
        </p:txBody>
      </p:sp>
      <p:sp>
        <p:nvSpPr>
          <p:cNvPr id="17" name="Text Placeholder 4"/>
          <p:cNvSpPr>
            <a:spLocks noGrp="1"/>
          </p:cNvSpPr>
          <p:nvPr>
            <p:ph type="body" sz="quarter" idx="16" hasCustomPrompt="1"/>
          </p:nvPr>
        </p:nvSpPr>
        <p:spPr>
          <a:xfrm>
            <a:off x="241184" y="787653"/>
            <a:ext cx="10748868" cy="609825"/>
          </a:xfrm>
          <a:prstGeom prst="rect">
            <a:avLst/>
          </a:prstGeom>
          <a:solidFill>
            <a:srgbClr val="D8B47E"/>
          </a:solidFill>
        </p:spPr>
        <p:txBody>
          <a:bodyPr lIns="0" tIns="0" rIns="0" bIns="0" anchor="ctr"/>
          <a:lstStyle>
            <a:lvl1pPr marL="0" indent="0">
              <a:buNone/>
              <a:defRPr b="1" i="0">
                <a:solidFill>
                  <a:srgbClr val="325083"/>
                </a:solidFill>
                <a:latin typeface="Ubuntu" charset="0"/>
                <a:ea typeface="Ubuntu" charset="0"/>
                <a:cs typeface="Ubuntu" charset="0"/>
              </a:defRPr>
            </a:lvl1pPr>
          </a:lstStyle>
          <a:p>
            <a:pPr lvl="0"/>
            <a:r>
              <a:rPr lang="en-US" dirty="0" smtClean="0"/>
              <a:t> Slide Subheading</a:t>
            </a:r>
            <a:endParaRPr lang="en-US" dirty="0"/>
          </a:p>
        </p:txBody>
      </p:sp>
      <p:sp>
        <p:nvSpPr>
          <p:cNvPr id="21" name="Content Placeholder 5"/>
          <p:cNvSpPr>
            <a:spLocks noGrp="1"/>
          </p:cNvSpPr>
          <p:nvPr>
            <p:ph sz="quarter" idx="10" hasCustomPrompt="1"/>
          </p:nvPr>
        </p:nvSpPr>
        <p:spPr>
          <a:xfrm rot="16200000">
            <a:off x="9341216" y="4185497"/>
            <a:ext cx="4848730" cy="221599"/>
          </a:xfrm>
          <a:prstGeom prst="rect">
            <a:avLst/>
          </a:prstGeom>
        </p:spPr>
        <p:txBody>
          <a:bodyPr wrap="square" lIns="0" tIns="0" rIns="0" bIns="0">
            <a:spAutoFit/>
          </a:bodyPr>
          <a:lstStyle>
            <a:lvl1pPr marL="0" indent="0">
              <a:buNone/>
              <a:defRPr sz="1600" b="1" i="0">
                <a:solidFill>
                  <a:srgbClr val="D8B47E"/>
                </a:solidFill>
                <a:latin typeface="Ubuntu" charset="0"/>
                <a:ea typeface="Ubuntu" charset="0"/>
                <a:cs typeface="Ubuntu" charset="0"/>
              </a:defRPr>
            </a:lvl1pPr>
          </a:lstStyle>
          <a:p>
            <a:pPr lvl="0"/>
            <a:r>
              <a:rPr lang="en-US" dirty="0" smtClean="0"/>
              <a:t>Insert Document Title</a:t>
            </a:r>
            <a:endParaRPr lang="en-US" dirty="0"/>
          </a:p>
        </p:txBody>
      </p:sp>
    </p:spTree>
    <p:extLst>
      <p:ext uri="{BB962C8B-B14F-4D97-AF65-F5344CB8AC3E}">
        <p14:creationId xmlns:p14="http://schemas.microsoft.com/office/powerpoint/2010/main" val="111829995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 Column Text Slide Reverse">
    <p:spTree>
      <p:nvGrpSpPr>
        <p:cNvPr id="1" name=""/>
        <p:cNvGrpSpPr/>
        <p:nvPr/>
      </p:nvGrpSpPr>
      <p:grpSpPr>
        <a:xfrm>
          <a:off x="0" y="0"/>
          <a:ext cx="0" cy="0"/>
          <a:chOff x="0" y="0"/>
          <a:chExt cx="0" cy="0"/>
        </a:xfrm>
      </p:grpSpPr>
      <p:sp>
        <p:nvSpPr>
          <p:cNvPr id="8" name="Content Placeholder 17"/>
          <p:cNvSpPr>
            <a:spLocks noGrp="1"/>
          </p:cNvSpPr>
          <p:nvPr>
            <p:ph sz="quarter" idx="14" hasCustomPrompt="1"/>
          </p:nvPr>
        </p:nvSpPr>
        <p:spPr>
          <a:xfrm>
            <a:off x="241184" y="2221888"/>
            <a:ext cx="10760075" cy="2065181"/>
          </a:xfrm>
          <a:prstGeom prst="rect">
            <a:avLst/>
          </a:prstGeom>
        </p:spPr>
        <p:txBody>
          <a:bodyPr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21" name="Text Placeholder 4"/>
          <p:cNvSpPr>
            <a:spLocks noGrp="1"/>
          </p:cNvSpPr>
          <p:nvPr>
            <p:ph type="body" sz="quarter" idx="15" hasCustomPrompt="1"/>
          </p:nvPr>
        </p:nvSpPr>
        <p:spPr>
          <a:xfrm>
            <a:off x="241182" y="317862"/>
            <a:ext cx="10760076" cy="241402"/>
          </a:xfrm>
          <a:prstGeom prst="rect">
            <a:avLst/>
          </a:prstGeom>
        </p:spPr>
        <p:txBody>
          <a:bodyPr lIns="0" tIns="0" rIns="0" bIns="0"/>
          <a:lstStyle>
            <a:lvl1pPr marL="0" indent="0">
              <a:buNone/>
              <a:defRPr sz="1800" b="1" i="0" baseline="0">
                <a:solidFill>
                  <a:srgbClr val="D8B47E"/>
                </a:solidFill>
                <a:latin typeface="Ubuntu" charset="0"/>
                <a:ea typeface="Ubuntu" charset="0"/>
                <a:cs typeface="Ubuntu" charset="0"/>
              </a:defRPr>
            </a:lvl1pPr>
          </a:lstStyle>
          <a:p>
            <a:pPr lvl="0"/>
            <a:r>
              <a:rPr lang="en-US" dirty="0" smtClean="0"/>
              <a:t> N A T I O N A L  C O L </a:t>
            </a:r>
            <a:r>
              <a:rPr lang="en-US" dirty="0" err="1" smtClean="0"/>
              <a:t>L</a:t>
            </a:r>
            <a:r>
              <a:rPr lang="en-US" dirty="0" smtClean="0"/>
              <a:t> A B O R A T I V E  C O M </a:t>
            </a:r>
            <a:r>
              <a:rPr lang="en-US" dirty="0" err="1" smtClean="0"/>
              <a:t>M</a:t>
            </a:r>
            <a:r>
              <a:rPr lang="en-US" dirty="0" smtClean="0"/>
              <a:t> I S </a:t>
            </a:r>
            <a:r>
              <a:rPr lang="en-US" dirty="0" err="1" smtClean="0"/>
              <a:t>S</a:t>
            </a:r>
            <a:r>
              <a:rPr lang="en-US" dirty="0" smtClean="0"/>
              <a:t> I O N I N G  U N I T</a:t>
            </a:r>
            <a:endParaRPr lang="en-US" dirty="0"/>
          </a:p>
        </p:txBody>
      </p:sp>
      <p:sp>
        <p:nvSpPr>
          <p:cNvPr id="22" name="Text Placeholder 4"/>
          <p:cNvSpPr>
            <a:spLocks noGrp="1"/>
          </p:cNvSpPr>
          <p:nvPr>
            <p:ph type="body" sz="quarter" idx="16" hasCustomPrompt="1"/>
          </p:nvPr>
        </p:nvSpPr>
        <p:spPr>
          <a:xfrm>
            <a:off x="241183" y="787653"/>
            <a:ext cx="10760075" cy="609825"/>
          </a:xfrm>
          <a:prstGeom prst="rect">
            <a:avLst/>
          </a:prstGeom>
          <a:solidFill>
            <a:srgbClr val="D8B47E"/>
          </a:solidFill>
        </p:spPr>
        <p:txBody>
          <a:bodyPr lIns="0" tIns="0" rIns="0" bIns="0" anchor="ctr"/>
          <a:lstStyle>
            <a:lvl1pPr marL="0" indent="0">
              <a:buNone/>
              <a:defRPr b="1" i="0">
                <a:solidFill>
                  <a:srgbClr val="325083"/>
                </a:solidFill>
                <a:latin typeface="Ubuntu" charset="0"/>
                <a:ea typeface="Ubuntu" charset="0"/>
                <a:cs typeface="Ubuntu" charset="0"/>
              </a:defRPr>
            </a:lvl1pPr>
          </a:lstStyle>
          <a:p>
            <a:pPr lvl="0"/>
            <a:r>
              <a:rPr lang="en-US" dirty="0" smtClean="0"/>
              <a:t> Slide Subheading</a:t>
            </a:r>
            <a:endParaRPr lang="en-US" dirty="0"/>
          </a:p>
        </p:txBody>
      </p:sp>
      <p:sp>
        <p:nvSpPr>
          <p:cNvPr id="23" name="Content Placeholder 5"/>
          <p:cNvSpPr>
            <a:spLocks noGrp="1"/>
          </p:cNvSpPr>
          <p:nvPr>
            <p:ph sz="quarter" idx="17" hasCustomPrompt="1"/>
          </p:nvPr>
        </p:nvSpPr>
        <p:spPr>
          <a:xfrm rot="16200000">
            <a:off x="9341216" y="4185497"/>
            <a:ext cx="4848730" cy="221599"/>
          </a:xfrm>
          <a:prstGeom prst="rect">
            <a:avLst/>
          </a:prstGeom>
        </p:spPr>
        <p:txBody>
          <a:bodyPr wrap="square" lIns="0" tIns="0" rIns="0" bIns="0">
            <a:spAutoFit/>
          </a:bodyPr>
          <a:lstStyle>
            <a:lvl1pPr marL="0" indent="0">
              <a:buNone/>
              <a:defRPr sz="1600" b="1" i="0">
                <a:solidFill>
                  <a:srgbClr val="D8B47E"/>
                </a:solidFill>
                <a:latin typeface="Ubuntu" charset="0"/>
                <a:ea typeface="Ubuntu" charset="0"/>
                <a:cs typeface="Ubuntu" charset="0"/>
              </a:defRPr>
            </a:lvl1pPr>
          </a:lstStyle>
          <a:p>
            <a:pPr lvl="0"/>
            <a:r>
              <a:rPr lang="en-US" dirty="0" smtClean="0"/>
              <a:t>Insert Document Title</a:t>
            </a:r>
            <a:endParaRPr lang="en-US" dirty="0"/>
          </a:p>
        </p:txBody>
      </p:sp>
    </p:spTree>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 Column Text Slide">
    <p:spTree>
      <p:nvGrpSpPr>
        <p:cNvPr id="1" name=""/>
        <p:cNvGrpSpPr/>
        <p:nvPr/>
      </p:nvGrpSpPr>
      <p:grpSpPr>
        <a:xfrm>
          <a:off x="0" y="0"/>
          <a:ext cx="0" cy="0"/>
          <a:chOff x="0" y="0"/>
          <a:chExt cx="0" cy="0"/>
        </a:xfrm>
      </p:grpSpPr>
      <p:sp>
        <p:nvSpPr>
          <p:cNvPr id="17" name="Content Placeholder 17"/>
          <p:cNvSpPr>
            <a:spLocks noGrp="1"/>
          </p:cNvSpPr>
          <p:nvPr>
            <p:ph sz="quarter" idx="16" hasCustomPrompt="1"/>
          </p:nvPr>
        </p:nvSpPr>
        <p:spPr>
          <a:xfrm>
            <a:off x="241184"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20" name="Content Placeholder 17"/>
          <p:cNvSpPr>
            <a:spLocks noGrp="1"/>
          </p:cNvSpPr>
          <p:nvPr>
            <p:ph sz="quarter" idx="17" hasCustomPrompt="1"/>
          </p:nvPr>
        </p:nvSpPr>
        <p:spPr>
          <a:xfrm>
            <a:off x="5979029"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25" name="Text Placeholder 4"/>
          <p:cNvSpPr>
            <a:spLocks noGrp="1"/>
          </p:cNvSpPr>
          <p:nvPr>
            <p:ph type="body" sz="quarter" idx="15" hasCustomPrompt="1"/>
          </p:nvPr>
        </p:nvSpPr>
        <p:spPr>
          <a:xfrm>
            <a:off x="241181" y="317862"/>
            <a:ext cx="10760075" cy="241402"/>
          </a:xfrm>
          <a:prstGeom prst="rect">
            <a:avLst/>
          </a:prstGeom>
        </p:spPr>
        <p:txBody>
          <a:bodyPr lIns="0" tIns="0" rIns="0" bIns="0"/>
          <a:lstStyle>
            <a:lvl1pPr marL="0" indent="0">
              <a:buNone/>
              <a:defRPr sz="1800" b="1" i="0" baseline="0">
                <a:solidFill>
                  <a:srgbClr val="D8B47E"/>
                </a:solidFill>
                <a:latin typeface="Ubuntu" charset="0"/>
                <a:ea typeface="Ubuntu" charset="0"/>
                <a:cs typeface="Ubuntu" charset="0"/>
              </a:defRPr>
            </a:lvl1pPr>
          </a:lstStyle>
          <a:p>
            <a:pPr lvl="0"/>
            <a:r>
              <a:rPr lang="en-US" dirty="0" smtClean="0"/>
              <a:t> N A T I O N A L  C O L </a:t>
            </a:r>
            <a:r>
              <a:rPr lang="en-US" dirty="0" err="1" smtClean="0"/>
              <a:t>L</a:t>
            </a:r>
            <a:r>
              <a:rPr lang="en-US" dirty="0" smtClean="0"/>
              <a:t> A B O R A T I V E  C O M </a:t>
            </a:r>
            <a:r>
              <a:rPr lang="en-US" dirty="0" err="1" smtClean="0"/>
              <a:t>M</a:t>
            </a:r>
            <a:r>
              <a:rPr lang="en-US" dirty="0" smtClean="0"/>
              <a:t> I S </a:t>
            </a:r>
            <a:r>
              <a:rPr lang="en-US" dirty="0" err="1" smtClean="0"/>
              <a:t>S</a:t>
            </a:r>
            <a:r>
              <a:rPr lang="en-US" dirty="0" smtClean="0"/>
              <a:t> I O N I N G  U N I T</a:t>
            </a:r>
            <a:endParaRPr lang="en-US" dirty="0"/>
          </a:p>
        </p:txBody>
      </p:sp>
      <p:sp>
        <p:nvSpPr>
          <p:cNvPr id="26" name="Text Placeholder 4"/>
          <p:cNvSpPr>
            <a:spLocks noGrp="1"/>
          </p:cNvSpPr>
          <p:nvPr>
            <p:ph type="body" sz="quarter" idx="18" hasCustomPrompt="1"/>
          </p:nvPr>
        </p:nvSpPr>
        <p:spPr>
          <a:xfrm>
            <a:off x="241183" y="787653"/>
            <a:ext cx="10760073" cy="609825"/>
          </a:xfrm>
          <a:prstGeom prst="rect">
            <a:avLst/>
          </a:prstGeom>
          <a:solidFill>
            <a:srgbClr val="D8B47E"/>
          </a:solidFill>
        </p:spPr>
        <p:txBody>
          <a:bodyPr lIns="0" tIns="0" rIns="0" bIns="0" anchor="ctr"/>
          <a:lstStyle>
            <a:lvl1pPr marL="0" indent="0">
              <a:buNone/>
              <a:defRPr b="1" i="0">
                <a:solidFill>
                  <a:srgbClr val="325083"/>
                </a:solidFill>
                <a:latin typeface="Ubuntu" charset="0"/>
                <a:ea typeface="Ubuntu" charset="0"/>
                <a:cs typeface="Ubuntu" charset="0"/>
              </a:defRPr>
            </a:lvl1pPr>
          </a:lstStyle>
          <a:p>
            <a:pPr lvl="0"/>
            <a:r>
              <a:rPr lang="en-US" dirty="0" smtClean="0"/>
              <a:t> Slide Subheading</a:t>
            </a:r>
            <a:endParaRPr lang="en-US" dirty="0"/>
          </a:p>
        </p:txBody>
      </p:sp>
      <p:sp>
        <p:nvSpPr>
          <p:cNvPr id="27" name="Content Placeholder 5"/>
          <p:cNvSpPr>
            <a:spLocks noGrp="1"/>
          </p:cNvSpPr>
          <p:nvPr>
            <p:ph sz="quarter" idx="19" hasCustomPrompt="1"/>
          </p:nvPr>
        </p:nvSpPr>
        <p:spPr>
          <a:xfrm rot="16200000">
            <a:off x="9341216" y="4185497"/>
            <a:ext cx="4848730" cy="221599"/>
          </a:xfrm>
          <a:prstGeom prst="rect">
            <a:avLst/>
          </a:prstGeom>
        </p:spPr>
        <p:txBody>
          <a:bodyPr wrap="square" lIns="0" tIns="0" rIns="0" bIns="0">
            <a:spAutoFit/>
          </a:bodyPr>
          <a:lstStyle>
            <a:lvl1pPr marL="0" indent="0">
              <a:buNone/>
              <a:defRPr sz="1600" b="1" i="0">
                <a:solidFill>
                  <a:srgbClr val="D8B47E"/>
                </a:solidFill>
                <a:latin typeface="Ubuntu" charset="0"/>
                <a:ea typeface="Ubuntu" charset="0"/>
                <a:cs typeface="Ubuntu" charset="0"/>
              </a:defRPr>
            </a:lvl1pPr>
          </a:lstStyle>
          <a:p>
            <a:pPr lvl="0"/>
            <a:r>
              <a:rPr lang="en-US" dirty="0" smtClean="0"/>
              <a:t>Insert Document Title</a:t>
            </a:r>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Column Text Slide Reverse">
    <p:spTree>
      <p:nvGrpSpPr>
        <p:cNvPr id="1" name=""/>
        <p:cNvGrpSpPr/>
        <p:nvPr/>
      </p:nvGrpSpPr>
      <p:grpSpPr>
        <a:xfrm>
          <a:off x="0" y="0"/>
          <a:ext cx="0" cy="0"/>
          <a:chOff x="0" y="0"/>
          <a:chExt cx="0" cy="0"/>
        </a:xfrm>
      </p:grpSpPr>
      <p:sp>
        <p:nvSpPr>
          <p:cNvPr id="9" name="Content Placeholder 17"/>
          <p:cNvSpPr>
            <a:spLocks noGrp="1"/>
          </p:cNvSpPr>
          <p:nvPr>
            <p:ph sz="quarter" idx="16" hasCustomPrompt="1"/>
          </p:nvPr>
        </p:nvSpPr>
        <p:spPr>
          <a:xfrm>
            <a:off x="241184" y="2239141"/>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0" name="Content Placeholder 17"/>
          <p:cNvSpPr>
            <a:spLocks noGrp="1"/>
          </p:cNvSpPr>
          <p:nvPr>
            <p:ph sz="quarter" idx="17" hasCustomPrompt="1"/>
          </p:nvPr>
        </p:nvSpPr>
        <p:spPr>
          <a:xfrm>
            <a:off x="5979029" y="2239141"/>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20" name="Text Placeholder 4"/>
          <p:cNvSpPr>
            <a:spLocks noGrp="1"/>
          </p:cNvSpPr>
          <p:nvPr>
            <p:ph type="body" sz="quarter" idx="15" hasCustomPrompt="1"/>
          </p:nvPr>
        </p:nvSpPr>
        <p:spPr>
          <a:xfrm>
            <a:off x="241181" y="317862"/>
            <a:ext cx="10760075" cy="241402"/>
          </a:xfrm>
          <a:prstGeom prst="rect">
            <a:avLst/>
          </a:prstGeom>
        </p:spPr>
        <p:txBody>
          <a:bodyPr lIns="0" tIns="0" rIns="0" bIns="0"/>
          <a:lstStyle>
            <a:lvl1pPr marL="0" indent="0">
              <a:buNone/>
              <a:defRPr sz="1800" b="1" i="0" baseline="0">
                <a:solidFill>
                  <a:srgbClr val="D8B47E"/>
                </a:solidFill>
                <a:latin typeface="Ubuntu" charset="0"/>
                <a:ea typeface="Ubuntu" charset="0"/>
                <a:cs typeface="Ubuntu" charset="0"/>
              </a:defRPr>
            </a:lvl1pPr>
          </a:lstStyle>
          <a:p>
            <a:pPr lvl="0"/>
            <a:r>
              <a:rPr lang="en-US" dirty="0" smtClean="0"/>
              <a:t> N A T I O N A L  C O L </a:t>
            </a:r>
            <a:r>
              <a:rPr lang="en-US" dirty="0" err="1" smtClean="0"/>
              <a:t>L</a:t>
            </a:r>
            <a:r>
              <a:rPr lang="en-US" dirty="0" smtClean="0"/>
              <a:t> A B O R A T I V E  C O M </a:t>
            </a:r>
            <a:r>
              <a:rPr lang="en-US" dirty="0" err="1" smtClean="0"/>
              <a:t>M</a:t>
            </a:r>
            <a:r>
              <a:rPr lang="en-US" dirty="0" smtClean="0"/>
              <a:t> I S </a:t>
            </a:r>
            <a:r>
              <a:rPr lang="en-US" dirty="0" err="1" smtClean="0"/>
              <a:t>S</a:t>
            </a:r>
            <a:r>
              <a:rPr lang="en-US" dirty="0" smtClean="0"/>
              <a:t> I O N I N G  U N I T</a:t>
            </a:r>
            <a:endParaRPr lang="en-US" dirty="0"/>
          </a:p>
        </p:txBody>
      </p:sp>
      <p:sp>
        <p:nvSpPr>
          <p:cNvPr id="21" name="Text Placeholder 4"/>
          <p:cNvSpPr>
            <a:spLocks noGrp="1"/>
          </p:cNvSpPr>
          <p:nvPr>
            <p:ph type="body" sz="quarter" idx="18" hasCustomPrompt="1"/>
          </p:nvPr>
        </p:nvSpPr>
        <p:spPr>
          <a:xfrm>
            <a:off x="241183" y="787653"/>
            <a:ext cx="10760073" cy="609825"/>
          </a:xfrm>
          <a:prstGeom prst="rect">
            <a:avLst/>
          </a:prstGeom>
          <a:solidFill>
            <a:srgbClr val="D8B47E"/>
          </a:solidFill>
        </p:spPr>
        <p:txBody>
          <a:bodyPr lIns="0" tIns="0" rIns="0" bIns="0" anchor="ctr"/>
          <a:lstStyle>
            <a:lvl1pPr marL="0" indent="0">
              <a:buNone/>
              <a:defRPr b="1" i="0">
                <a:solidFill>
                  <a:srgbClr val="325083"/>
                </a:solidFill>
                <a:latin typeface="Ubuntu" charset="0"/>
                <a:ea typeface="Ubuntu" charset="0"/>
                <a:cs typeface="Ubuntu" charset="0"/>
              </a:defRPr>
            </a:lvl1pPr>
          </a:lstStyle>
          <a:p>
            <a:pPr lvl="0"/>
            <a:r>
              <a:rPr lang="en-US" dirty="0" smtClean="0"/>
              <a:t> Slide Subheading</a:t>
            </a:r>
            <a:endParaRPr lang="en-US" dirty="0"/>
          </a:p>
        </p:txBody>
      </p:sp>
      <p:sp>
        <p:nvSpPr>
          <p:cNvPr id="22" name="Content Placeholder 5"/>
          <p:cNvSpPr>
            <a:spLocks noGrp="1"/>
          </p:cNvSpPr>
          <p:nvPr>
            <p:ph sz="quarter" idx="19" hasCustomPrompt="1"/>
          </p:nvPr>
        </p:nvSpPr>
        <p:spPr>
          <a:xfrm rot="16200000">
            <a:off x="9341216" y="4185497"/>
            <a:ext cx="4848730" cy="221599"/>
          </a:xfrm>
          <a:prstGeom prst="rect">
            <a:avLst/>
          </a:prstGeom>
        </p:spPr>
        <p:txBody>
          <a:bodyPr wrap="square" lIns="0" tIns="0" rIns="0" bIns="0">
            <a:spAutoFit/>
          </a:bodyPr>
          <a:lstStyle>
            <a:lvl1pPr marL="0" indent="0">
              <a:buNone/>
              <a:defRPr sz="1600" b="1" i="0">
                <a:solidFill>
                  <a:srgbClr val="D8B47E"/>
                </a:solidFill>
                <a:latin typeface="Ubuntu" charset="0"/>
                <a:ea typeface="Ubuntu" charset="0"/>
                <a:cs typeface="Ubuntu" charset="0"/>
              </a:defRPr>
            </a:lvl1pPr>
          </a:lstStyle>
          <a:p>
            <a:pPr lvl="0"/>
            <a:r>
              <a:rPr lang="en-US" dirty="0" smtClean="0"/>
              <a:t>Insert Document Title</a:t>
            </a:r>
            <a:endParaRPr lang="en-US" dirty="0"/>
          </a:p>
        </p:txBody>
      </p:sp>
    </p:spTree>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 Column Text Slide">
    <p:spTree>
      <p:nvGrpSpPr>
        <p:cNvPr id="1" name=""/>
        <p:cNvGrpSpPr/>
        <p:nvPr/>
      </p:nvGrpSpPr>
      <p:grpSpPr>
        <a:xfrm>
          <a:off x="0" y="0"/>
          <a:ext cx="0" cy="0"/>
          <a:chOff x="0" y="0"/>
          <a:chExt cx="0" cy="0"/>
        </a:xfrm>
      </p:grpSpPr>
      <p:sp>
        <p:nvSpPr>
          <p:cNvPr id="22" name="Content Placeholder 17"/>
          <p:cNvSpPr>
            <a:spLocks noGrp="1"/>
          </p:cNvSpPr>
          <p:nvPr>
            <p:ph sz="quarter" idx="15" hasCustomPrompt="1"/>
          </p:nvPr>
        </p:nvSpPr>
        <p:spPr>
          <a:xfrm>
            <a:off x="241184" y="2230644"/>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8" name="Content Placeholder 17"/>
          <p:cNvSpPr>
            <a:spLocks noGrp="1"/>
          </p:cNvSpPr>
          <p:nvPr>
            <p:ph sz="quarter" idx="18" hasCustomPrompt="1"/>
          </p:nvPr>
        </p:nvSpPr>
        <p:spPr>
          <a:xfrm>
            <a:off x="4006318" y="2230642"/>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9" name="Content Placeholder 17"/>
          <p:cNvSpPr>
            <a:spLocks noGrp="1"/>
          </p:cNvSpPr>
          <p:nvPr>
            <p:ph sz="quarter" idx="19" hasCustomPrompt="1"/>
          </p:nvPr>
        </p:nvSpPr>
        <p:spPr>
          <a:xfrm>
            <a:off x="7771452" y="2230641"/>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1" name="Text Placeholder 4"/>
          <p:cNvSpPr>
            <a:spLocks noGrp="1"/>
          </p:cNvSpPr>
          <p:nvPr>
            <p:ph type="body" sz="quarter" idx="20" hasCustomPrompt="1"/>
          </p:nvPr>
        </p:nvSpPr>
        <p:spPr>
          <a:xfrm>
            <a:off x="241182" y="317862"/>
            <a:ext cx="10760072" cy="241402"/>
          </a:xfrm>
          <a:prstGeom prst="rect">
            <a:avLst/>
          </a:prstGeom>
        </p:spPr>
        <p:txBody>
          <a:bodyPr lIns="0" tIns="0" rIns="0" bIns="0"/>
          <a:lstStyle>
            <a:lvl1pPr marL="0" indent="0">
              <a:buNone/>
              <a:defRPr sz="1800" b="1" i="0" baseline="0">
                <a:solidFill>
                  <a:srgbClr val="D8B47E"/>
                </a:solidFill>
                <a:latin typeface="Ubuntu" charset="0"/>
                <a:ea typeface="Ubuntu" charset="0"/>
                <a:cs typeface="Ubuntu" charset="0"/>
              </a:defRPr>
            </a:lvl1pPr>
          </a:lstStyle>
          <a:p>
            <a:pPr lvl="0"/>
            <a:r>
              <a:rPr lang="en-US" dirty="0" smtClean="0"/>
              <a:t> N A T I O N A L  C O L </a:t>
            </a:r>
            <a:r>
              <a:rPr lang="en-US" dirty="0" err="1" smtClean="0"/>
              <a:t>L</a:t>
            </a:r>
            <a:r>
              <a:rPr lang="en-US" dirty="0" smtClean="0"/>
              <a:t> A B O R A T I V E  C O M </a:t>
            </a:r>
            <a:r>
              <a:rPr lang="en-US" dirty="0" err="1" smtClean="0"/>
              <a:t>M</a:t>
            </a:r>
            <a:r>
              <a:rPr lang="en-US" dirty="0" smtClean="0"/>
              <a:t> I S </a:t>
            </a:r>
            <a:r>
              <a:rPr lang="en-US" dirty="0" err="1" smtClean="0"/>
              <a:t>S</a:t>
            </a:r>
            <a:r>
              <a:rPr lang="en-US" dirty="0" smtClean="0"/>
              <a:t> I O N I N G  U N I T</a:t>
            </a:r>
            <a:endParaRPr lang="en-US" dirty="0"/>
          </a:p>
        </p:txBody>
      </p:sp>
      <p:sp>
        <p:nvSpPr>
          <p:cNvPr id="23" name="Text Placeholder 4"/>
          <p:cNvSpPr>
            <a:spLocks noGrp="1"/>
          </p:cNvSpPr>
          <p:nvPr>
            <p:ph type="body" sz="quarter" idx="16" hasCustomPrompt="1"/>
          </p:nvPr>
        </p:nvSpPr>
        <p:spPr>
          <a:xfrm>
            <a:off x="241183" y="787653"/>
            <a:ext cx="10760071" cy="609825"/>
          </a:xfrm>
          <a:prstGeom prst="rect">
            <a:avLst/>
          </a:prstGeom>
          <a:solidFill>
            <a:srgbClr val="D8B47E"/>
          </a:solidFill>
        </p:spPr>
        <p:txBody>
          <a:bodyPr lIns="0" tIns="0" rIns="0" bIns="0" anchor="ctr"/>
          <a:lstStyle>
            <a:lvl1pPr marL="0" indent="0">
              <a:buNone/>
              <a:defRPr b="1" i="0">
                <a:solidFill>
                  <a:srgbClr val="325083"/>
                </a:solidFill>
                <a:latin typeface="Ubuntu" charset="0"/>
                <a:ea typeface="Ubuntu" charset="0"/>
                <a:cs typeface="Ubuntu" charset="0"/>
              </a:defRPr>
            </a:lvl1pPr>
          </a:lstStyle>
          <a:p>
            <a:pPr lvl="0"/>
            <a:r>
              <a:rPr lang="en-US" dirty="0" smtClean="0"/>
              <a:t> Slide Subheading</a:t>
            </a:r>
            <a:endParaRPr lang="en-US" dirty="0"/>
          </a:p>
        </p:txBody>
      </p:sp>
      <p:sp>
        <p:nvSpPr>
          <p:cNvPr id="24" name="Content Placeholder 5"/>
          <p:cNvSpPr>
            <a:spLocks noGrp="1"/>
          </p:cNvSpPr>
          <p:nvPr>
            <p:ph sz="quarter" idx="17" hasCustomPrompt="1"/>
          </p:nvPr>
        </p:nvSpPr>
        <p:spPr>
          <a:xfrm rot="16200000">
            <a:off x="9341216" y="4185497"/>
            <a:ext cx="4848730" cy="221599"/>
          </a:xfrm>
          <a:prstGeom prst="rect">
            <a:avLst/>
          </a:prstGeom>
        </p:spPr>
        <p:txBody>
          <a:bodyPr wrap="square" lIns="0" tIns="0" rIns="0" bIns="0">
            <a:spAutoFit/>
          </a:bodyPr>
          <a:lstStyle>
            <a:lvl1pPr marL="0" indent="0">
              <a:buNone/>
              <a:defRPr sz="1600" b="1" i="0">
                <a:solidFill>
                  <a:srgbClr val="D8B47E"/>
                </a:solidFill>
                <a:latin typeface="Ubuntu" charset="0"/>
                <a:ea typeface="Ubuntu" charset="0"/>
                <a:cs typeface="Ubuntu" charset="0"/>
              </a:defRPr>
            </a:lvl1pPr>
          </a:lstStyle>
          <a:p>
            <a:pPr lvl="0"/>
            <a:r>
              <a:rPr lang="en-US" dirty="0" smtClean="0"/>
              <a:t>Insert Document Title</a:t>
            </a:r>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 Column Text Slide Pullout">
    <p:spTree>
      <p:nvGrpSpPr>
        <p:cNvPr id="1" name=""/>
        <p:cNvGrpSpPr/>
        <p:nvPr/>
      </p:nvGrpSpPr>
      <p:grpSpPr>
        <a:xfrm>
          <a:off x="0" y="0"/>
          <a:ext cx="0" cy="0"/>
          <a:chOff x="0" y="0"/>
          <a:chExt cx="0" cy="0"/>
        </a:xfrm>
      </p:grpSpPr>
      <p:sp>
        <p:nvSpPr>
          <p:cNvPr id="22" name="Content Placeholder 17"/>
          <p:cNvSpPr>
            <a:spLocks noGrp="1"/>
          </p:cNvSpPr>
          <p:nvPr>
            <p:ph sz="quarter" idx="15" hasCustomPrompt="1"/>
          </p:nvPr>
        </p:nvSpPr>
        <p:spPr>
          <a:xfrm>
            <a:off x="241184" y="2220265"/>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8" name="Content Placeholder 17"/>
          <p:cNvSpPr>
            <a:spLocks noGrp="1"/>
          </p:cNvSpPr>
          <p:nvPr>
            <p:ph sz="quarter" idx="18" hasCustomPrompt="1"/>
          </p:nvPr>
        </p:nvSpPr>
        <p:spPr>
          <a:xfrm>
            <a:off x="4006318" y="2220263"/>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9" name="Content Placeholder 17"/>
          <p:cNvSpPr>
            <a:spLocks noGrp="1"/>
          </p:cNvSpPr>
          <p:nvPr>
            <p:ph sz="quarter" idx="19" hasCustomPrompt="1"/>
          </p:nvPr>
        </p:nvSpPr>
        <p:spPr>
          <a:xfrm>
            <a:off x="7771452" y="1858178"/>
            <a:ext cx="3229803" cy="3641970"/>
          </a:xfrm>
          <a:prstGeom prst="rect">
            <a:avLst/>
          </a:prstGeom>
          <a:solidFill>
            <a:srgbClr val="324F82"/>
          </a:solidFill>
        </p:spPr>
        <p:txBody>
          <a:bodyPr wrap="square" lIns="360000" tIns="360000" rIns="360000" bIns="360000">
            <a:noAutofit/>
          </a:bodyPr>
          <a:lstStyle>
            <a:lvl1pPr marL="285750" indent="-285750">
              <a:lnSpc>
                <a:spcPct val="100000"/>
              </a:lnSpc>
              <a:buFont typeface="Arial" charset="0"/>
              <a:buChar char="•"/>
              <a:defRPr sz="1600" b="0" i="0" baseline="0">
                <a:solidFill>
                  <a:srgbClr val="D8B47E"/>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1" name="Text Placeholder 4"/>
          <p:cNvSpPr>
            <a:spLocks noGrp="1"/>
          </p:cNvSpPr>
          <p:nvPr>
            <p:ph type="body" sz="quarter" idx="20" hasCustomPrompt="1"/>
          </p:nvPr>
        </p:nvSpPr>
        <p:spPr>
          <a:xfrm>
            <a:off x="241182" y="317862"/>
            <a:ext cx="10760072" cy="241402"/>
          </a:xfrm>
          <a:prstGeom prst="rect">
            <a:avLst/>
          </a:prstGeom>
        </p:spPr>
        <p:txBody>
          <a:bodyPr lIns="0" tIns="0" rIns="0" bIns="0"/>
          <a:lstStyle>
            <a:lvl1pPr marL="0" indent="0">
              <a:buNone/>
              <a:defRPr sz="1800" b="1" i="0" baseline="0">
                <a:solidFill>
                  <a:srgbClr val="D8B47E"/>
                </a:solidFill>
                <a:latin typeface="Ubuntu" charset="0"/>
                <a:ea typeface="Ubuntu" charset="0"/>
                <a:cs typeface="Ubuntu" charset="0"/>
              </a:defRPr>
            </a:lvl1pPr>
          </a:lstStyle>
          <a:p>
            <a:pPr lvl="0"/>
            <a:r>
              <a:rPr lang="en-US" dirty="0" smtClean="0"/>
              <a:t> N A T I O N A L  C O L </a:t>
            </a:r>
            <a:r>
              <a:rPr lang="en-US" dirty="0" err="1" smtClean="0"/>
              <a:t>L</a:t>
            </a:r>
            <a:r>
              <a:rPr lang="en-US" dirty="0" smtClean="0"/>
              <a:t> A B O R A T I V E  C O M </a:t>
            </a:r>
            <a:r>
              <a:rPr lang="en-US" dirty="0" err="1" smtClean="0"/>
              <a:t>M</a:t>
            </a:r>
            <a:r>
              <a:rPr lang="en-US" dirty="0" smtClean="0"/>
              <a:t> I S </a:t>
            </a:r>
            <a:r>
              <a:rPr lang="en-US" dirty="0" err="1" smtClean="0"/>
              <a:t>S</a:t>
            </a:r>
            <a:r>
              <a:rPr lang="en-US" dirty="0" smtClean="0"/>
              <a:t> I O N I N G  U N I T</a:t>
            </a:r>
            <a:endParaRPr lang="en-US" dirty="0"/>
          </a:p>
        </p:txBody>
      </p:sp>
      <p:sp>
        <p:nvSpPr>
          <p:cNvPr id="23" name="Text Placeholder 4"/>
          <p:cNvSpPr>
            <a:spLocks noGrp="1"/>
          </p:cNvSpPr>
          <p:nvPr>
            <p:ph type="body" sz="quarter" idx="16" hasCustomPrompt="1"/>
          </p:nvPr>
        </p:nvSpPr>
        <p:spPr>
          <a:xfrm>
            <a:off x="241183" y="787653"/>
            <a:ext cx="10760071" cy="609825"/>
          </a:xfrm>
          <a:prstGeom prst="rect">
            <a:avLst/>
          </a:prstGeom>
          <a:solidFill>
            <a:srgbClr val="D8B47E"/>
          </a:solidFill>
        </p:spPr>
        <p:txBody>
          <a:bodyPr lIns="0" tIns="0" rIns="0" bIns="0" anchor="ctr"/>
          <a:lstStyle>
            <a:lvl1pPr marL="0" indent="0">
              <a:buNone/>
              <a:defRPr b="1" i="0">
                <a:solidFill>
                  <a:srgbClr val="325083"/>
                </a:solidFill>
                <a:latin typeface="Ubuntu" charset="0"/>
                <a:ea typeface="Ubuntu" charset="0"/>
                <a:cs typeface="Ubuntu" charset="0"/>
              </a:defRPr>
            </a:lvl1pPr>
          </a:lstStyle>
          <a:p>
            <a:pPr lvl="0"/>
            <a:r>
              <a:rPr lang="en-US" dirty="0" smtClean="0"/>
              <a:t> Slide Subheading</a:t>
            </a:r>
            <a:endParaRPr lang="en-US" dirty="0"/>
          </a:p>
        </p:txBody>
      </p:sp>
      <p:sp>
        <p:nvSpPr>
          <p:cNvPr id="24" name="Content Placeholder 5"/>
          <p:cNvSpPr>
            <a:spLocks noGrp="1"/>
          </p:cNvSpPr>
          <p:nvPr>
            <p:ph sz="quarter" idx="17" hasCustomPrompt="1"/>
          </p:nvPr>
        </p:nvSpPr>
        <p:spPr>
          <a:xfrm rot="16200000">
            <a:off x="9341216" y="4185497"/>
            <a:ext cx="4848730" cy="221599"/>
          </a:xfrm>
          <a:prstGeom prst="rect">
            <a:avLst/>
          </a:prstGeom>
        </p:spPr>
        <p:txBody>
          <a:bodyPr wrap="square" lIns="0" tIns="0" rIns="0" bIns="0">
            <a:spAutoFit/>
          </a:bodyPr>
          <a:lstStyle>
            <a:lvl1pPr marL="0" indent="0">
              <a:buNone/>
              <a:defRPr sz="1600" b="1" i="0">
                <a:solidFill>
                  <a:srgbClr val="D8B47E"/>
                </a:solidFill>
                <a:latin typeface="Ubuntu" charset="0"/>
                <a:ea typeface="Ubuntu" charset="0"/>
                <a:cs typeface="Ubuntu" charset="0"/>
              </a:defRPr>
            </a:lvl1pPr>
          </a:lstStyle>
          <a:p>
            <a:pPr lvl="0"/>
            <a:r>
              <a:rPr lang="en-US" dirty="0" smtClean="0"/>
              <a:t>Insert Document Title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2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2358006"/>
      </p:ext>
    </p:extLst>
  </p:cSld>
  <p:clrMap bg1="lt1" tx1="dk1" bg2="lt2" tx2="dk2" accent1="accent1" accent2="accent2" accent3="accent3" accent4="accent4" accent5="accent5" accent6="accent6" hlink="hlink" folHlink="folHlink"/>
  <p:sldLayoutIdLst>
    <p:sldLayoutId id="2147483649" r:id="rId1"/>
    <p:sldLayoutId id="2147483655" r:id="rId2"/>
    <p:sldLayoutId id="2147483662" r:id="rId3"/>
    <p:sldLayoutId id="2147483650" r:id="rId4"/>
    <p:sldLayoutId id="2147483666" r:id="rId5"/>
    <p:sldLayoutId id="2147483651" r:id="rId6"/>
    <p:sldLayoutId id="2147483667" r:id="rId7"/>
    <p:sldLayoutId id="2147483652" r:id="rId8"/>
    <p:sldLayoutId id="2147483665" r:id="rId9"/>
    <p:sldLayoutId id="2147483654" r:id="rId10"/>
    <p:sldLayoutId id="2147483656" r:id="rId11"/>
    <p:sldLayoutId id="2147483660" r:id="rId12"/>
    <p:sldLayoutId id="2147483670" r:id="rId13"/>
    <p:sldLayoutId id="2147483657" r:id="rId14"/>
    <p:sldLayoutId id="2147483653" r:id="rId15"/>
    <p:sldLayoutId id="2147483668" r:id="rId16"/>
    <p:sldLayoutId id="2147483669" r:id="rId17"/>
    <p:sldLayoutId id="2147483658" r:id="rId18"/>
    <p:sldLayoutId id="2147483659" r:id="rId19"/>
    <p:sldLayoutId id="2147483673" r:id="rId20"/>
  </p:sldLayoutIdLst>
  <p:timing>
    <p:tnLst>
      <p:par>
        <p:cTn id="1" dur="indefinite" restart="never" nodeType="tmRoot"/>
      </p:par>
    </p:tnLst>
  </p:timing>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Autofit/>
          </a:bodyPr>
          <a:lstStyle/>
          <a:p>
            <a:r>
              <a:rPr lang="en-GB" sz="4400" dirty="0"/>
              <a:t/>
            </a:r>
            <a:br>
              <a:rPr lang="en-GB" sz="4400" dirty="0"/>
            </a:br>
            <a:endParaRPr lang="en-GB" sz="4400" dirty="0"/>
          </a:p>
        </p:txBody>
      </p:sp>
      <p:sp>
        <p:nvSpPr>
          <p:cNvPr id="6" name="Content Placeholder 5"/>
          <p:cNvSpPr>
            <a:spLocks noGrp="1"/>
          </p:cNvSpPr>
          <p:nvPr>
            <p:ph sz="quarter" idx="14"/>
          </p:nvPr>
        </p:nvSpPr>
        <p:spPr/>
        <p:txBody>
          <a:bodyPr/>
          <a:lstStyle/>
          <a:p>
            <a:r>
              <a:rPr lang="en-GB" dirty="0" smtClean="0"/>
              <a:t>October 2021</a:t>
            </a:r>
            <a:endParaRPr lang="en-GB" dirty="0"/>
          </a:p>
        </p:txBody>
      </p:sp>
      <p:sp>
        <p:nvSpPr>
          <p:cNvPr id="7" name="Text Placeholder 6"/>
          <p:cNvSpPr>
            <a:spLocks noGrp="1"/>
          </p:cNvSpPr>
          <p:nvPr>
            <p:ph type="body" sz="quarter" idx="15"/>
          </p:nvPr>
        </p:nvSpPr>
        <p:spPr/>
        <p:txBody>
          <a:bodyPr/>
          <a:lstStyle/>
          <a:p>
            <a:r>
              <a:rPr lang="en-GB" dirty="0" smtClean="0"/>
              <a:t>Kath McGrath &amp; Ruth Alcolado</a:t>
            </a:r>
            <a:endParaRPr lang="en-GB" dirty="0"/>
          </a:p>
        </p:txBody>
      </p:sp>
      <p:sp>
        <p:nvSpPr>
          <p:cNvPr id="2" name="TextBox 1"/>
          <p:cNvSpPr txBox="1"/>
          <p:nvPr/>
        </p:nvSpPr>
        <p:spPr>
          <a:xfrm>
            <a:off x="407096" y="2304789"/>
            <a:ext cx="6031282" cy="1477328"/>
          </a:xfrm>
          <a:prstGeom prst="rect">
            <a:avLst/>
          </a:prstGeom>
          <a:noFill/>
        </p:spPr>
        <p:txBody>
          <a:bodyPr wrap="square" rtlCol="0">
            <a:spAutoFit/>
          </a:bodyPr>
          <a:lstStyle/>
          <a:p>
            <a:r>
              <a:rPr lang="en-GB" sz="3000" b="0" i="0" dirty="0" smtClean="0">
                <a:solidFill>
                  <a:schemeClr val="bg1"/>
                </a:solidFill>
                <a:latin typeface="Ubuntu" charset="0"/>
                <a:ea typeface="Ubuntu" charset="0"/>
                <a:cs typeface="Ubuntu" charset="0"/>
              </a:rPr>
              <a:t>Health Board – Demand Management/Clinical Safety Plan for Urgent and Emergency Care</a:t>
            </a:r>
          </a:p>
        </p:txBody>
      </p:sp>
    </p:spTree>
    <p:extLst>
      <p:ext uri="{BB962C8B-B14F-4D97-AF65-F5344CB8AC3E}">
        <p14:creationId xmlns:p14="http://schemas.microsoft.com/office/powerpoint/2010/main" val="1609554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sz="quarter" idx="14"/>
            <p:extLst>
              <p:ext uri="{D42A27DB-BD31-4B8C-83A1-F6EECF244321}">
                <p14:modId xmlns:p14="http://schemas.microsoft.com/office/powerpoint/2010/main" val="3585550083"/>
              </p:ext>
            </p:extLst>
          </p:nvPr>
        </p:nvGraphicFramePr>
        <p:xfrm>
          <a:off x="688933" y="1728590"/>
          <a:ext cx="10077188" cy="4803732"/>
        </p:xfrm>
        <a:graphic>
          <a:graphicData uri="http://schemas.openxmlformats.org/drawingml/2006/table">
            <a:tbl>
              <a:tblPr firstRow="1" firstCol="1" bandRow="1">
                <a:tableStyleId>{5C22544A-7EE6-4342-B048-85BDC9FD1C3A}</a:tableStyleId>
              </a:tblPr>
              <a:tblGrid>
                <a:gridCol w="2519297">
                  <a:extLst>
                    <a:ext uri="{9D8B030D-6E8A-4147-A177-3AD203B41FA5}">
                      <a16:colId xmlns:a16="http://schemas.microsoft.com/office/drawing/2014/main" val="2071658062"/>
                    </a:ext>
                  </a:extLst>
                </a:gridCol>
                <a:gridCol w="2519297">
                  <a:extLst>
                    <a:ext uri="{9D8B030D-6E8A-4147-A177-3AD203B41FA5}">
                      <a16:colId xmlns:a16="http://schemas.microsoft.com/office/drawing/2014/main" val="1123490818"/>
                    </a:ext>
                  </a:extLst>
                </a:gridCol>
                <a:gridCol w="2519297">
                  <a:extLst>
                    <a:ext uri="{9D8B030D-6E8A-4147-A177-3AD203B41FA5}">
                      <a16:colId xmlns:a16="http://schemas.microsoft.com/office/drawing/2014/main" val="3235195702"/>
                    </a:ext>
                  </a:extLst>
                </a:gridCol>
                <a:gridCol w="2519297">
                  <a:extLst>
                    <a:ext uri="{9D8B030D-6E8A-4147-A177-3AD203B41FA5}">
                      <a16:colId xmlns:a16="http://schemas.microsoft.com/office/drawing/2014/main" val="1003680646"/>
                    </a:ext>
                  </a:extLst>
                </a:gridCol>
              </a:tblGrid>
              <a:tr h="446825">
                <a:tc>
                  <a:txBody>
                    <a:bodyPr/>
                    <a:lstStyle/>
                    <a:p>
                      <a:pPr algn="ctr">
                        <a:spcAft>
                          <a:spcPts val="0"/>
                        </a:spcAft>
                      </a:pPr>
                      <a:r>
                        <a:rPr lang="en-GB" sz="1200">
                          <a:effectLst/>
                        </a:rPr>
                        <a:t>Action</a:t>
                      </a:r>
                      <a:endParaRPr lang="en-GB" sz="1200">
                        <a:effectLst/>
                        <a:latin typeface="Times New Roman" panose="02020603050405020304" pitchFamily="18" charset="0"/>
                        <a:ea typeface="Times New Roman" panose="02020603050405020304" pitchFamily="18" charset="0"/>
                      </a:endParaRPr>
                    </a:p>
                  </a:txBody>
                  <a:tcPr marL="30980" marR="30980" marT="0" marB="0"/>
                </a:tc>
                <a:tc>
                  <a:txBody>
                    <a:bodyPr/>
                    <a:lstStyle/>
                    <a:p>
                      <a:pPr algn="ctr">
                        <a:spcAft>
                          <a:spcPts val="0"/>
                        </a:spcAft>
                      </a:pPr>
                      <a:r>
                        <a:rPr lang="en-GB" sz="1200">
                          <a:effectLst/>
                        </a:rPr>
                        <a:t>Person responsible for action</a:t>
                      </a:r>
                      <a:endParaRPr lang="en-GB" sz="1200">
                        <a:effectLst/>
                        <a:latin typeface="Times New Roman" panose="02020603050405020304" pitchFamily="18" charset="0"/>
                        <a:ea typeface="Times New Roman" panose="02020603050405020304" pitchFamily="18" charset="0"/>
                      </a:endParaRPr>
                    </a:p>
                  </a:txBody>
                  <a:tcPr marL="30980" marR="30980" marT="0" marB="0"/>
                </a:tc>
                <a:tc>
                  <a:txBody>
                    <a:bodyPr/>
                    <a:lstStyle/>
                    <a:p>
                      <a:pPr algn="ctr">
                        <a:spcAft>
                          <a:spcPts val="0"/>
                        </a:spcAft>
                      </a:pPr>
                      <a:r>
                        <a:rPr lang="en-GB" sz="1200">
                          <a:effectLst/>
                        </a:rPr>
                        <a:t>Reporting to on completion</a:t>
                      </a:r>
                      <a:endParaRPr lang="en-GB" sz="1200">
                        <a:effectLst/>
                        <a:latin typeface="Times New Roman" panose="02020603050405020304" pitchFamily="18" charset="0"/>
                        <a:ea typeface="Times New Roman" panose="02020603050405020304" pitchFamily="18" charset="0"/>
                      </a:endParaRPr>
                    </a:p>
                  </a:txBody>
                  <a:tcPr marL="30980" marR="30980" marT="0" marB="0"/>
                </a:tc>
                <a:tc>
                  <a:txBody>
                    <a:bodyPr/>
                    <a:lstStyle/>
                    <a:p>
                      <a:pPr algn="ctr">
                        <a:spcAft>
                          <a:spcPts val="0"/>
                        </a:spcAft>
                      </a:pPr>
                      <a:r>
                        <a:rPr lang="en-GB" sz="1200">
                          <a:effectLst/>
                        </a:rPr>
                        <a:t>Escalation to if not achieved</a:t>
                      </a:r>
                      <a:endParaRPr lang="en-GB" sz="1200">
                        <a:effectLst/>
                        <a:latin typeface="Times New Roman" panose="02020603050405020304" pitchFamily="18" charset="0"/>
                        <a:ea typeface="Times New Roman" panose="02020603050405020304" pitchFamily="18" charset="0"/>
                      </a:endParaRPr>
                    </a:p>
                  </a:txBody>
                  <a:tcPr marL="30980" marR="30980" marT="0" marB="0"/>
                </a:tc>
                <a:extLst>
                  <a:ext uri="{0D108BD9-81ED-4DB2-BD59-A6C34878D82A}">
                    <a16:rowId xmlns:a16="http://schemas.microsoft.com/office/drawing/2014/main" val="1966374848"/>
                  </a:ext>
                </a:extLst>
              </a:tr>
              <a:tr h="484432">
                <a:tc>
                  <a:txBody>
                    <a:bodyPr/>
                    <a:lstStyle/>
                    <a:p>
                      <a:pPr algn="ctr">
                        <a:spcAft>
                          <a:spcPts val="0"/>
                        </a:spcAft>
                      </a:pPr>
                      <a:r>
                        <a:rPr lang="en-GB" sz="1200">
                          <a:effectLst/>
                        </a:rPr>
                        <a:t>Ensure all level 3 actions are in place</a:t>
                      </a:r>
                      <a:endParaRPr lang="en-GB" sz="1200">
                        <a:effectLst/>
                        <a:latin typeface="Times New Roman" panose="02020603050405020304" pitchFamily="18" charset="0"/>
                        <a:ea typeface="Times New Roman" panose="02020603050405020304" pitchFamily="18" charset="0"/>
                      </a:endParaRPr>
                    </a:p>
                  </a:txBody>
                  <a:tcPr marL="30980" marR="30980" marT="0" marB="0"/>
                </a:tc>
                <a:tc>
                  <a:txBody>
                    <a:bodyPr/>
                    <a:lstStyle/>
                    <a:p>
                      <a:pPr algn="ctr">
                        <a:spcAft>
                          <a:spcPts val="0"/>
                        </a:spcAft>
                      </a:pPr>
                      <a:r>
                        <a:rPr lang="en-GB" sz="1200">
                          <a:effectLst/>
                        </a:rPr>
                        <a:t>Head of Nursing community services</a:t>
                      </a:r>
                      <a:endParaRPr lang="en-GB" sz="1200">
                        <a:effectLst/>
                        <a:latin typeface="Times New Roman" panose="02020603050405020304" pitchFamily="18" charset="0"/>
                        <a:ea typeface="Times New Roman" panose="02020603050405020304" pitchFamily="18" charset="0"/>
                      </a:endParaRPr>
                    </a:p>
                  </a:txBody>
                  <a:tcPr marL="30980" marR="30980" marT="0" marB="0"/>
                </a:tc>
                <a:tc>
                  <a:txBody>
                    <a:bodyPr/>
                    <a:lstStyle/>
                    <a:p>
                      <a:pPr algn="ctr">
                        <a:spcAft>
                          <a:spcPts val="0"/>
                        </a:spcAft>
                      </a:pPr>
                      <a:r>
                        <a:rPr lang="en-GB" sz="1200">
                          <a:effectLst/>
                        </a:rPr>
                        <a:t>ODU</a:t>
                      </a:r>
                      <a:endParaRPr lang="en-GB" sz="1200">
                        <a:effectLst/>
                        <a:latin typeface="Times New Roman" panose="02020603050405020304" pitchFamily="18" charset="0"/>
                        <a:ea typeface="Times New Roman" panose="02020603050405020304" pitchFamily="18" charset="0"/>
                      </a:endParaRPr>
                    </a:p>
                  </a:txBody>
                  <a:tcPr marL="30980" marR="30980" marT="0" marB="0"/>
                </a:tc>
                <a:tc>
                  <a:txBody>
                    <a:bodyPr/>
                    <a:lstStyle/>
                    <a:p>
                      <a:pPr algn="ctr">
                        <a:spcAft>
                          <a:spcPts val="0"/>
                        </a:spcAft>
                      </a:pPr>
                      <a:r>
                        <a:rPr lang="en-GB" sz="1200">
                          <a:effectLst/>
                        </a:rPr>
                        <a:t>Director of Nursing</a:t>
                      </a:r>
                      <a:endParaRPr lang="en-GB" sz="1200">
                        <a:effectLst/>
                        <a:latin typeface="Times New Roman" panose="02020603050405020304" pitchFamily="18" charset="0"/>
                        <a:ea typeface="Times New Roman" panose="02020603050405020304" pitchFamily="18" charset="0"/>
                      </a:endParaRPr>
                    </a:p>
                  </a:txBody>
                  <a:tcPr marL="30980" marR="30980" marT="0" marB="0"/>
                </a:tc>
                <a:extLst>
                  <a:ext uri="{0D108BD9-81ED-4DB2-BD59-A6C34878D82A}">
                    <a16:rowId xmlns:a16="http://schemas.microsoft.com/office/drawing/2014/main" val="828504068"/>
                  </a:ext>
                </a:extLst>
              </a:tr>
              <a:tr h="1936238">
                <a:tc>
                  <a:txBody>
                    <a:bodyPr/>
                    <a:lstStyle/>
                    <a:p>
                      <a:pPr algn="ctr">
                        <a:spcAft>
                          <a:spcPts val="0"/>
                        </a:spcAft>
                      </a:pPr>
                      <a:r>
                        <a:rPr lang="en-GB" sz="1200">
                          <a:effectLst/>
                        </a:rPr>
                        <a:t>Identify low risk activity that can be curtailed to release capacity to support those patients being discharged by the exceptional discharge team</a:t>
                      </a:r>
                      <a:endParaRPr lang="en-GB" sz="1200">
                        <a:effectLst/>
                        <a:latin typeface="Times New Roman" panose="02020603050405020304" pitchFamily="18" charset="0"/>
                        <a:ea typeface="Times New Roman" panose="02020603050405020304" pitchFamily="18" charset="0"/>
                      </a:endParaRPr>
                    </a:p>
                  </a:txBody>
                  <a:tcPr marL="30980" marR="30980" marT="0" marB="0"/>
                </a:tc>
                <a:tc>
                  <a:txBody>
                    <a:bodyPr/>
                    <a:lstStyle/>
                    <a:p>
                      <a:pPr algn="ctr">
                        <a:spcAft>
                          <a:spcPts val="0"/>
                        </a:spcAft>
                      </a:pPr>
                      <a:r>
                        <a:rPr lang="en-GB" sz="1200">
                          <a:effectLst/>
                        </a:rPr>
                        <a:t>Head of Nursing community services</a:t>
                      </a:r>
                      <a:endParaRPr lang="en-GB" sz="1200">
                        <a:effectLst/>
                        <a:latin typeface="Times New Roman" panose="02020603050405020304" pitchFamily="18" charset="0"/>
                        <a:ea typeface="Times New Roman" panose="02020603050405020304" pitchFamily="18" charset="0"/>
                      </a:endParaRPr>
                    </a:p>
                  </a:txBody>
                  <a:tcPr marL="30980" marR="30980" marT="0" marB="0"/>
                </a:tc>
                <a:tc>
                  <a:txBody>
                    <a:bodyPr/>
                    <a:lstStyle/>
                    <a:p>
                      <a:pPr algn="ctr">
                        <a:spcAft>
                          <a:spcPts val="0"/>
                        </a:spcAft>
                      </a:pPr>
                      <a:r>
                        <a:rPr lang="en-GB" sz="1200">
                          <a:effectLst/>
                        </a:rPr>
                        <a:t>ODU</a:t>
                      </a:r>
                      <a:endParaRPr lang="en-GB" sz="1200">
                        <a:effectLst/>
                        <a:latin typeface="Times New Roman" panose="02020603050405020304" pitchFamily="18" charset="0"/>
                        <a:ea typeface="Times New Roman" panose="02020603050405020304" pitchFamily="18" charset="0"/>
                      </a:endParaRPr>
                    </a:p>
                  </a:txBody>
                  <a:tcPr marL="30980" marR="30980" marT="0" marB="0"/>
                </a:tc>
                <a:tc>
                  <a:txBody>
                    <a:bodyPr/>
                    <a:lstStyle/>
                    <a:p>
                      <a:pPr algn="ctr">
                        <a:spcAft>
                          <a:spcPts val="0"/>
                        </a:spcAft>
                      </a:pPr>
                      <a:r>
                        <a:rPr lang="en-GB" sz="1200">
                          <a:effectLst/>
                        </a:rPr>
                        <a:t>Clinical executive on call</a:t>
                      </a:r>
                      <a:endParaRPr lang="en-GB" sz="1200">
                        <a:effectLst/>
                        <a:latin typeface="Times New Roman" panose="02020603050405020304" pitchFamily="18" charset="0"/>
                        <a:ea typeface="Times New Roman" panose="02020603050405020304" pitchFamily="18" charset="0"/>
                      </a:endParaRPr>
                    </a:p>
                  </a:txBody>
                  <a:tcPr marL="30980" marR="30980" marT="0" marB="0"/>
                </a:tc>
                <a:extLst>
                  <a:ext uri="{0D108BD9-81ED-4DB2-BD59-A6C34878D82A}">
                    <a16:rowId xmlns:a16="http://schemas.microsoft.com/office/drawing/2014/main" val="320863361"/>
                  </a:ext>
                </a:extLst>
              </a:tr>
              <a:tr h="893648">
                <a:tc>
                  <a:txBody>
                    <a:bodyPr/>
                    <a:lstStyle/>
                    <a:p>
                      <a:pPr algn="ctr">
                        <a:spcAft>
                          <a:spcPts val="0"/>
                        </a:spcAft>
                      </a:pPr>
                      <a:r>
                        <a:rPr lang="en-GB" sz="1200">
                          <a:effectLst/>
                        </a:rPr>
                        <a:t>Ensure appropriate plan and support for patients discharged </a:t>
                      </a:r>
                      <a:endParaRPr lang="en-GB" sz="1200">
                        <a:effectLst/>
                        <a:latin typeface="Times New Roman" panose="02020603050405020304" pitchFamily="18" charset="0"/>
                        <a:ea typeface="Times New Roman" panose="02020603050405020304" pitchFamily="18" charset="0"/>
                      </a:endParaRPr>
                    </a:p>
                  </a:txBody>
                  <a:tcPr marL="30980" marR="30980" marT="0" marB="0"/>
                </a:tc>
                <a:tc>
                  <a:txBody>
                    <a:bodyPr/>
                    <a:lstStyle/>
                    <a:p>
                      <a:pPr algn="ctr">
                        <a:spcAft>
                          <a:spcPts val="0"/>
                        </a:spcAft>
                      </a:pPr>
                      <a:r>
                        <a:rPr lang="en-GB" sz="1200">
                          <a:effectLst/>
                        </a:rPr>
                        <a:t>Staff allocated to acute site</a:t>
                      </a:r>
                      <a:endParaRPr lang="en-GB" sz="1200">
                        <a:effectLst/>
                        <a:latin typeface="Times New Roman" panose="02020603050405020304" pitchFamily="18" charset="0"/>
                        <a:ea typeface="Times New Roman" panose="02020603050405020304" pitchFamily="18" charset="0"/>
                      </a:endParaRPr>
                    </a:p>
                  </a:txBody>
                  <a:tcPr marL="30980" marR="30980" marT="0" marB="0"/>
                </a:tc>
                <a:tc>
                  <a:txBody>
                    <a:bodyPr/>
                    <a:lstStyle/>
                    <a:p>
                      <a:pPr algn="ctr">
                        <a:spcAft>
                          <a:spcPts val="0"/>
                        </a:spcAft>
                      </a:pPr>
                      <a:r>
                        <a:rPr lang="en-GB" sz="1200">
                          <a:effectLst/>
                        </a:rPr>
                        <a:t>ODU</a:t>
                      </a:r>
                      <a:endParaRPr lang="en-GB" sz="1200">
                        <a:effectLst/>
                        <a:latin typeface="Times New Roman" panose="02020603050405020304" pitchFamily="18" charset="0"/>
                        <a:ea typeface="Times New Roman" panose="02020603050405020304" pitchFamily="18" charset="0"/>
                      </a:endParaRPr>
                    </a:p>
                  </a:txBody>
                  <a:tcPr marL="30980" marR="30980" marT="0" marB="0"/>
                </a:tc>
                <a:tc>
                  <a:txBody>
                    <a:bodyPr/>
                    <a:lstStyle/>
                    <a:p>
                      <a:pPr algn="ctr">
                        <a:spcAft>
                          <a:spcPts val="0"/>
                        </a:spcAft>
                      </a:pPr>
                      <a:r>
                        <a:rPr lang="en-GB" sz="1200">
                          <a:effectLst/>
                        </a:rPr>
                        <a:t>Clinical executive on call</a:t>
                      </a:r>
                      <a:endParaRPr lang="en-GB" sz="1200">
                        <a:effectLst/>
                        <a:latin typeface="Times New Roman" panose="02020603050405020304" pitchFamily="18" charset="0"/>
                        <a:ea typeface="Times New Roman" panose="02020603050405020304" pitchFamily="18" charset="0"/>
                      </a:endParaRPr>
                    </a:p>
                  </a:txBody>
                  <a:tcPr marL="30980" marR="30980" marT="0" marB="0"/>
                </a:tc>
                <a:extLst>
                  <a:ext uri="{0D108BD9-81ED-4DB2-BD59-A6C34878D82A}">
                    <a16:rowId xmlns:a16="http://schemas.microsoft.com/office/drawing/2014/main" val="3499403210"/>
                  </a:ext>
                </a:extLst>
              </a:tr>
              <a:tr h="1042589">
                <a:tc>
                  <a:txBody>
                    <a:bodyPr/>
                    <a:lstStyle/>
                    <a:p>
                      <a:pPr algn="ctr">
                        <a:spcAft>
                          <a:spcPts val="0"/>
                        </a:spcAft>
                      </a:pPr>
                      <a:r>
                        <a:rPr lang="en-GB" sz="1200" dirty="0">
                          <a:effectLst/>
                        </a:rPr>
                        <a:t>Support the review of all patients discharged under level 4 exceptional discharge plan</a:t>
                      </a:r>
                      <a:endParaRPr lang="en-GB" sz="1200" dirty="0">
                        <a:effectLst/>
                        <a:latin typeface="Times New Roman" panose="02020603050405020304" pitchFamily="18" charset="0"/>
                        <a:ea typeface="Times New Roman" panose="02020603050405020304" pitchFamily="18" charset="0"/>
                      </a:endParaRPr>
                    </a:p>
                  </a:txBody>
                  <a:tcPr marL="30980" marR="30980" marT="0" marB="0"/>
                </a:tc>
                <a:tc>
                  <a:txBody>
                    <a:bodyPr/>
                    <a:lstStyle/>
                    <a:p>
                      <a:pPr algn="ctr">
                        <a:spcAft>
                          <a:spcPts val="0"/>
                        </a:spcAft>
                      </a:pPr>
                      <a:r>
                        <a:rPr lang="en-GB" sz="1200" dirty="0">
                          <a:effectLst/>
                        </a:rPr>
                        <a:t>Head of Nursing community services</a:t>
                      </a:r>
                      <a:endParaRPr lang="en-GB" sz="1200" dirty="0">
                        <a:effectLst/>
                        <a:latin typeface="Times New Roman" panose="02020603050405020304" pitchFamily="18" charset="0"/>
                        <a:ea typeface="Times New Roman" panose="02020603050405020304" pitchFamily="18" charset="0"/>
                      </a:endParaRPr>
                    </a:p>
                  </a:txBody>
                  <a:tcPr marL="30980" marR="30980" marT="0" marB="0"/>
                </a:tc>
                <a:tc>
                  <a:txBody>
                    <a:bodyPr/>
                    <a:lstStyle/>
                    <a:p>
                      <a:pPr algn="ctr">
                        <a:spcAft>
                          <a:spcPts val="0"/>
                        </a:spcAft>
                      </a:pPr>
                      <a:r>
                        <a:rPr lang="en-GB" sz="1200" dirty="0">
                          <a:effectLst/>
                        </a:rPr>
                        <a:t>ODU</a:t>
                      </a:r>
                      <a:endParaRPr lang="en-GB" sz="1200" dirty="0">
                        <a:effectLst/>
                        <a:latin typeface="Times New Roman" panose="02020603050405020304" pitchFamily="18" charset="0"/>
                        <a:ea typeface="Times New Roman" panose="02020603050405020304" pitchFamily="18" charset="0"/>
                      </a:endParaRPr>
                    </a:p>
                  </a:txBody>
                  <a:tcPr marL="30980" marR="30980" marT="0" marB="0"/>
                </a:tc>
                <a:tc>
                  <a:txBody>
                    <a:bodyPr/>
                    <a:lstStyle/>
                    <a:p>
                      <a:pPr algn="ctr">
                        <a:spcAft>
                          <a:spcPts val="0"/>
                        </a:spcAft>
                      </a:pPr>
                      <a:r>
                        <a:rPr lang="en-GB" sz="1200" dirty="0">
                          <a:effectLst/>
                        </a:rPr>
                        <a:t>Director of Nursing</a:t>
                      </a:r>
                      <a:endParaRPr lang="en-GB" sz="1200" dirty="0">
                        <a:effectLst/>
                        <a:latin typeface="Times New Roman" panose="02020603050405020304" pitchFamily="18" charset="0"/>
                        <a:ea typeface="Times New Roman" panose="02020603050405020304" pitchFamily="18" charset="0"/>
                      </a:endParaRPr>
                    </a:p>
                  </a:txBody>
                  <a:tcPr marL="30980" marR="30980" marT="0" marB="0"/>
                </a:tc>
                <a:extLst>
                  <a:ext uri="{0D108BD9-81ED-4DB2-BD59-A6C34878D82A}">
                    <a16:rowId xmlns:a16="http://schemas.microsoft.com/office/drawing/2014/main" val="4142540767"/>
                  </a:ext>
                </a:extLst>
              </a:tr>
            </a:tbl>
          </a:graphicData>
        </a:graphic>
      </p:graphicFrame>
      <p:sp>
        <p:nvSpPr>
          <p:cNvPr id="3" name="Text Placeholder 2"/>
          <p:cNvSpPr>
            <a:spLocks noGrp="1"/>
          </p:cNvSpPr>
          <p:nvPr>
            <p:ph type="body" sz="quarter" idx="15"/>
          </p:nvPr>
        </p:nvSpPr>
        <p:spPr/>
        <p:txBody>
          <a:bodyPr/>
          <a:lstStyle/>
          <a:p>
            <a:endParaRPr lang="en-GB"/>
          </a:p>
        </p:txBody>
      </p:sp>
      <p:sp>
        <p:nvSpPr>
          <p:cNvPr id="4" name="Text Placeholder 3"/>
          <p:cNvSpPr>
            <a:spLocks noGrp="1"/>
          </p:cNvSpPr>
          <p:nvPr>
            <p:ph type="body" sz="quarter" idx="16"/>
          </p:nvPr>
        </p:nvSpPr>
        <p:spPr/>
        <p:txBody>
          <a:bodyPr/>
          <a:lstStyle/>
          <a:p>
            <a:r>
              <a:rPr lang="en-GB" dirty="0" smtClean="0"/>
              <a:t>Community escalation plan Level 4</a:t>
            </a:r>
            <a:endParaRPr lang="en-GB" dirty="0"/>
          </a:p>
        </p:txBody>
      </p:sp>
      <p:sp>
        <p:nvSpPr>
          <p:cNvPr id="5" name="Content Placeholder 4"/>
          <p:cNvSpPr>
            <a:spLocks noGrp="1"/>
          </p:cNvSpPr>
          <p:nvPr>
            <p:ph sz="quarter" idx="10"/>
          </p:nvPr>
        </p:nvSpPr>
        <p:spPr>
          <a:xfrm rot="16200000">
            <a:off x="9228836" y="3962319"/>
            <a:ext cx="5073489" cy="443198"/>
          </a:xfrm>
        </p:spPr>
        <p:txBody>
          <a:bodyPr/>
          <a:lstStyle/>
          <a:p>
            <a:r>
              <a:rPr lang="en-GB" dirty="0"/>
              <a:t>Transformation, outcomes, experience, ownership</a:t>
            </a:r>
          </a:p>
        </p:txBody>
      </p:sp>
    </p:spTree>
    <p:extLst>
      <p:ext uri="{BB962C8B-B14F-4D97-AF65-F5344CB8AC3E}">
        <p14:creationId xmlns:p14="http://schemas.microsoft.com/office/powerpoint/2010/main" val="3893600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sz="quarter" idx="14"/>
            <p:extLst>
              <p:ext uri="{D42A27DB-BD31-4B8C-83A1-F6EECF244321}">
                <p14:modId xmlns:p14="http://schemas.microsoft.com/office/powerpoint/2010/main" val="1375671130"/>
              </p:ext>
            </p:extLst>
          </p:nvPr>
        </p:nvGraphicFramePr>
        <p:xfrm>
          <a:off x="695195" y="1503124"/>
          <a:ext cx="10064663" cy="5217538"/>
        </p:xfrm>
        <a:graphic>
          <a:graphicData uri="http://schemas.openxmlformats.org/drawingml/2006/table">
            <a:tbl>
              <a:tblPr firstRow="1" firstCol="1" bandRow="1">
                <a:tableStyleId>{5C22544A-7EE6-4342-B048-85BDC9FD1C3A}</a:tableStyleId>
              </a:tblPr>
              <a:tblGrid>
                <a:gridCol w="2188755">
                  <a:extLst>
                    <a:ext uri="{9D8B030D-6E8A-4147-A177-3AD203B41FA5}">
                      <a16:colId xmlns:a16="http://schemas.microsoft.com/office/drawing/2014/main" val="1553961455"/>
                    </a:ext>
                  </a:extLst>
                </a:gridCol>
                <a:gridCol w="2642490">
                  <a:extLst>
                    <a:ext uri="{9D8B030D-6E8A-4147-A177-3AD203B41FA5}">
                      <a16:colId xmlns:a16="http://schemas.microsoft.com/office/drawing/2014/main" val="336892476"/>
                    </a:ext>
                  </a:extLst>
                </a:gridCol>
                <a:gridCol w="2642490">
                  <a:extLst>
                    <a:ext uri="{9D8B030D-6E8A-4147-A177-3AD203B41FA5}">
                      <a16:colId xmlns:a16="http://schemas.microsoft.com/office/drawing/2014/main" val="2968315595"/>
                    </a:ext>
                  </a:extLst>
                </a:gridCol>
                <a:gridCol w="2590928">
                  <a:extLst>
                    <a:ext uri="{9D8B030D-6E8A-4147-A177-3AD203B41FA5}">
                      <a16:colId xmlns:a16="http://schemas.microsoft.com/office/drawing/2014/main" val="2181438336"/>
                    </a:ext>
                  </a:extLst>
                </a:gridCol>
              </a:tblGrid>
              <a:tr h="326096">
                <a:tc>
                  <a:txBody>
                    <a:bodyPr/>
                    <a:lstStyle/>
                    <a:p>
                      <a:pPr algn="ctr">
                        <a:spcAft>
                          <a:spcPts val="0"/>
                        </a:spcAft>
                      </a:pPr>
                      <a:r>
                        <a:rPr lang="en-GB" sz="1100">
                          <a:effectLst/>
                        </a:rPr>
                        <a:t>Action</a:t>
                      </a:r>
                      <a:endParaRPr lang="en-GB" sz="1100">
                        <a:effectLst/>
                        <a:latin typeface="Times New Roman" panose="02020603050405020304" pitchFamily="18" charset="0"/>
                        <a:ea typeface="Times New Roman" panose="02020603050405020304" pitchFamily="18" charset="0"/>
                      </a:endParaRPr>
                    </a:p>
                  </a:txBody>
                  <a:tcPr marL="22129" marR="22129" marT="0" marB="0"/>
                </a:tc>
                <a:tc>
                  <a:txBody>
                    <a:bodyPr/>
                    <a:lstStyle/>
                    <a:p>
                      <a:pPr algn="ctr">
                        <a:spcAft>
                          <a:spcPts val="0"/>
                        </a:spcAft>
                      </a:pPr>
                      <a:r>
                        <a:rPr lang="en-GB" sz="1100" dirty="0">
                          <a:effectLst/>
                        </a:rPr>
                        <a:t>Person responsible for action</a:t>
                      </a:r>
                      <a:endParaRPr lang="en-GB" sz="1100" dirty="0">
                        <a:effectLst/>
                        <a:latin typeface="Times New Roman" panose="02020603050405020304" pitchFamily="18" charset="0"/>
                        <a:ea typeface="Times New Roman" panose="02020603050405020304" pitchFamily="18" charset="0"/>
                      </a:endParaRPr>
                    </a:p>
                  </a:txBody>
                  <a:tcPr marL="22129" marR="22129" marT="0" marB="0"/>
                </a:tc>
                <a:tc>
                  <a:txBody>
                    <a:bodyPr/>
                    <a:lstStyle/>
                    <a:p>
                      <a:pPr algn="ctr">
                        <a:spcAft>
                          <a:spcPts val="0"/>
                        </a:spcAft>
                      </a:pPr>
                      <a:r>
                        <a:rPr lang="en-GB" sz="1100">
                          <a:effectLst/>
                        </a:rPr>
                        <a:t>Reporting to on completion</a:t>
                      </a:r>
                      <a:endParaRPr lang="en-GB" sz="1100">
                        <a:effectLst/>
                        <a:latin typeface="Times New Roman" panose="02020603050405020304" pitchFamily="18" charset="0"/>
                        <a:ea typeface="Times New Roman" panose="02020603050405020304" pitchFamily="18" charset="0"/>
                      </a:endParaRPr>
                    </a:p>
                  </a:txBody>
                  <a:tcPr marL="22129" marR="22129" marT="0" marB="0"/>
                </a:tc>
                <a:tc>
                  <a:txBody>
                    <a:bodyPr/>
                    <a:lstStyle/>
                    <a:p>
                      <a:pPr algn="ctr">
                        <a:spcAft>
                          <a:spcPts val="0"/>
                        </a:spcAft>
                      </a:pPr>
                      <a:r>
                        <a:rPr lang="en-GB" sz="1100" dirty="0">
                          <a:effectLst/>
                        </a:rPr>
                        <a:t>Escalation to if not achieved</a:t>
                      </a:r>
                      <a:endParaRPr lang="en-GB" sz="1100" dirty="0">
                        <a:effectLst/>
                        <a:latin typeface="Times New Roman" panose="02020603050405020304" pitchFamily="18" charset="0"/>
                        <a:ea typeface="Times New Roman" panose="02020603050405020304" pitchFamily="18" charset="0"/>
                      </a:endParaRPr>
                    </a:p>
                  </a:txBody>
                  <a:tcPr marL="22129" marR="22129" marT="0" marB="0"/>
                </a:tc>
                <a:extLst>
                  <a:ext uri="{0D108BD9-81ED-4DB2-BD59-A6C34878D82A}">
                    <a16:rowId xmlns:a16="http://schemas.microsoft.com/office/drawing/2014/main" val="4214861630"/>
                  </a:ext>
                </a:extLst>
              </a:tr>
              <a:tr h="1086987">
                <a:tc>
                  <a:txBody>
                    <a:bodyPr/>
                    <a:lstStyle/>
                    <a:p>
                      <a:pPr algn="ctr">
                        <a:spcAft>
                          <a:spcPts val="0"/>
                        </a:spcAft>
                      </a:pPr>
                      <a:r>
                        <a:rPr lang="en-GB" sz="1100" dirty="0">
                          <a:effectLst/>
                        </a:rPr>
                        <a:t>Identify additional medical, therapy and nursing staff that could be released to increase ward/ board rounds </a:t>
                      </a:r>
                      <a:endParaRPr lang="en-GB" sz="1100" dirty="0">
                        <a:effectLst/>
                        <a:latin typeface="Times New Roman" panose="02020603050405020304" pitchFamily="18" charset="0"/>
                        <a:ea typeface="Times New Roman" panose="02020603050405020304" pitchFamily="18" charset="0"/>
                      </a:endParaRPr>
                    </a:p>
                  </a:txBody>
                  <a:tcPr marL="22129" marR="22129" marT="0" marB="0"/>
                </a:tc>
                <a:tc>
                  <a:txBody>
                    <a:bodyPr/>
                    <a:lstStyle/>
                    <a:p>
                      <a:pPr algn="ctr">
                        <a:spcAft>
                          <a:spcPts val="0"/>
                        </a:spcAft>
                      </a:pPr>
                      <a:r>
                        <a:rPr lang="en-GB" sz="1100" dirty="0">
                          <a:effectLst/>
                        </a:rPr>
                        <a:t>Clinical Director, senior therapist, head of nursing</a:t>
                      </a:r>
                      <a:endParaRPr lang="en-GB" sz="1100" dirty="0">
                        <a:effectLst/>
                        <a:latin typeface="Times New Roman" panose="02020603050405020304" pitchFamily="18" charset="0"/>
                        <a:ea typeface="Times New Roman" panose="02020603050405020304" pitchFamily="18" charset="0"/>
                      </a:endParaRPr>
                    </a:p>
                  </a:txBody>
                  <a:tcPr marL="22129" marR="22129" marT="0" marB="0"/>
                </a:tc>
                <a:tc>
                  <a:txBody>
                    <a:bodyPr/>
                    <a:lstStyle/>
                    <a:p>
                      <a:pPr algn="ctr">
                        <a:spcAft>
                          <a:spcPts val="0"/>
                        </a:spcAft>
                      </a:pPr>
                      <a:r>
                        <a:rPr lang="en-GB" sz="1100" dirty="0">
                          <a:effectLst/>
                        </a:rPr>
                        <a:t>ODU</a:t>
                      </a:r>
                      <a:endParaRPr lang="en-GB" sz="1100" dirty="0">
                        <a:effectLst/>
                        <a:latin typeface="Times New Roman" panose="02020603050405020304" pitchFamily="18" charset="0"/>
                        <a:ea typeface="Times New Roman" panose="02020603050405020304" pitchFamily="18" charset="0"/>
                      </a:endParaRPr>
                    </a:p>
                  </a:txBody>
                  <a:tcPr marL="22129" marR="22129" marT="0" marB="0"/>
                </a:tc>
                <a:tc>
                  <a:txBody>
                    <a:bodyPr/>
                    <a:lstStyle/>
                    <a:p>
                      <a:pPr algn="ctr">
                        <a:spcAft>
                          <a:spcPts val="0"/>
                        </a:spcAft>
                      </a:pPr>
                      <a:r>
                        <a:rPr lang="en-GB" sz="1100" dirty="0">
                          <a:effectLst/>
                        </a:rPr>
                        <a:t>Executive on call</a:t>
                      </a:r>
                      <a:endParaRPr lang="en-GB" sz="1100" dirty="0">
                        <a:effectLst/>
                        <a:latin typeface="Times New Roman" panose="02020603050405020304" pitchFamily="18" charset="0"/>
                        <a:ea typeface="Times New Roman" panose="02020603050405020304" pitchFamily="18" charset="0"/>
                      </a:endParaRPr>
                    </a:p>
                  </a:txBody>
                  <a:tcPr marL="22129" marR="22129" marT="0" marB="0"/>
                </a:tc>
                <a:extLst>
                  <a:ext uri="{0D108BD9-81ED-4DB2-BD59-A6C34878D82A}">
                    <a16:rowId xmlns:a16="http://schemas.microsoft.com/office/drawing/2014/main" val="330818902"/>
                  </a:ext>
                </a:extLst>
              </a:tr>
              <a:tr h="652192">
                <a:tc>
                  <a:txBody>
                    <a:bodyPr/>
                    <a:lstStyle/>
                    <a:p>
                      <a:pPr algn="ctr">
                        <a:spcAft>
                          <a:spcPts val="0"/>
                        </a:spcAft>
                      </a:pPr>
                      <a:r>
                        <a:rPr lang="en-GB" sz="1100">
                          <a:effectLst/>
                        </a:rPr>
                        <a:t>Release above staff to facilitate additional ward/board rounds</a:t>
                      </a:r>
                      <a:endParaRPr lang="en-GB" sz="1100">
                        <a:effectLst/>
                        <a:latin typeface="Times New Roman" panose="02020603050405020304" pitchFamily="18" charset="0"/>
                        <a:ea typeface="Times New Roman" panose="02020603050405020304" pitchFamily="18" charset="0"/>
                      </a:endParaRPr>
                    </a:p>
                  </a:txBody>
                  <a:tcPr marL="22129" marR="22129" marT="0" marB="0"/>
                </a:tc>
                <a:tc>
                  <a:txBody>
                    <a:bodyPr/>
                    <a:lstStyle/>
                    <a:p>
                      <a:pPr algn="ctr">
                        <a:spcAft>
                          <a:spcPts val="0"/>
                        </a:spcAft>
                      </a:pPr>
                      <a:r>
                        <a:rPr lang="en-GB" sz="1100" dirty="0">
                          <a:effectLst/>
                        </a:rPr>
                        <a:t>Clinical Director, senior therapist, head of nursing</a:t>
                      </a:r>
                      <a:endParaRPr lang="en-GB" sz="1100" dirty="0">
                        <a:effectLst/>
                        <a:latin typeface="Times New Roman" panose="02020603050405020304" pitchFamily="18" charset="0"/>
                        <a:ea typeface="Times New Roman" panose="02020603050405020304" pitchFamily="18" charset="0"/>
                      </a:endParaRPr>
                    </a:p>
                  </a:txBody>
                  <a:tcPr marL="22129" marR="22129" marT="0" marB="0"/>
                </a:tc>
                <a:tc>
                  <a:txBody>
                    <a:bodyPr/>
                    <a:lstStyle/>
                    <a:p>
                      <a:pPr algn="ctr">
                        <a:spcAft>
                          <a:spcPts val="0"/>
                        </a:spcAft>
                      </a:pPr>
                      <a:r>
                        <a:rPr lang="en-GB" sz="1100">
                          <a:effectLst/>
                        </a:rPr>
                        <a:t>ODU</a:t>
                      </a:r>
                      <a:endParaRPr lang="en-GB" sz="1100">
                        <a:effectLst/>
                        <a:latin typeface="Times New Roman" panose="02020603050405020304" pitchFamily="18" charset="0"/>
                        <a:ea typeface="Times New Roman" panose="02020603050405020304" pitchFamily="18" charset="0"/>
                      </a:endParaRPr>
                    </a:p>
                  </a:txBody>
                  <a:tcPr marL="22129" marR="22129" marT="0" marB="0"/>
                </a:tc>
                <a:tc>
                  <a:txBody>
                    <a:bodyPr/>
                    <a:lstStyle/>
                    <a:p>
                      <a:pPr algn="ctr">
                        <a:spcAft>
                          <a:spcPts val="0"/>
                        </a:spcAft>
                      </a:pPr>
                      <a:r>
                        <a:rPr lang="en-GB" sz="1100" dirty="0">
                          <a:effectLst/>
                        </a:rPr>
                        <a:t>Executive on call</a:t>
                      </a:r>
                      <a:endParaRPr lang="en-GB" sz="1100" dirty="0">
                        <a:effectLst/>
                        <a:latin typeface="Times New Roman" panose="02020603050405020304" pitchFamily="18" charset="0"/>
                        <a:ea typeface="Times New Roman" panose="02020603050405020304" pitchFamily="18" charset="0"/>
                      </a:endParaRPr>
                    </a:p>
                  </a:txBody>
                  <a:tcPr marL="22129" marR="22129" marT="0" marB="0"/>
                </a:tc>
                <a:extLst>
                  <a:ext uri="{0D108BD9-81ED-4DB2-BD59-A6C34878D82A}">
                    <a16:rowId xmlns:a16="http://schemas.microsoft.com/office/drawing/2014/main" val="3632176560"/>
                  </a:ext>
                </a:extLst>
              </a:tr>
              <a:tr h="1304385">
                <a:tc>
                  <a:txBody>
                    <a:bodyPr/>
                    <a:lstStyle/>
                    <a:p>
                      <a:pPr algn="ctr">
                        <a:spcAft>
                          <a:spcPts val="0"/>
                        </a:spcAft>
                      </a:pPr>
                      <a:r>
                        <a:rPr lang="en-GB" sz="1100" dirty="0">
                          <a:effectLst/>
                        </a:rPr>
                        <a:t>Review all patients to identify those that could be discharged with minimal support or fast track/following day follow up</a:t>
                      </a:r>
                      <a:endParaRPr lang="en-GB" sz="1100" dirty="0">
                        <a:effectLst/>
                        <a:latin typeface="Times New Roman" panose="02020603050405020304" pitchFamily="18" charset="0"/>
                        <a:ea typeface="Times New Roman" panose="02020603050405020304" pitchFamily="18" charset="0"/>
                      </a:endParaRPr>
                    </a:p>
                  </a:txBody>
                  <a:tcPr marL="22129" marR="22129" marT="0" marB="0"/>
                </a:tc>
                <a:tc>
                  <a:txBody>
                    <a:bodyPr/>
                    <a:lstStyle/>
                    <a:p>
                      <a:pPr algn="ctr">
                        <a:spcAft>
                          <a:spcPts val="0"/>
                        </a:spcAft>
                      </a:pPr>
                      <a:r>
                        <a:rPr lang="en-GB" sz="1100" dirty="0">
                          <a:effectLst/>
                        </a:rPr>
                        <a:t>Medial, therapy and Nursing staff involved in exceptional discharge plan</a:t>
                      </a:r>
                      <a:endParaRPr lang="en-GB" sz="1100" dirty="0">
                        <a:effectLst/>
                        <a:latin typeface="Times New Roman" panose="02020603050405020304" pitchFamily="18" charset="0"/>
                        <a:ea typeface="Times New Roman" panose="02020603050405020304" pitchFamily="18" charset="0"/>
                      </a:endParaRPr>
                    </a:p>
                  </a:txBody>
                  <a:tcPr marL="22129" marR="22129" marT="0" marB="0"/>
                </a:tc>
                <a:tc>
                  <a:txBody>
                    <a:bodyPr/>
                    <a:lstStyle/>
                    <a:p>
                      <a:pPr algn="ctr">
                        <a:spcAft>
                          <a:spcPts val="0"/>
                        </a:spcAft>
                      </a:pPr>
                      <a:r>
                        <a:rPr lang="en-GB" sz="1100" dirty="0">
                          <a:effectLst/>
                        </a:rPr>
                        <a:t>ODU</a:t>
                      </a:r>
                      <a:endParaRPr lang="en-GB" sz="1100" dirty="0">
                        <a:effectLst/>
                        <a:latin typeface="Times New Roman" panose="02020603050405020304" pitchFamily="18" charset="0"/>
                        <a:ea typeface="Times New Roman" panose="02020603050405020304" pitchFamily="18" charset="0"/>
                      </a:endParaRPr>
                    </a:p>
                  </a:txBody>
                  <a:tcPr marL="22129" marR="22129" marT="0" marB="0"/>
                </a:tc>
                <a:tc>
                  <a:txBody>
                    <a:bodyPr/>
                    <a:lstStyle/>
                    <a:p>
                      <a:pPr algn="ctr">
                        <a:spcAft>
                          <a:spcPts val="0"/>
                        </a:spcAft>
                      </a:pPr>
                      <a:r>
                        <a:rPr lang="en-GB" sz="1100" dirty="0">
                          <a:effectLst/>
                        </a:rPr>
                        <a:t>Executive on call</a:t>
                      </a:r>
                      <a:endParaRPr lang="en-GB" sz="1100" dirty="0">
                        <a:effectLst/>
                        <a:latin typeface="Times New Roman" panose="02020603050405020304" pitchFamily="18" charset="0"/>
                        <a:ea typeface="Times New Roman" panose="02020603050405020304" pitchFamily="18" charset="0"/>
                      </a:endParaRPr>
                    </a:p>
                  </a:txBody>
                  <a:tcPr marL="22129" marR="22129" marT="0" marB="0"/>
                </a:tc>
                <a:extLst>
                  <a:ext uri="{0D108BD9-81ED-4DB2-BD59-A6C34878D82A}">
                    <a16:rowId xmlns:a16="http://schemas.microsoft.com/office/drawing/2014/main" val="3598141726"/>
                  </a:ext>
                </a:extLst>
              </a:tr>
              <a:tr h="760891">
                <a:tc>
                  <a:txBody>
                    <a:bodyPr/>
                    <a:lstStyle/>
                    <a:p>
                      <a:pPr algn="ctr">
                        <a:spcAft>
                          <a:spcPts val="0"/>
                        </a:spcAft>
                      </a:pPr>
                      <a:r>
                        <a:rPr lang="en-GB" sz="1100" dirty="0">
                          <a:effectLst/>
                        </a:rPr>
                        <a:t>Ensure all appropriate arrangements are made for subsequent follow up</a:t>
                      </a:r>
                      <a:endParaRPr lang="en-GB" sz="1100" dirty="0">
                        <a:effectLst/>
                        <a:latin typeface="Times New Roman" panose="02020603050405020304" pitchFamily="18" charset="0"/>
                        <a:ea typeface="Times New Roman" panose="02020603050405020304" pitchFamily="18" charset="0"/>
                      </a:endParaRPr>
                    </a:p>
                  </a:txBody>
                  <a:tcPr marL="22129" marR="22129" marT="0" marB="0"/>
                </a:tc>
                <a:tc>
                  <a:txBody>
                    <a:bodyPr/>
                    <a:lstStyle/>
                    <a:p>
                      <a:pPr algn="ctr">
                        <a:spcAft>
                          <a:spcPts val="0"/>
                        </a:spcAft>
                      </a:pPr>
                      <a:r>
                        <a:rPr lang="en-GB" sz="1100">
                          <a:effectLst/>
                        </a:rPr>
                        <a:t>Medial, therapy and Nursing staff involved in exceptional discharge plan</a:t>
                      </a:r>
                      <a:endParaRPr lang="en-GB" sz="1100">
                        <a:effectLst/>
                        <a:latin typeface="Times New Roman" panose="02020603050405020304" pitchFamily="18" charset="0"/>
                        <a:ea typeface="Times New Roman" panose="02020603050405020304" pitchFamily="18" charset="0"/>
                      </a:endParaRPr>
                    </a:p>
                  </a:txBody>
                  <a:tcPr marL="22129" marR="22129" marT="0" marB="0"/>
                </a:tc>
                <a:tc>
                  <a:txBody>
                    <a:bodyPr/>
                    <a:lstStyle/>
                    <a:p>
                      <a:pPr algn="ctr">
                        <a:spcAft>
                          <a:spcPts val="0"/>
                        </a:spcAft>
                      </a:pPr>
                      <a:r>
                        <a:rPr lang="en-GB" sz="1100" dirty="0">
                          <a:effectLst/>
                        </a:rPr>
                        <a:t>Clinical Director, senior therapist, head of nursing</a:t>
                      </a:r>
                      <a:endParaRPr lang="en-GB" sz="1100" dirty="0">
                        <a:effectLst/>
                        <a:latin typeface="Times New Roman" panose="02020603050405020304" pitchFamily="18" charset="0"/>
                        <a:ea typeface="Times New Roman" panose="02020603050405020304" pitchFamily="18" charset="0"/>
                      </a:endParaRPr>
                    </a:p>
                  </a:txBody>
                  <a:tcPr marL="22129" marR="22129" marT="0" marB="0"/>
                </a:tc>
                <a:tc>
                  <a:txBody>
                    <a:bodyPr/>
                    <a:lstStyle/>
                    <a:p>
                      <a:pPr algn="ctr">
                        <a:spcAft>
                          <a:spcPts val="0"/>
                        </a:spcAft>
                      </a:pPr>
                      <a:r>
                        <a:rPr lang="en-GB" sz="1100" dirty="0">
                          <a:effectLst/>
                        </a:rPr>
                        <a:t>Clinical Director, senior therapist, head of nursing</a:t>
                      </a:r>
                      <a:endParaRPr lang="en-GB" sz="1100" dirty="0">
                        <a:effectLst/>
                        <a:latin typeface="Times New Roman" panose="02020603050405020304" pitchFamily="18" charset="0"/>
                        <a:ea typeface="Times New Roman" panose="02020603050405020304" pitchFamily="18" charset="0"/>
                      </a:endParaRPr>
                    </a:p>
                  </a:txBody>
                  <a:tcPr marL="22129" marR="22129" marT="0" marB="0"/>
                </a:tc>
                <a:extLst>
                  <a:ext uri="{0D108BD9-81ED-4DB2-BD59-A6C34878D82A}">
                    <a16:rowId xmlns:a16="http://schemas.microsoft.com/office/drawing/2014/main" val="31539298"/>
                  </a:ext>
                </a:extLst>
              </a:tr>
              <a:tr h="1086987">
                <a:tc>
                  <a:txBody>
                    <a:bodyPr/>
                    <a:lstStyle/>
                    <a:p>
                      <a:pPr algn="ctr">
                        <a:spcAft>
                          <a:spcPts val="0"/>
                        </a:spcAft>
                      </a:pPr>
                      <a:r>
                        <a:rPr lang="en-GB" sz="1100" dirty="0">
                          <a:effectLst/>
                        </a:rPr>
                        <a:t>Review outcome of all those discharged during this action to identify any unintended consequences</a:t>
                      </a:r>
                      <a:endParaRPr lang="en-GB" sz="1100" dirty="0">
                        <a:effectLst/>
                        <a:latin typeface="Times New Roman" panose="02020603050405020304" pitchFamily="18" charset="0"/>
                        <a:ea typeface="Times New Roman" panose="02020603050405020304" pitchFamily="18" charset="0"/>
                      </a:endParaRPr>
                    </a:p>
                  </a:txBody>
                  <a:tcPr marL="22129" marR="22129" marT="0" marB="0"/>
                </a:tc>
                <a:tc>
                  <a:txBody>
                    <a:bodyPr/>
                    <a:lstStyle/>
                    <a:p>
                      <a:pPr algn="ctr">
                        <a:spcAft>
                          <a:spcPts val="0"/>
                        </a:spcAft>
                      </a:pPr>
                      <a:r>
                        <a:rPr lang="en-GB" sz="1100">
                          <a:effectLst/>
                        </a:rPr>
                        <a:t>Clinical Director, senior therapist, head of nursing</a:t>
                      </a:r>
                      <a:endParaRPr lang="en-GB" sz="1100">
                        <a:effectLst/>
                        <a:latin typeface="Times New Roman" panose="02020603050405020304" pitchFamily="18" charset="0"/>
                        <a:ea typeface="Times New Roman" panose="02020603050405020304" pitchFamily="18" charset="0"/>
                      </a:endParaRPr>
                    </a:p>
                  </a:txBody>
                  <a:tcPr marL="22129" marR="22129" marT="0" marB="0"/>
                </a:tc>
                <a:tc>
                  <a:txBody>
                    <a:bodyPr/>
                    <a:lstStyle/>
                    <a:p>
                      <a:pPr algn="ctr">
                        <a:spcAft>
                          <a:spcPts val="0"/>
                        </a:spcAft>
                      </a:pPr>
                      <a:r>
                        <a:rPr lang="en-GB" sz="1100" dirty="0">
                          <a:effectLst/>
                        </a:rPr>
                        <a:t>ODU</a:t>
                      </a:r>
                      <a:endParaRPr lang="en-GB" sz="1100" dirty="0">
                        <a:effectLst/>
                        <a:latin typeface="Times New Roman" panose="02020603050405020304" pitchFamily="18" charset="0"/>
                        <a:ea typeface="Times New Roman" panose="02020603050405020304" pitchFamily="18" charset="0"/>
                      </a:endParaRPr>
                    </a:p>
                  </a:txBody>
                  <a:tcPr marL="22129" marR="22129" marT="0" marB="0"/>
                </a:tc>
                <a:tc>
                  <a:txBody>
                    <a:bodyPr/>
                    <a:lstStyle/>
                    <a:p>
                      <a:pPr algn="ctr">
                        <a:spcAft>
                          <a:spcPts val="0"/>
                        </a:spcAft>
                      </a:pPr>
                      <a:r>
                        <a:rPr lang="en-GB" sz="1100" dirty="0">
                          <a:effectLst/>
                        </a:rPr>
                        <a:t>Medical Director, Head of Therapies, Director of Nursing </a:t>
                      </a:r>
                      <a:endParaRPr lang="en-GB" sz="1100" dirty="0">
                        <a:effectLst/>
                        <a:latin typeface="Times New Roman" panose="02020603050405020304" pitchFamily="18" charset="0"/>
                        <a:ea typeface="Times New Roman" panose="02020603050405020304" pitchFamily="18" charset="0"/>
                      </a:endParaRPr>
                    </a:p>
                  </a:txBody>
                  <a:tcPr marL="22129" marR="22129" marT="0" marB="0"/>
                </a:tc>
                <a:extLst>
                  <a:ext uri="{0D108BD9-81ED-4DB2-BD59-A6C34878D82A}">
                    <a16:rowId xmlns:a16="http://schemas.microsoft.com/office/drawing/2014/main" val="1055411038"/>
                  </a:ext>
                </a:extLst>
              </a:tr>
            </a:tbl>
          </a:graphicData>
        </a:graphic>
      </p:graphicFrame>
      <p:sp>
        <p:nvSpPr>
          <p:cNvPr id="3" name="Text Placeholder 2"/>
          <p:cNvSpPr>
            <a:spLocks noGrp="1"/>
          </p:cNvSpPr>
          <p:nvPr>
            <p:ph type="body" sz="quarter" idx="15"/>
          </p:nvPr>
        </p:nvSpPr>
        <p:spPr/>
        <p:txBody>
          <a:bodyPr/>
          <a:lstStyle/>
          <a:p>
            <a:endParaRPr lang="en-GB"/>
          </a:p>
        </p:txBody>
      </p:sp>
      <p:sp>
        <p:nvSpPr>
          <p:cNvPr id="4" name="Text Placeholder 3"/>
          <p:cNvSpPr>
            <a:spLocks noGrp="1"/>
          </p:cNvSpPr>
          <p:nvPr>
            <p:ph type="body" sz="quarter" idx="16"/>
          </p:nvPr>
        </p:nvSpPr>
        <p:spPr/>
        <p:txBody>
          <a:bodyPr/>
          <a:lstStyle/>
          <a:p>
            <a:r>
              <a:rPr lang="en-GB" dirty="0" smtClean="0"/>
              <a:t>Exceptional discharge plan Level </a:t>
            </a:r>
            <a:r>
              <a:rPr lang="en-GB" dirty="0"/>
              <a:t>3 </a:t>
            </a:r>
          </a:p>
        </p:txBody>
      </p:sp>
      <p:sp>
        <p:nvSpPr>
          <p:cNvPr id="5" name="Content Placeholder 4"/>
          <p:cNvSpPr>
            <a:spLocks noGrp="1"/>
          </p:cNvSpPr>
          <p:nvPr>
            <p:ph sz="quarter" idx="10"/>
          </p:nvPr>
        </p:nvSpPr>
        <p:spPr>
          <a:xfrm rot="16200000">
            <a:off x="9219442" y="3952924"/>
            <a:ext cx="5092278" cy="443198"/>
          </a:xfrm>
        </p:spPr>
        <p:txBody>
          <a:bodyPr/>
          <a:lstStyle/>
          <a:p>
            <a:r>
              <a:rPr lang="en-GB" dirty="0"/>
              <a:t>Transformation, outcomes, experience, ownership</a:t>
            </a:r>
          </a:p>
        </p:txBody>
      </p:sp>
    </p:spTree>
    <p:extLst>
      <p:ext uri="{BB962C8B-B14F-4D97-AF65-F5344CB8AC3E}">
        <p14:creationId xmlns:p14="http://schemas.microsoft.com/office/powerpoint/2010/main" val="21560999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sz="quarter" idx="14"/>
            <p:extLst>
              <p:ext uri="{D42A27DB-BD31-4B8C-83A1-F6EECF244321}">
                <p14:modId xmlns:p14="http://schemas.microsoft.com/office/powerpoint/2010/main" val="2753860550"/>
              </p:ext>
            </p:extLst>
          </p:nvPr>
        </p:nvGraphicFramePr>
        <p:xfrm>
          <a:off x="414185" y="1607076"/>
          <a:ext cx="10402864" cy="4992120"/>
        </p:xfrm>
        <a:graphic>
          <a:graphicData uri="http://schemas.openxmlformats.org/drawingml/2006/table">
            <a:tbl>
              <a:tblPr firstRow="1" firstCol="1" bandRow="1">
                <a:tableStyleId>{5C22544A-7EE6-4342-B048-85BDC9FD1C3A}</a:tableStyleId>
              </a:tblPr>
              <a:tblGrid>
                <a:gridCol w="2837144">
                  <a:extLst>
                    <a:ext uri="{9D8B030D-6E8A-4147-A177-3AD203B41FA5}">
                      <a16:colId xmlns:a16="http://schemas.microsoft.com/office/drawing/2014/main" val="3242152841"/>
                    </a:ext>
                  </a:extLst>
                </a:gridCol>
                <a:gridCol w="2530258">
                  <a:extLst>
                    <a:ext uri="{9D8B030D-6E8A-4147-A177-3AD203B41FA5}">
                      <a16:colId xmlns:a16="http://schemas.microsoft.com/office/drawing/2014/main" val="859827050"/>
                    </a:ext>
                  </a:extLst>
                </a:gridCol>
                <a:gridCol w="2837145">
                  <a:extLst>
                    <a:ext uri="{9D8B030D-6E8A-4147-A177-3AD203B41FA5}">
                      <a16:colId xmlns:a16="http://schemas.microsoft.com/office/drawing/2014/main" val="2821080578"/>
                    </a:ext>
                  </a:extLst>
                </a:gridCol>
                <a:gridCol w="2198317">
                  <a:extLst>
                    <a:ext uri="{9D8B030D-6E8A-4147-A177-3AD203B41FA5}">
                      <a16:colId xmlns:a16="http://schemas.microsoft.com/office/drawing/2014/main" val="86826475"/>
                    </a:ext>
                  </a:extLst>
                </a:gridCol>
              </a:tblGrid>
              <a:tr h="277581">
                <a:tc>
                  <a:txBody>
                    <a:bodyPr/>
                    <a:lstStyle/>
                    <a:p>
                      <a:pPr algn="ctr">
                        <a:spcAft>
                          <a:spcPts val="0"/>
                        </a:spcAft>
                      </a:pPr>
                      <a:r>
                        <a:rPr lang="en-GB" sz="1200">
                          <a:effectLst/>
                        </a:rPr>
                        <a:t>Action</a:t>
                      </a:r>
                      <a:endParaRPr lang="en-GB" sz="1200">
                        <a:effectLst/>
                        <a:latin typeface="Times New Roman" panose="02020603050405020304" pitchFamily="18" charset="0"/>
                        <a:ea typeface="Times New Roman" panose="02020603050405020304" pitchFamily="18" charset="0"/>
                      </a:endParaRPr>
                    </a:p>
                  </a:txBody>
                  <a:tcPr marL="21514" marR="21514" marT="0" marB="0"/>
                </a:tc>
                <a:tc>
                  <a:txBody>
                    <a:bodyPr/>
                    <a:lstStyle/>
                    <a:p>
                      <a:pPr algn="ctr">
                        <a:spcAft>
                          <a:spcPts val="0"/>
                        </a:spcAft>
                      </a:pPr>
                      <a:r>
                        <a:rPr lang="en-GB" sz="1200">
                          <a:effectLst/>
                        </a:rPr>
                        <a:t>Person responsible for action</a:t>
                      </a:r>
                      <a:endParaRPr lang="en-GB" sz="1200">
                        <a:effectLst/>
                        <a:latin typeface="Times New Roman" panose="02020603050405020304" pitchFamily="18" charset="0"/>
                        <a:ea typeface="Times New Roman" panose="02020603050405020304" pitchFamily="18" charset="0"/>
                      </a:endParaRPr>
                    </a:p>
                  </a:txBody>
                  <a:tcPr marL="21514" marR="21514" marT="0" marB="0"/>
                </a:tc>
                <a:tc>
                  <a:txBody>
                    <a:bodyPr/>
                    <a:lstStyle/>
                    <a:p>
                      <a:pPr algn="ctr">
                        <a:spcAft>
                          <a:spcPts val="0"/>
                        </a:spcAft>
                      </a:pPr>
                      <a:r>
                        <a:rPr lang="en-GB" sz="1200">
                          <a:effectLst/>
                        </a:rPr>
                        <a:t>Reporting to on completion</a:t>
                      </a:r>
                      <a:endParaRPr lang="en-GB" sz="1200">
                        <a:effectLst/>
                        <a:latin typeface="Times New Roman" panose="02020603050405020304" pitchFamily="18" charset="0"/>
                        <a:ea typeface="Times New Roman" panose="02020603050405020304" pitchFamily="18" charset="0"/>
                      </a:endParaRPr>
                    </a:p>
                  </a:txBody>
                  <a:tcPr marL="21514" marR="21514" marT="0" marB="0"/>
                </a:tc>
                <a:tc>
                  <a:txBody>
                    <a:bodyPr/>
                    <a:lstStyle/>
                    <a:p>
                      <a:pPr algn="ctr">
                        <a:spcAft>
                          <a:spcPts val="0"/>
                        </a:spcAft>
                      </a:pPr>
                      <a:r>
                        <a:rPr lang="en-GB" sz="1200" dirty="0">
                          <a:effectLst/>
                        </a:rPr>
                        <a:t>Escalation to if not achieved</a:t>
                      </a:r>
                      <a:endParaRPr lang="en-GB" sz="1200" dirty="0">
                        <a:effectLst/>
                        <a:latin typeface="Times New Roman" panose="02020603050405020304" pitchFamily="18" charset="0"/>
                        <a:ea typeface="Times New Roman" panose="02020603050405020304" pitchFamily="18" charset="0"/>
                      </a:endParaRPr>
                    </a:p>
                  </a:txBody>
                  <a:tcPr marL="21514" marR="21514" marT="0" marB="0"/>
                </a:tc>
                <a:extLst>
                  <a:ext uri="{0D108BD9-81ED-4DB2-BD59-A6C34878D82A}">
                    <a16:rowId xmlns:a16="http://schemas.microsoft.com/office/drawing/2014/main" val="4227494262"/>
                  </a:ext>
                </a:extLst>
              </a:tr>
              <a:tr h="555163">
                <a:tc>
                  <a:txBody>
                    <a:bodyPr/>
                    <a:lstStyle/>
                    <a:p>
                      <a:pPr algn="ctr">
                        <a:spcAft>
                          <a:spcPts val="0"/>
                        </a:spcAft>
                      </a:pPr>
                      <a:r>
                        <a:rPr lang="en-GB" sz="1200">
                          <a:effectLst/>
                        </a:rPr>
                        <a:t>Confirm all level 3 actions have been undertaken</a:t>
                      </a:r>
                      <a:endParaRPr lang="en-GB" sz="1200">
                        <a:effectLst/>
                        <a:latin typeface="Times New Roman" panose="02020603050405020304" pitchFamily="18" charset="0"/>
                        <a:ea typeface="Times New Roman" panose="02020603050405020304" pitchFamily="18" charset="0"/>
                      </a:endParaRPr>
                    </a:p>
                  </a:txBody>
                  <a:tcPr marL="21514" marR="21514" marT="0" marB="0"/>
                </a:tc>
                <a:tc>
                  <a:txBody>
                    <a:bodyPr/>
                    <a:lstStyle/>
                    <a:p>
                      <a:pPr algn="ctr">
                        <a:spcAft>
                          <a:spcPts val="0"/>
                        </a:spcAft>
                      </a:pPr>
                      <a:r>
                        <a:rPr lang="en-GB" sz="1200">
                          <a:effectLst/>
                        </a:rPr>
                        <a:t>Clinical Director, senior therapist, head of nursing</a:t>
                      </a:r>
                      <a:endParaRPr lang="en-GB" sz="1200">
                        <a:effectLst/>
                        <a:latin typeface="Times New Roman" panose="02020603050405020304" pitchFamily="18" charset="0"/>
                        <a:ea typeface="Times New Roman" panose="02020603050405020304" pitchFamily="18" charset="0"/>
                      </a:endParaRPr>
                    </a:p>
                  </a:txBody>
                  <a:tcPr marL="21514" marR="21514" marT="0" marB="0"/>
                </a:tc>
                <a:tc>
                  <a:txBody>
                    <a:bodyPr/>
                    <a:lstStyle/>
                    <a:p>
                      <a:pPr algn="ctr">
                        <a:spcAft>
                          <a:spcPts val="0"/>
                        </a:spcAft>
                      </a:pPr>
                      <a:r>
                        <a:rPr lang="en-GB" sz="1200">
                          <a:effectLst/>
                        </a:rPr>
                        <a:t>ODU</a:t>
                      </a:r>
                      <a:endParaRPr lang="en-GB" sz="1200">
                        <a:effectLst/>
                        <a:latin typeface="Times New Roman" panose="02020603050405020304" pitchFamily="18" charset="0"/>
                        <a:ea typeface="Times New Roman" panose="02020603050405020304" pitchFamily="18" charset="0"/>
                      </a:endParaRPr>
                    </a:p>
                  </a:txBody>
                  <a:tcPr marL="21514" marR="21514" marT="0" marB="0"/>
                </a:tc>
                <a:tc>
                  <a:txBody>
                    <a:bodyPr/>
                    <a:lstStyle/>
                    <a:p>
                      <a:pPr algn="ctr">
                        <a:spcAft>
                          <a:spcPts val="0"/>
                        </a:spcAft>
                      </a:pPr>
                      <a:r>
                        <a:rPr lang="en-GB" sz="1200" dirty="0">
                          <a:effectLst/>
                        </a:rPr>
                        <a:t>Clinical executive on call</a:t>
                      </a:r>
                      <a:endParaRPr lang="en-GB" sz="1200" dirty="0">
                        <a:effectLst/>
                        <a:latin typeface="Times New Roman" panose="02020603050405020304" pitchFamily="18" charset="0"/>
                        <a:ea typeface="Times New Roman" panose="02020603050405020304" pitchFamily="18" charset="0"/>
                      </a:endParaRPr>
                    </a:p>
                  </a:txBody>
                  <a:tcPr marL="21514" marR="21514" marT="0" marB="0"/>
                </a:tc>
                <a:extLst>
                  <a:ext uri="{0D108BD9-81ED-4DB2-BD59-A6C34878D82A}">
                    <a16:rowId xmlns:a16="http://schemas.microsoft.com/office/drawing/2014/main" val="2617565212"/>
                  </a:ext>
                </a:extLst>
              </a:tr>
              <a:tr h="740218">
                <a:tc>
                  <a:txBody>
                    <a:bodyPr/>
                    <a:lstStyle/>
                    <a:p>
                      <a:pPr algn="ctr">
                        <a:spcAft>
                          <a:spcPts val="0"/>
                        </a:spcAft>
                      </a:pPr>
                      <a:r>
                        <a:rPr lang="en-GB" sz="1200">
                          <a:effectLst/>
                        </a:rPr>
                        <a:t>Identify key personnel to communicate with community and local authority senior staff</a:t>
                      </a:r>
                      <a:endParaRPr lang="en-GB" sz="1200">
                        <a:effectLst/>
                        <a:latin typeface="Times New Roman" panose="02020603050405020304" pitchFamily="18" charset="0"/>
                        <a:ea typeface="Times New Roman" panose="02020603050405020304" pitchFamily="18" charset="0"/>
                      </a:endParaRPr>
                    </a:p>
                  </a:txBody>
                  <a:tcPr marL="21514" marR="21514" marT="0" marB="0"/>
                </a:tc>
                <a:tc>
                  <a:txBody>
                    <a:bodyPr/>
                    <a:lstStyle/>
                    <a:p>
                      <a:pPr algn="ctr">
                        <a:spcAft>
                          <a:spcPts val="0"/>
                        </a:spcAft>
                      </a:pPr>
                      <a:r>
                        <a:rPr lang="en-GB" sz="1200">
                          <a:effectLst/>
                        </a:rPr>
                        <a:t>ODU</a:t>
                      </a:r>
                      <a:endParaRPr lang="en-GB" sz="1200">
                        <a:effectLst/>
                        <a:latin typeface="Times New Roman" panose="02020603050405020304" pitchFamily="18" charset="0"/>
                        <a:ea typeface="Times New Roman" panose="02020603050405020304" pitchFamily="18" charset="0"/>
                      </a:endParaRPr>
                    </a:p>
                  </a:txBody>
                  <a:tcPr marL="21514" marR="21514" marT="0" marB="0"/>
                </a:tc>
                <a:tc>
                  <a:txBody>
                    <a:bodyPr/>
                    <a:lstStyle/>
                    <a:p>
                      <a:pPr algn="ctr">
                        <a:spcAft>
                          <a:spcPts val="0"/>
                        </a:spcAft>
                      </a:pPr>
                      <a:r>
                        <a:rPr lang="en-GB" sz="1200">
                          <a:effectLst/>
                        </a:rPr>
                        <a:t>Executive on call</a:t>
                      </a:r>
                      <a:endParaRPr lang="en-GB" sz="1200">
                        <a:effectLst/>
                        <a:latin typeface="Times New Roman" panose="02020603050405020304" pitchFamily="18" charset="0"/>
                        <a:ea typeface="Times New Roman" panose="02020603050405020304" pitchFamily="18" charset="0"/>
                      </a:endParaRPr>
                    </a:p>
                  </a:txBody>
                  <a:tcPr marL="21514" marR="21514" marT="0" marB="0"/>
                </a:tc>
                <a:tc>
                  <a:txBody>
                    <a:bodyPr/>
                    <a:lstStyle/>
                    <a:p>
                      <a:pPr algn="ctr">
                        <a:spcAft>
                          <a:spcPts val="0"/>
                        </a:spcAft>
                      </a:pPr>
                      <a:r>
                        <a:rPr lang="en-GB" sz="1200" dirty="0">
                          <a:effectLst/>
                        </a:rPr>
                        <a:t>Clinical executive on call</a:t>
                      </a:r>
                      <a:endParaRPr lang="en-GB" sz="1200" dirty="0">
                        <a:effectLst/>
                        <a:latin typeface="Times New Roman" panose="02020603050405020304" pitchFamily="18" charset="0"/>
                        <a:ea typeface="Times New Roman" panose="02020603050405020304" pitchFamily="18" charset="0"/>
                      </a:endParaRPr>
                    </a:p>
                  </a:txBody>
                  <a:tcPr marL="21514" marR="21514" marT="0" marB="0"/>
                </a:tc>
                <a:extLst>
                  <a:ext uri="{0D108BD9-81ED-4DB2-BD59-A6C34878D82A}">
                    <a16:rowId xmlns:a16="http://schemas.microsoft.com/office/drawing/2014/main" val="2178343649"/>
                  </a:ext>
                </a:extLst>
              </a:tr>
              <a:tr h="1295381">
                <a:tc>
                  <a:txBody>
                    <a:bodyPr/>
                    <a:lstStyle/>
                    <a:p>
                      <a:pPr algn="ctr">
                        <a:spcAft>
                          <a:spcPts val="0"/>
                        </a:spcAft>
                      </a:pPr>
                      <a:r>
                        <a:rPr lang="en-GB" sz="1200">
                          <a:effectLst/>
                        </a:rPr>
                        <a:t>Exceptional discharge plan staff to identify those patients that could be discharged safely with additional support from community services</a:t>
                      </a:r>
                      <a:endParaRPr lang="en-GB" sz="1200">
                        <a:effectLst/>
                        <a:latin typeface="Times New Roman" panose="02020603050405020304" pitchFamily="18" charset="0"/>
                        <a:ea typeface="Times New Roman" panose="02020603050405020304" pitchFamily="18" charset="0"/>
                      </a:endParaRPr>
                    </a:p>
                  </a:txBody>
                  <a:tcPr marL="21514" marR="21514" marT="0" marB="0"/>
                </a:tc>
                <a:tc>
                  <a:txBody>
                    <a:bodyPr/>
                    <a:lstStyle/>
                    <a:p>
                      <a:pPr algn="ctr">
                        <a:spcAft>
                          <a:spcPts val="0"/>
                        </a:spcAft>
                      </a:pPr>
                      <a:r>
                        <a:rPr lang="en-GB" sz="1200">
                          <a:effectLst/>
                        </a:rPr>
                        <a:t>Medial, therapy and Nursing staff involved in exceptional discharge plan</a:t>
                      </a:r>
                      <a:endParaRPr lang="en-GB" sz="1200">
                        <a:effectLst/>
                        <a:latin typeface="Times New Roman" panose="02020603050405020304" pitchFamily="18" charset="0"/>
                        <a:ea typeface="Times New Roman" panose="02020603050405020304" pitchFamily="18" charset="0"/>
                      </a:endParaRPr>
                    </a:p>
                  </a:txBody>
                  <a:tcPr marL="21514" marR="21514" marT="0" marB="0"/>
                </a:tc>
                <a:tc>
                  <a:txBody>
                    <a:bodyPr/>
                    <a:lstStyle/>
                    <a:p>
                      <a:pPr algn="ctr">
                        <a:spcAft>
                          <a:spcPts val="0"/>
                        </a:spcAft>
                      </a:pPr>
                      <a:r>
                        <a:rPr lang="en-GB" sz="1200">
                          <a:effectLst/>
                        </a:rPr>
                        <a:t>ODU</a:t>
                      </a:r>
                      <a:endParaRPr lang="en-GB" sz="1200">
                        <a:effectLst/>
                        <a:latin typeface="Times New Roman" panose="02020603050405020304" pitchFamily="18" charset="0"/>
                        <a:ea typeface="Times New Roman" panose="02020603050405020304" pitchFamily="18" charset="0"/>
                      </a:endParaRPr>
                    </a:p>
                  </a:txBody>
                  <a:tcPr marL="21514" marR="21514" marT="0" marB="0"/>
                </a:tc>
                <a:tc>
                  <a:txBody>
                    <a:bodyPr/>
                    <a:lstStyle/>
                    <a:p>
                      <a:pPr algn="ctr">
                        <a:spcAft>
                          <a:spcPts val="0"/>
                        </a:spcAft>
                      </a:pPr>
                      <a:r>
                        <a:rPr lang="en-GB" sz="1200" dirty="0">
                          <a:effectLst/>
                        </a:rPr>
                        <a:t>Clinical Executive on call</a:t>
                      </a:r>
                      <a:endParaRPr lang="en-GB" sz="1200" dirty="0">
                        <a:effectLst/>
                        <a:latin typeface="Times New Roman" panose="02020603050405020304" pitchFamily="18" charset="0"/>
                        <a:ea typeface="Times New Roman" panose="02020603050405020304" pitchFamily="18" charset="0"/>
                      </a:endParaRPr>
                    </a:p>
                  </a:txBody>
                  <a:tcPr marL="21514" marR="21514" marT="0" marB="0"/>
                </a:tc>
                <a:extLst>
                  <a:ext uri="{0D108BD9-81ED-4DB2-BD59-A6C34878D82A}">
                    <a16:rowId xmlns:a16="http://schemas.microsoft.com/office/drawing/2014/main" val="3388374064"/>
                  </a:ext>
                </a:extLst>
              </a:tr>
              <a:tr h="1017799">
                <a:tc>
                  <a:txBody>
                    <a:bodyPr/>
                    <a:lstStyle/>
                    <a:p>
                      <a:pPr algn="ctr">
                        <a:spcAft>
                          <a:spcPts val="0"/>
                        </a:spcAft>
                      </a:pPr>
                      <a:r>
                        <a:rPr lang="en-GB" sz="1200">
                          <a:effectLst/>
                        </a:rPr>
                        <a:t>Community and local authority discussions  and plans for all patients to be confirmed prior to discharge </a:t>
                      </a:r>
                      <a:endParaRPr lang="en-GB" sz="1200">
                        <a:effectLst/>
                        <a:latin typeface="Times New Roman" panose="02020603050405020304" pitchFamily="18" charset="0"/>
                        <a:ea typeface="Times New Roman" panose="02020603050405020304" pitchFamily="18" charset="0"/>
                      </a:endParaRPr>
                    </a:p>
                  </a:txBody>
                  <a:tcPr marL="21514" marR="21514" marT="0" marB="0"/>
                </a:tc>
                <a:tc>
                  <a:txBody>
                    <a:bodyPr/>
                    <a:lstStyle/>
                    <a:p>
                      <a:pPr algn="ctr">
                        <a:spcAft>
                          <a:spcPts val="0"/>
                        </a:spcAft>
                      </a:pPr>
                      <a:r>
                        <a:rPr lang="en-GB" sz="1200">
                          <a:effectLst/>
                        </a:rPr>
                        <a:t>Medial, therapy and Nursing staff involved in exceptional discharge plan</a:t>
                      </a:r>
                      <a:endParaRPr lang="en-GB" sz="1200">
                        <a:effectLst/>
                        <a:latin typeface="Times New Roman" panose="02020603050405020304" pitchFamily="18" charset="0"/>
                        <a:ea typeface="Times New Roman" panose="02020603050405020304" pitchFamily="18" charset="0"/>
                      </a:endParaRPr>
                    </a:p>
                  </a:txBody>
                  <a:tcPr marL="21514" marR="21514" marT="0" marB="0"/>
                </a:tc>
                <a:tc>
                  <a:txBody>
                    <a:bodyPr/>
                    <a:lstStyle/>
                    <a:p>
                      <a:pPr algn="ctr">
                        <a:spcAft>
                          <a:spcPts val="0"/>
                        </a:spcAft>
                      </a:pPr>
                      <a:r>
                        <a:rPr lang="en-GB" sz="1200">
                          <a:effectLst/>
                        </a:rPr>
                        <a:t>ODU</a:t>
                      </a:r>
                      <a:endParaRPr lang="en-GB" sz="1200">
                        <a:effectLst/>
                        <a:latin typeface="Times New Roman" panose="02020603050405020304" pitchFamily="18" charset="0"/>
                        <a:ea typeface="Times New Roman" panose="02020603050405020304" pitchFamily="18" charset="0"/>
                      </a:endParaRPr>
                    </a:p>
                  </a:txBody>
                  <a:tcPr marL="21514" marR="21514" marT="0" marB="0"/>
                </a:tc>
                <a:tc>
                  <a:txBody>
                    <a:bodyPr/>
                    <a:lstStyle/>
                    <a:p>
                      <a:pPr algn="ctr">
                        <a:spcAft>
                          <a:spcPts val="0"/>
                        </a:spcAft>
                      </a:pPr>
                      <a:r>
                        <a:rPr lang="en-GB" sz="1200" dirty="0">
                          <a:effectLst/>
                        </a:rPr>
                        <a:t>Clinical Executive on call</a:t>
                      </a:r>
                      <a:endParaRPr lang="en-GB" sz="1200" dirty="0">
                        <a:effectLst/>
                        <a:latin typeface="Times New Roman" panose="02020603050405020304" pitchFamily="18" charset="0"/>
                        <a:ea typeface="Times New Roman" panose="02020603050405020304" pitchFamily="18" charset="0"/>
                      </a:endParaRPr>
                    </a:p>
                  </a:txBody>
                  <a:tcPr marL="21514" marR="21514" marT="0" marB="0"/>
                </a:tc>
                <a:extLst>
                  <a:ext uri="{0D108BD9-81ED-4DB2-BD59-A6C34878D82A}">
                    <a16:rowId xmlns:a16="http://schemas.microsoft.com/office/drawing/2014/main" val="3949020373"/>
                  </a:ext>
                </a:extLst>
              </a:tr>
              <a:tr h="1017799">
                <a:tc>
                  <a:txBody>
                    <a:bodyPr/>
                    <a:lstStyle/>
                    <a:p>
                      <a:pPr algn="ctr">
                        <a:spcAft>
                          <a:spcPts val="0"/>
                        </a:spcAft>
                      </a:pPr>
                      <a:r>
                        <a:rPr lang="en-GB" sz="1200">
                          <a:effectLst/>
                        </a:rPr>
                        <a:t>Review of all patients discharged under level 4 exceptional discharge plan</a:t>
                      </a:r>
                      <a:endParaRPr lang="en-GB" sz="1200">
                        <a:effectLst/>
                        <a:latin typeface="Times New Roman" panose="02020603050405020304" pitchFamily="18" charset="0"/>
                        <a:ea typeface="Times New Roman" panose="02020603050405020304" pitchFamily="18" charset="0"/>
                      </a:endParaRPr>
                    </a:p>
                  </a:txBody>
                  <a:tcPr marL="21514" marR="21514" marT="0" marB="0"/>
                </a:tc>
                <a:tc>
                  <a:txBody>
                    <a:bodyPr/>
                    <a:lstStyle/>
                    <a:p>
                      <a:pPr algn="ctr">
                        <a:spcAft>
                          <a:spcPts val="0"/>
                        </a:spcAft>
                      </a:pPr>
                      <a:r>
                        <a:rPr lang="en-GB" sz="1200">
                          <a:effectLst/>
                        </a:rPr>
                        <a:t>Clinical Director, senior therapist, head of nursing</a:t>
                      </a:r>
                      <a:endParaRPr lang="en-GB" sz="1200">
                        <a:effectLst/>
                        <a:latin typeface="Times New Roman" panose="02020603050405020304" pitchFamily="18" charset="0"/>
                        <a:ea typeface="Times New Roman" panose="02020603050405020304" pitchFamily="18" charset="0"/>
                      </a:endParaRPr>
                    </a:p>
                  </a:txBody>
                  <a:tcPr marL="21514" marR="21514" marT="0" marB="0"/>
                </a:tc>
                <a:tc>
                  <a:txBody>
                    <a:bodyPr/>
                    <a:lstStyle/>
                    <a:p>
                      <a:pPr algn="ctr">
                        <a:spcAft>
                          <a:spcPts val="0"/>
                        </a:spcAft>
                      </a:pPr>
                      <a:r>
                        <a:rPr lang="en-GB" sz="1200" dirty="0">
                          <a:effectLst/>
                        </a:rPr>
                        <a:t>ODU</a:t>
                      </a:r>
                    </a:p>
                    <a:p>
                      <a:pPr algn="ctr">
                        <a:spcAft>
                          <a:spcPts val="0"/>
                        </a:spcAft>
                      </a:pPr>
                      <a:r>
                        <a:rPr lang="en-GB" sz="1200" dirty="0">
                          <a:effectLst/>
                        </a:rPr>
                        <a:t>Medical Director, Head of Therapies, Director of Nursing</a:t>
                      </a:r>
                    </a:p>
                    <a:p>
                      <a:pPr algn="ctr">
                        <a:spcAft>
                          <a:spcPts val="0"/>
                        </a:spcAft>
                      </a:pPr>
                      <a:r>
                        <a:rPr lang="en-GB" sz="1200" dirty="0">
                          <a:effectLst/>
                        </a:rPr>
                        <a:t>Senior Local authority colleague</a:t>
                      </a:r>
                    </a:p>
                    <a:p>
                      <a:pPr algn="ctr">
                        <a:spcAft>
                          <a:spcPts val="0"/>
                        </a:spcAft>
                      </a:pPr>
                      <a:r>
                        <a:rPr lang="en-GB" sz="1200" dirty="0">
                          <a:effectLst/>
                        </a:rPr>
                        <a:t> </a:t>
                      </a:r>
                      <a:endParaRPr lang="en-GB" sz="1200" dirty="0">
                        <a:effectLst/>
                        <a:latin typeface="Times New Roman" panose="02020603050405020304" pitchFamily="18" charset="0"/>
                        <a:ea typeface="Times New Roman" panose="02020603050405020304" pitchFamily="18" charset="0"/>
                      </a:endParaRPr>
                    </a:p>
                  </a:txBody>
                  <a:tcPr marL="21514" marR="21514" marT="0" marB="0"/>
                </a:tc>
                <a:tc>
                  <a:txBody>
                    <a:bodyPr/>
                    <a:lstStyle/>
                    <a:p>
                      <a:pPr algn="ctr">
                        <a:spcAft>
                          <a:spcPts val="0"/>
                        </a:spcAft>
                      </a:pPr>
                      <a:r>
                        <a:rPr lang="en-GB" sz="1200" dirty="0">
                          <a:effectLst/>
                        </a:rPr>
                        <a:t>Medical Director, Head of Therapies, Director of Nursing </a:t>
                      </a:r>
                      <a:endParaRPr lang="en-GB" sz="1200" dirty="0">
                        <a:effectLst/>
                        <a:latin typeface="Times New Roman" panose="02020603050405020304" pitchFamily="18" charset="0"/>
                        <a:ea typeface="Times New Roman" panose="02020603050405020304" pitchFamily="18" charset="0"/>
                      </a:endParaRPr>
                    </a:p>
                  </a:txBody>
                  <a:tcPr marL="21514" marR="21514" marT="0" marB="0"/>
                </a:tc>
                <a:extLst>
                  <a:ext uri="{0D108BD9-81ED-4DB2-BD59-A6C34878D82A}">
                    <a16:rowId xmlns:a16="http://schemas.microsoft.com/office/drawing/2014/main" val="2911962745"/>
                  </a:ext>
                </a:extLst>
              </a:tr>
            </a:tbl>
          </a:graphicData>
        </a:graphic>
      </p:graphicFrame>
      <p:sp>
        <p:nvSpPr>
          <p:cNvPr id="3" name="Text Placeholder 2"/>
          <p:cNvSpPr>
            <a:spLocks noGrp="1"/>
          </p:cNvSpPr>
          <p:nvPr>
            <p:ph type="body" sz="quarter" idx="15"/>
          </p:nvPr>
        </p:nvSpPr>
        <p:spPr/>
        <p:txBody>
          <a:bodyPr/>
          <a:lstStyle/>
          <a:p>
            <a:endParaRPr lang="en-GB"/>
          </a:p>
        </p:txBody>
      </p:sp>
      <p:sp>
        <p:nvSpPr>
          <p:cNvPr id="4" name="Text Placeholder 3"/>
          <p:cNvSpPr>
            <a:spLocks noGrp="1"/>
          </p:cNvSpPr>
          <p:nvPr>
            <p:ph type="body" sz="quarter" idx="16"/>
          </p:nvPr>
        </p:nvSpPr>
        <p:spPr/>
        <p:txBody>
          <a:bodyPr/>
          <a:lstStyle/>
          <a:p>
            <a:r>
              <a:rPr lang="en-GB" dirty="0" smtClean="0"/>
              <a:t>Exceptional </a:t>
            </a:r>
            <a:r>
              <a:rPr lang="en-GB" dirty="0"/>
              <a:t>d</a:t>
            </a:r>
            <a:r>
              <a:rPr lang="en-GB" dirty="0" smtClean="0"/>
              <a:t>ischarge plan Level </a:t>
            </a:r>
            <a:r>
              <a:rPr lang="en-GB" dirty="0"/>
              <a:t>4 </a:t>
            </a:r>
          </a:p>
        </p:txBody>
      </p:sp>
      <p:sp>
        <p:nvSpPr>
          <p:cNvPr id="5" name="Content Placeholder 4"/>
          <p:cNvSpPr>
            <a:spLocks noGrp="1"/>
          </p:cNvSpPr>
          <p:nvPr>
            <p:ph sz="quarter" idx="10"/>
          </p:nvPr>
        </p:nvSpPr>
        <p:spPr>
          <a:xfrm rot="16200000">
            <a:off x="9354435" y="3924846"/>
            <a:ext cx="4992070" cy="561979"/>
          </a:xfrm>
        </p:spPr>
        <p:txBody>
          <a:bodyPr/>
          <a:lstStyle/>
          <a:p>
            <a:r>
              <a:rPr lang="en-GB" dirty="0"/>
              <a:t>Transformation, outcomes, experience, ownership</a:t>
            </a:r>
          </a:p>
          <a:p>
            <a:endParaRPr lang="en-GB" dirty="0"/>
          </a:p>
        </p:txBody>
      </p:sp>
    </p:spTree>
    <p:extLst>
      <p:ext uri="{BB962C8B-B14F-4D97-AF65-F5344CB8AC3E}">
        <p14:creationId xmlns:p14="http://schemas.microsoft.com/office/powerpoint/2010/main" val="28836104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sz="quarter" idx="14"/>
            <p:extLst>
              <p:ext uri="{D42A27DB-BD31-4B8C-83A1-F6EECF244321}">
                <p14:modId xmlns:p14="http://schemas.microsoft.com/office/powerpoint/2010/main" val="2949410965"/>
              </p:ext>
            </p:extLst>
          </p:nvPr>
        </p:nvGraphicFramePr>
        <p:xfrm>
          <a:off x="306884" y="1625867"/>
          <a:ext cx="10409132" cy="2420421"/>
        </p:xfrm>
        <a:graphic>
          <a:graphicData uri="http://schemas.openxmlformats.org/drawingml/2006/table">
            <a:tbl>
              <a:tblPr firstRow="1" firstCol="1" bandRow="1">
                <a:tableStyleId>{5C22544A-7EE6-4342-B048-85BDC9FD1C3A}</a:tableStyleId>
              </a:tblPr>
              <a:tblGrid>
                <a:gridCol w="2602283">
                  <a:extLst>
                    <a:ext uri="{9D8B030D-6E8A-4147-A177-3AD203B41FA5}">
                      <a16:colId xmlns:a16="http://schemas.microsoft.com/office/drawing/2014/main" val="4096516683"/>
                    </a:ext>
                  </a:extLst>
                </a:gridCol>
                <a:gridCol w="2602283">
                  <a:extLst>
                    <a:ext uri="{9D8B030D-6E8A-4147-A177-3AD203B41FA5}">
                      <a16:colId xmlns:a16="http://schemas.microsoft.com/office/drawing/2014/main" val="917882495"/>
                    </a:ext>
                  </a:extLst>
                </a:gridCol>
                <a:gridCol w="2602283">
                  <a:extLst>
                    <a:ext uri="{9D8B030D-6E8A-4147-A177-3AD203B41FA5}">
                      <a16:colId xmlns:a16="http://schemas.microsoft.com/office/drawing/2014/main" val="724892802"/>
                    </a:ext>
                  </a:extLst>
                </a:gridCol>
                <a:gridCol w="2602283">
                  <a:extLst>
                    <a:ext uri="{9D8B030D-6E8A-4147-A177-3AD203B41FA5}">
                      <a16:colId xmlns:a16="http://schemas.microsoft.com/office/drawing/2014/main" val="4277212370"/>
                    </a:ext>
                  </a:extLst>
                </a:gridCol>
              </a:tblGrid>
              <a:tr h="258167">
                <a:tc>
                  <a:txBody>
                    <a:bodyPr/>
                    <a:lstStyle/>
                    <a:p>
                      <a:pPr algn="ctr">
                        <a:spcAft>
                          <a:spcPts val="0"/>
                        </a:spcAft>
                      </a:pPr>
                      <a:r>
                        <a:rPr lang="en-GB" sz="1200" dirty="0">
                          <a:effectLst/>
                        </a:rPr>
                        <a:t>Action</a:t>
                      </a:r>
                      <a:endParaRPr lang="en-GB" sz="1200" dirty="0">
                        <a:effectLst/>
                        <a:latin typeface="Times New Roman" panose="02020603050405020304" pitchFamily="18" charset="0"/>
                        <a:ea typeface="Times New Roman" panose="02020603050405020304" pitchFamily="18" charset="0"/>
                      </a:endParaRPr>
                    </a:p>
                  </a:txBody>
                  <a:tcPr marL="48406" marR="48406" marT="0" marB="0"/>
                </a:tc>
                <a:tc>
                  <a:txBody>
                    <a:bodyPr/>
                    <a:lstStyle/>
                    <a:p>
                      <a:pPr algn="ctr">
                        <a:spcAft>
                          <a:spcPts val="0"/>
                        </a:spcAft>
                      </a:pPr>
                      <a:r>
                        <a:rPr lang="en-GB" sz="1200">
                          <a:effectLst/>
                        </a:rPr>
                        <a:t>Person responsible for action</a:t>
                      </a:r>
                      <a:endParaRPr lang="en-GB" sz="1200">
                        <a:effectLst/>
                        <a:latin typeface="Times New Roman" panose="02020603050405020304" pitchFamily="18" charset="0"/>
                        <a:ea typeface="Times New Roman" panose="02020603050405020304" pitchFamily="18" charset="0"/>
                      </a:endParaRPr>
                    </a:p>
                  </a:txBody>
                  <a:tcPr marL="48406" marR="48406" marT="0" marB="0"/>
                </a:tc>
                <a:tc>
                  <a:txBody>
                    <a:bodyPr/>
                    <a:lstStyle/>
                    <a:p>
                      <a:pPr algn="ctr">
                        <a:spcAft>
                          <a:spcPts val="0"/>
                        </a:spcAft>
                      </a:pPr>
                      <a:r>
                        <a:rPr lang="en-GB" sz="1200">
                          <a:effectLst/>
                        </a:rPr>
                        <a:t>Reporting to on completion</a:t>
                      </a:r>
                      <a:endParaRPr lang="en-GB" sz="1200">
                        <a:effectLst/>
                        <a:latin typeface="Times New Roman" panose="02020603050405020304" pitchFamily="18" charset="0"/>
                        <a:ea typeface="Times New Roman" panose="02020603050405020304" pitchFamily="18" charset="0"/>
                      </a:endParaRPr>
                    </a:p>
                  </a:txBody>
                  <a:tcPr marL="48406" marR="48406" marT="0" marB="0"/>
                </a:tc>
                <a:tc>
                  <a:txBody>
                    <a:bodyPr/>
                    <a:lstStyle/>
                    <a:p>
                      <a:pPr algn="ctr">
                        <a:spcAft>
                          <a:spcPts val="0"/>
                        </a:spcAft>
                      </a:pPr>
                      <a:r>
                        <a:rPr lang="en-GB" sz="1200">
                          <a:effectLst/>
                        </a:rPr>
                        <a:t>Escalation to if not achieved</a:t>
                      </a:r>
                      <a:endParaRPr lang="en-GB" sz="1200">
                        <a:effectLst/>
                        <a:latin typeface="Times New Roman" panose="02020603050405020304" pitchFamily="18" charset="0"/>
                        <a:ea typeface="Times New Roman" panose="02020603050405020304" pitchFamily="18" charset="0"/>
                      </a:endParaRPr>
                    </a:p>
                  </a:txBody>
                  <a:tcPr marL="48406" marR="48406" marT="0" marB="0"/>
                </a:tc>
                <a:extLst>
                  <a:ext uri="{0D108BD9-81ED-4DB2-BD59-A6C34878D82A}">
                    <a16:rowId xmlns:a16="http://schemas.microsoft.com/office/drawing/2014/main" val="2880949253"/>
                  </a:ext>
                </a:extLst>
              </a:tr>
              <a:tr h="645418">
                <a:tc>
                  <a:txBody>
                    <a:bodyPr/>
                    <a:lstStyle/>
                    <a:p>
                      <a:pPr algn="ctr">
                        <a:spcAft>
                          <a:spcPts val="0"/>
                        </a:spcAft>
                      </a:pPr>
                      <a:r>
                        <a:rPr lang="en-GB" sz="1200" dirty="0">
                          <a:effectLst/>
                        </a:rPr>
                        <a:t>Review all patients currently awaiting commencement of next stage of care in community</a:t>
                      </a:r>
                      <a:endParaRPr lang="en-GB" sz="1200" dirty="0">
                        <a:effectLst/>
                        <a:latin typeface="Times New Roman" panose="02020603050405020304" pitchFamily="18" charset="0"/>
                        <a:ea typeface="Times New Roman" panose="02020603050405020304" pitchFamily="18" charset="0"/>
                      </a:endParaRPr>
                    </a:p>
                  </a:txBody>
                  <a:tcPr marL="48406" marR="48406" marT="0" marB="0"/>
                </a:tc>
                <a:tc>
                  <a:txBody>
                    <a:bodyPr/>
                    <a:lstStyle/>
                    <a:p>
                      <a:pPr algn="ctr">
                        <a:spcAft>
                          <a:spcPts val="0"/>
                        </a:spcAft>
                      </a:pPr>
                      <a:r>
                        <a:rPr lang="en-GB" sz="1200" dirty="0">
                          <a:effectLst/>
                        </a:rPr>
                        <a:t>Hospital –</a:t>
                      </a:r>
                    </a:p>
                    <a:p>
                      <a:pPr algn="ctr">
                        <a:spcAft>
                          <a:spcPts val="0"/>
                        </a:spcAft>
                      </a:pPr>
                      <a:r>
                        <a:rPr lang="en-GB" sz="1200" dirty="0">
                          <a:effectLst/>
                        </a:rPr>
                        <a:t>Local Authority -</a:t>
                      </a:r>
                      <a:endParaRPr lang="en-GB" sz="1200" dirty="0">
                        <a:effectLst/>
                        <a:latin typeface="Times New Roman" panose="02020603050405020304" pitchFamily="18" charset="0"/>
                        <a:ea typeface="Times New Roman" panose="02020603050405020304" pitchFamily="18" charset="0"/>
                      </a:endParaRPr>
                    </a:p>
                  </a:txBody>
                  <a:tcPr marL="48406" marR="48406" marT="0" marB="0"/>
                </a:tc>
                <a:tc>
                  <a:txBody>
                    <a:bodyPr/>
                    <a:lstStyle/>
                    <a:p>
                      <a:pPr algn="ctr">
                        <a:spcAft>
                          <a:spcPts val="0"/>
                        </a:spcAft>
                      </a:pPr>
                      <a:r>
                        <a:rPr lang="en-GB" sz="1200">
                          <a:effectLst/>
                        </a:rPr>
                        <a:t>Local ODU</a:t>
                      </a:r>
                      <a:endParaRPr lang="en-GB" sz="1200">
                        <a:effectLst/>
                        <a:latin typeface="Times New Roman" panose="02020603050405020304" pitchFamily="18" charset="0"/>
                        <a:ea typeface="Times New Roman" panose="02020603050405020304" pitchFamily="18" charset="0"/>
                      </a:endParaRPr>
                    </a:p>
                  </a:txBody>
                  <a:tcPr marL="48406" marR="48406" marT="0" marB="0"/>
                </a:tc>
                <a:tc>
                  <a:txBody>
                    <a:bodyPr/>
                    <a:lstStyle/>
                    <a:p>
                      <a:pPr algn="ctr">
                        <a:spcAft>
                          <a:spcPts val="0"/>
                        </a:spcAft>
                      </a:pPr>
                      <a:r>
                        <a:rPr lang="en-GB" sz="1200">
                          <a:effectLst/>
                        </a:rPr>
                        <a:t>Manager on call/ Local Authority Lead</a:t>
                      </a:r>
                    </a:p>
                    <a:p>
                      <a:pPr algn="ctr">
                        <a:spcAft>
                          <a:spcPts val="0"/>
                        </a:spcAft>
                      </a:pPr>
                      <a:r>
                        <a:rPr lang="en-GB" sz="1200">
                          <a:effectLst/>
                        </a:rPr>
                        <a:t>(??ODU)</a:t>
                      </a:r>
                      <a:endParaRPr lang="en-GB" sz="1200">
                        <a:effectLst/>
                        <a:latin typeface="Times New Roman" panose="02020603050405020304" pitchFamily="18" charset="0"/>
                        <a:ea typeface="Times New Roman" panose="02020603050405020304" pitchFamily="18" charset="0"/>
                      </a:endParaRPr>
                    </a:p>
                  </a:txBody>
                  <a:tcPr marL="48406" marR="48406" marT="0" marB="0"/>
                </a:tc>
                <a:extLst>
                  <a:ext uri="{0D108BD9-81ED-4DB2-BD59-A6C34878D82A}">
                    <a16:rowId xmlns:a16="http://schemas.microsoft.com/office/drawing/2014/main" val="2170257392"/>
                  </a:ext>
                </a:extLst>
              </a:tr>
              <a:tr h="774501">
                <a:tc>
                  <a:txBody>
                    <a:bodyPr/>
                    <a:lstStyle/>
                    <a:p>
                      <a:pPr algn="ctr">
                        <a:spcAft>
                          <a:spcPts val="0"/>
                        </a:spcAft>
                      </a:pPr>
                      <a:r>
                        <a:rPr lang="en-GB" sz="1200">
                          <a:effectLst/>
                        </a:rPr>
                        <a:t>Identify actions to facilitate discharge</a:t>
                      </a:r>
                    </a:p>
                    <a:p>
                      <a:pPr algn="ctr">
                        <a:spcAft>
                          <a:spcPts val="0"/>
                        </a:spcAft>
                      </a:pPr>
                      <a:r>
                        <a:rPr lang="en-GB" sz="1200">
                          <a:effectLst/>
                        </a:rPr>
                        <a:t>Eg transport, TTHs, etc</a:t>
                      </a:r>
                    </a:p>
                    <a:p>
                      <a:pPr algn="ctr">
                        <a:spcAft>
                          <a:spcPts val="0"/>
                        </a:spcAft>
                      </a:pPr>
                      <a:r>
                        <a:rPr lang="en-GB" sz="1200">
                          <a:effectLst/>
                        </a:rPr>
                        <a:t>Predicted timeframe</a:t>
                      </a:r>
                      <a:endParaRPr lang="en-GB" sz="1200">
                        <a:effectLst/>
                        <a:latin typeface="Times New Roman" panose="02020603050405020304" pitchFamily="18" charset="0"/>
                        <a:ea typeface="Times New Roman" panose="02020603050405020304" pitchFamily="18" charset="0"/>
                      </a:endParaRPr>
                    </a:p>
                  </a:txBody>
                  <a:tcPr marL="48406" marR="48406" marT="0" marB="0"/>
                </a:tc>
                <a:tc>
                  <a:txBody>
                    <a:bodyPr/>
                    <a:lstStyle/>
                    <a:p>
                      <a:pPr algn="ctr">
                        <a:spcAft>
                          <a:spcPts val="0"/>
                        </a:spcAft>
                      </a:pPr>
                      <a:r>
                        <a:rPr lang="en-GB" sz="1200" dirty="0">
                          <a:effectLst/>
                        </a:rPr>
                        <a:t>Hospital –</a:t>
                      </a:r>
                    </a:p>
                    <a:p>
                      <a:pPr algn="ctr">
                        <a:spcAft>
                          <a:spcPts val="0"/>
                        </a:spcAft>
                      </a:pPr>
                      <a:r>
                        <a:rPr lang="en-GB" sz="1200" dirty="0">
                          <a:effectLst/>
                        </a:rPr>
                        <a:t>Local Authority -</a:t>
                      </a:r>
                      <a:endParaRPr lang="en-GB" sz="1200" dirty="0">
                        <a:effectLst/>
                        <a:latin typeface="Times New Roman" panose="02020603050405020304" pitchFamily="18" charset="0"/>
                        <a:ea typeface="Times New Roman" panose="02020603050405020304" pitchFamily="18" charset="0"/>
                      </a:endParaRPr>
                    </a:p>
                  </a:txBody>
                  <a:tcPr marL="48406" marR="48406" marT="0" marB="0"/>
                </a:tc>
                <a:tc>
                  <a:txBody>
                    <a:bodyPr/>
                    <a:lstStyle/>
                    <a:p>
                      <a:pPr algn="ctr">
                        <a:spcAft>
                          <a:spcPts val="0"/>
                        </a:spcAft>
                      </a:pPr>
                      <a:r>
                        <a:rPr lang="en-GB" sz="1200" dirty="0">
                          <a:effectLst/>
                        </a:rPr>
                        <a:t>Local ODU</a:t>
                      </a:r>
                      <a:endParaRPr lang="en-GB" sz="1200" dirty="0">
                        <a:effectLst/>
                        <a:latin typeface="Times New Roman" panose="02020603050405020304" pitchFamily="18" charset="0"/>
                        <a:ea typeface="Times New Roman" panose="02020603050405020304" pitchFamily="18" charset="0"/>
                      </a:endParaRPr>
                    </a:p>
                  </a:txBody>
                  <a:tcPr marL="48406" marR="48406" marT="0" marB="0"/>
                </a:tc>
                <a:tc>
                  <a:txBody>
                    <a:bodyPr/>
                    <a:lstStyle/>
                    <a:p>
                      <a:pPr algn="ctr">
                        <a:spcAft>
                          <a:spcPts val="0"/>
                        </a:spcAft>
                      </a:pPr>
                      <a:r>
                        <a:rPr lang="en-GB" sz="1200" dirty="0">
                          <a:effectLst/>
                        </a:rPr>
                        <a:t>Manager on call/ Local Authority Lead</a:t>
                      </a:r>
                    </a:p>
                    <a:p>
                      <a:pPr algn="ctr">
                        <a:spcAft>
                          <a:spcPts val="0"/>
                        </a:spcAft>
                      </a:pPr>
                      <a:r>
                        <a:rPr lang="en-GB" sz="1200" dirty="0">
                          <a:effectLst/>
                        </a:rPr>
                        <a:t>(??ODU)</a:t>
                      </a:r>
                      <a:endParaRPr lang="en-GB" sz="1200" dirty="0">
                        <a:effectLst/>
                        <a:latin typeface="Times New Roman" panose="02020603050405020304" pitchFamily="18" charset="0"/>
                        <a:ea typeface="Times New Roman" panose="02020603050405020304" pitchFamily="18" charset="0"/>
                      </a:endParaRPr>
                    </a:p>
                  </a:txBody>
                  <a:tcPr marL="48406" marR="48406" marT="0" marB="0"/>
                </a:tc>
                <a:extLst>
                  <a:ext uri="{0D108BD9-81ED-4DB2-BD59-A6C34878D82A}">
                    <a16:rowId xmlns:a16="http://schemas.microsoft.com/office/drawing/2014/main" val="2988759996"/>
                  </a:ext>
                </a:extLst>
              </a:tr>
              <a:tr h="387251">
                <a:tc>
                  <a:txBody>
                    <a:bodyPr/>
                    <a:lstStyle/>
                    <a:p>
                      <a:pPr algn="ctr">
                        <a:spcAft>
                          <a:spcPts val="0"/>
                        </a:spcAft>
                      </a:pPr>
                      <a:r>
                        <a:rPr lang="en-GB" sz="1200">
                          <a:effectLst/>
                        </a:rPr>
                        <a:t>Identify any safety net/ follow up that may be required</a:t>
                      </a:r>
                      <a:endParaRPr lang="en-GB" sz="1200">
                        <a:effectLst/>
                        <a:latin typeface="Times New Roman" panose="02020603050405020304" pitchFamily="18" charset="0"/>
                        <a:ea typeface="Times New Roman" panose="02020603050405020304" pitchFamily="18" charset="0"/>
                      </a:endParaRPr>
                    </a:p>
                  </a:txBody>
                  <a:tcPr marL="48406" marR="48406" marT="0" marB="0"/>
                </a:tc>
                <a:tc>
                  <a:txBody>
                    <a:bodyPr/>
                    <a:lstStyle/>
                    <a:p>
                      <a:pPr algn="ctr">
                        <a:spcAft>
                          <a:spcPts val="0"/>
                        </a:spcAft>
                      </a:pPr>
                      <a:r>
                        <a:rPr lang="en-GB" sz="1200">
                          <a:effectLst/>
                        </a:rPr>
                        <a:t>Clinical team</a:t>
                      </a:r>
                      <a:endParaRPr lang="en-GB" sz="1200">
                        <a:effectLst/>
                        <a:latin typeface="Times New Roman" panose="02020603050405020304" pitchFamily="18" charset="0"/>
                        <a:ea typeface="Times New Roman" panose="02020603050405020304" pitchFamily="18" charset="0"/>
                      </a:endParaRPr>
                    </a:p>
                  </a:txBody>
                  <a:tcPr marL="48406" marR="48406" marT="0" marB="0"/>
                </a:tc>
                <a:tc>
                  <a:txBody>
                    <a:bodyPr/>
                    <a:lstStyle/>
                    <a:p>
                      <a:pPr algn="ctr">
                        <a:spcAft>
                          <a:spcPts val="0"/>
                        </a:spcAft>
                      </a:pPr>
                      <a:r>
                        <a:rPr lang="en-GB" sz="1200">
                          <a:effectLst/>
                        </a:rPr>
                        <a:t>Documented in medical records and care plan</a:t>
                      </a:r>
                      <a:endParaRPr lang="en-GB" sz="1200">
                        <a:effectLst/>
                        <a:latin typeface="Times New Roman" panose="02020603050405020304" pitchFamily="18" charset="0"/>
                        <a:ea typeface="Times New Roman" panose="02020603050405020304" pitchFamily="18" charset="0"/>
                      </a:endParaRPr>
                    </a:p>
                  </a:txBody>
                  <a:tcPr marL="48406" marR="48406" marT="0" marB="0"/>
                </a:tc>
                <a:tc>
                  <a:txBody>
                    <a:bodyPr/>
                    <a:lstStyle/>
                    <a:p>
                      <a:pPr algn="ctr">
                        <a:spcAft>
                          <a:spcPts val="0"/>
                        </a:spcAft>
                      </a:pPr>
                      <a:r>
                        <a:rPr lang="en-GB" sz="1200" dirty="0">
                          <a:effectLst/>
                        </a:rPr>
                        <a:t>Clinical Director</a:t>
                      </a:r>
                      <a:endParaRPr lang="en-GB" sz="1200" dirty="0">
                        <a:effectLst/>
                        <a:latin typeface="Times New Roman" panose="02020603050405020304" pitchFamily="18" charset="0"/>
                        <a:ea typeface="Times New Roman" panose="02020603050405020304" pitchFamily="18" charset="0"/>
                      </a:endParaRPr>
                    </a:p>
                  </a:txBody>
                  <a:tcPr marL="48406" marR="48406" marT="0" marB="0"/>
                </a:tc>
                <a:extLst>
                  <a:ext uri="{0D108BD9-81ED-4DB2-BD59-A6C34878D82A}">
                    <a16:rowId xmlns:a16="http://schemas.microsoft.com/office/drawing/2014/main" val="4287265038"/>
                  </a:ext>
                </a:extLst>
              </a:tr>
            </a:tbl>
          </a:graphicData>
        </a:graphic>
      </p:graphicFrame>
      <p:sp>
        <p:nvSpPr>
          <p:cNvPr id="3" name="Text Placeholder 2"/>
          <p:cNvSpPr>
            <a:spLocks noGrp="1"/>
          </p:cNvSpPr>
          <p:nvPr>
            <p:ph type="body" sz="quarter" idx="15"/>
          </p:nvPr>
        </p:nvSpPr>
        <p:spPr/>
        <p:txBody>
          <a:bodyPr/>
          <a:lstStyle/>
          <a:p>
            <a:endParaRPr lang="en-GB"/>
          </a:p>
        </p:txBody>
      </p:sp>
      <p:sp>
        <p:nvSpPr>
          <p:cNvPr id="4" name="Text Placeholder 3"/>
          <p:cNvSpPr>
            <a:spLocks noGrp="1"/>
          </p:cNvSpPr>
          <p:nvPr>
            <p:ph type="body" sz="quarter" idx="16"/>
          </p:nvPr>
        </p:nvSpPr>
        <p:spPr/>
        <p:txBody>
          <a:bodyPr/>
          <a:lstStyle/>
          <a:p>
            <a:r>
              <a:rPr lang="en-GB" dirty="0" smtClean="0"/>
              <a:t>Local Authority plan Level 2</a:t>
            </a:r>
            <a:endParaRPr lang="en-GB" dirty="0"/>
          </a:p>
        </p:txBody>
      </p:sp>
      <p:sp>
        <p:nvSpPr>
          <p:cNvPr id="11" name="Content Placeholder 10"/>
          <p:cNvSpPr>
            <a:spLocks noGrp="1"/>
          </p:cNvSpPr>
          <p:nvPr>
            <p:ph sz="quarter" idx="10"/>
          </p:nvPr>
        </p:nvSpPr>
        <p:spPr>
          <a:xfrm rot="16200000">
            <a:off x="9218183" y="3951666"/>
            <a:ext cx="5094795" cy="443198"/>
          </a:xfrm>
        </p:spPr>
        <p:txBody>
          <a:bodyPr/>
          <a:lstStyle/>
          <a:p>
            <a:r>
              <a:rPr lang="en-GB" dirty="0"/>
              <a:t>Transformation, outcomes, experience, ownership</a:t>
            </a:r>
          </a:p>
        </p:txBody>
      </p:sp>
    </p:spTree>
    <p:extLst>
      <p:ext uri="{BB962C8B-B14F-4D97-AF65-F5344CB8AC3E}">
        <p14:creationId xmlns:p14="http://schemas.microsoft.com/office/powerpoint/2010/main" val="31669134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sz="quarter" idx="14"/>
            <p:extLst>
              <p:ext uri="{D42A27DB-BD31-4B8C-83A1-F6EECF244321}">
                <p14:modId xmlns:p14="http://schemas.microsoft.com/office/powerpoint/2010/main" val="1901352417"/>
              </p:ext>
            </p:extLst>
          </p:nvPr>
        </p:nvGraphicFramePr>
        <p:xfrm>
          <a:off x="407095" y="1490596"/>
          <a:ext cx="10390340" cy="2980812"/>
        </p:xfrm>
        <a:graphic>
          <a:graphicData uri="http://schemas.openxmlformats.org/drawingml/2006/table">
            <a:tbl>
              <a:tblPr firstRow="1" firstCol="1" bandRow="1">
                <a:tableStyleId>{5C22544A-7EE6-4342-B048-85BDC9FD1C3A}</a:tableStyleId>
              </a:tblPr>
              <a:tblGrid>
                <a:gridCol w="2597585">
                  <a:extLst>
                    <a:ext uri="{9D8B030D-6E8A-4147-A177-3AD203B41FA5}">
                      <a16:colId xmlns:a16="http://schemas.microsoft.com/office/drawing/2014/main" val="1461945754"/>
                    </a:ext>
                  </a:extLst>
                </a:gridCol>
                <a:gridCol w="2597585">
                  <a:extLst>
                    <a:ext uri="{9D8B030D-6E8A-4147-A177-3AD203B41FA5}">
                      <a16:colId xmlns:a16="http://schemas.microsoft.com/office/drawing/2014/main" val="2472402794"/>
                    </a:ext>
                  </a:extLst>
                </a:gridCol>
                <a:gridCol w="2597585">
                  <a:extLst>
                    <a:ext uri="{9D8B030D-6E8A-4147-A177-3AD203B41FA5}">
                      <a16:colId xmlns:a16="http://schemas.microsoft.com/office/drawing/2014/main" val="2662609943"/>
                    </a:ext>
                  </a:extLst>
                </a:gridCol>
                <a:gridCol w="2597585">
                  <a:extLst>
                    <a:ext uri="{9D8B030D-6E8A-4147-A177-3AD203B41FA5}">
                      <a16:colId xmlns:a16="http://schemas.microsoft.com/office/drawing/2014/main" val="560434120"/>
                    </a:ext>
                  </a:extLst>
                </a:gridCol>
              </a:tblGrid>
              <a:tr h="268524">
                <a:tc>
                  <a:txBody>
                    <a:bodyPr/>
                    <a:lstStyle/>
                    <a:p>
                      <a:pPr algn="ctr">
                        <a:spcAft>
                          <a:spcPts val="0"/>
                        </a:spcAft>
                      </a:pPr>
                      <a:r>
                        <a:rPr lang="en-GB" sz="1200" dirty="0">
                          <a:effectLst/>
                        </a:rPr>
                        <a:t>Action</a:t>
                      </a:r>
                      <a:endParaRPr lang="en-GB" sz="1200" dirty="0">
                        <a:effectLst/>
                        <a:latin typeface="Times New Roman" panose="02020603050405020304" pitchFamily="18" charset="0"/>
                        <a:ea typeface="Times New Roman" panose="02020603050405020304" pitchFamily="18" charset="0"/>
                      </a:endParaRPr>
                    </a:p>
                  </a:txBody>
                  <a:tcPr marL="35205" marR="35205" marT="0" marB="0"/>
                </a:tc>
                <a:tc>
                  <a:txBody>
                    <a:bodyPr/>
                    <a:lstStyle/>
                    <a:p>
                      <a:pPr algn="ctr">
                        <a:spcAft>
                          <a:spcPts val="0"/>
                        </a:spcAft>
                      </a:pPr>
                      <a:r>
                        <a:rPr lang="en-GB" sz="1200">
                          <a:effectLst/>
                        </a:rPr>
                        <a:t>Person responsible for action</a:t>
                      </a:r>
                      <a:endParaRPr lang="en-GB" sz="1200">
                        <a:effectLst/>
                        <a:latin typeface="Times New Roman" panose="02020603050405020304" pitchFamily="18" charset="0"/>
                        <a:ea typeface="Times New Roman" panose="02020603050405020304" pitchFamily="18" charset="0"/>
                      </a:endParaRPr>
                    </a:p>
                  </a:txBody>
                  <a:tcPr marL="35205" marR="35205" marT="0" marB="0"/>
                </a:tc>
                <a:tc>
                  <a:txBody>
                    <a:bodyPr/>
                    <a:lstStyle/>
                    <a:p>
                      <a:pPr algn="ctr">
                        <a:spcAft>
                          <a:spcPts val="0"/>
                        </a:spcAft>
                      </a:pPr>
                      <a:r>
                        <a:rPr lang="en-GB" sz="1200">
                          <a:effectLst/>
                        </a:rPr>
                        <a:t>Reporting to on completion</a:t>
                      </a:r>
                      <a:endParaRPr lang="en-GB" sz="1200">
                        <a:effectLst/>
                        <a:latin typeface="Times New Roman" panose="02020603050405020304" pitchFamily="18" charset="0"/>
                        <a:ea typeface="Times New Roman" panose="02020603050405020304" pitchFamily="18" charset="0"/>
                      </a:endParaRPr>
                    </a:p>
                  </a:txBody>
                  <a:tcPr marL="35205" marR="35205" marT="0" marB="0"/>
                </a:tc>
                <a:tc>
                  <a:txBody>
                    <a:bodyPr/>
                    <a:lstStyle/>
                    <a:p>
                      <a:pPr algn="ctr">
                        <a:spcAft>
                          <a:spcPts val="0"/>
                        </a:spcAft>
                      </a:pPr>
                      <a:r>
                        <a:rPr lang="en-GB" sz="1200">
                          <a:effectLst/>
                        </a:rPr>
                        <a:t>Escalation to if not achieved</a:t>
                      </a:r>
                      <a:endParaRPr lang="en-GB" sz="1200">
                        <a:effectLst/>
                        <a:latin typeface="Times New Roman" panose="02020603050405020304" pitchFamily="18" charset="0"/>
                        <a:ea typeface="Times New Roman" panose="02020603050405020304" pitchFamily="18" charset="0"/>
                      </a:endParaRPr>
                    </a:p>
                  </a:txBody>
                  <a:tcPr marL="35205" marR="35205" marT="0" marB="0"/>
                </a:tc>
                <a:extLst>
                  <a:ext uri="{0D108BD9-81ED-4DB2-BD59-A6C34878D82A}">
                    <a16:rowId xmlns:a16="http://schemas.microsoft.com/office/drawing/2014/main" val="4144006819"/>
                  </a:ext>
                </a:extLst>
              </a:tr>
              <a:tr h="1432128">
                <a:tc>
                  <a:txBody>
                    <a:bodyPr/>
                    <a:lstStyle/>
                    <a:p>
                      <a:pPr algn="ctr">
                        <a:spcAft>
                          <a:spcPts val="0"/>
                        </a:spcAft>
                      </a:pPr>
                      <a:r>
                        <a:rPr lang="en-GB" sz="1200" dirty="0">
                          <a:effectLst/>
                        </a:rPr>
                        <a:t>Review all patients currently awaiting commencement of next stage of care in community and those who may be temporarily moved to interim placements (residential or nursing)</a:t>
                      </a:r>
                      <a:endParaRPr lang="en-GB" sz="1200" dirty="0">
                        <a:effectLst/>
                        <a:latin typeface="Times New Roman" panose="02020603050405020304" pitchFamily="18" charset="0"/>
                        <a:ea typeface="Times New Roman" panose="02020603050405020304" pitchFamily="18" charset="0"/>
                      </a:endParaRPr>
                    </a:p>
                  </a:txBody>
                  <a:tcPr marL="35205" marR="35205" marT="0" marB="0"/>
                </a:tc>
                <a:tc>
                  <a:txBody>
                    <a:bodyPr/>
                    <a:lstStyle/>
                    <a:p>
                      <a:pPr algn="ctr">
                        <a:spcAft>
                          <a:spcPts val="0"/>
                        </a:spcAft>
                      </a:pPr>
                      <a:r>
                        <a:rPr lang="en-GB" sz="1200" dirty="0">
                          <a:effectLst/>
                        </a:rPr>
                        <a:t>Hospital –</a:t>
                      </a:r>
                    </a:p>
                    <a:p>
                      <a:pPr algn="ctr">
                        <a:spcAft>
                          <a:spcPts val="0"/>
                        </a:spcAft>
                      </a:pPr>
                      <a:r>
                        <a:rPr lang="en-GB" sz="1200" dirty="0">
                          <a:effectLst/>
                        </a:rPr>
                        <a:t>Local Authority -</a:t>
                      </a:r>
                      <a:endParaRPr lang="en-GB" sz="1200" dirty="0">
                        <a:effectLst/>
                        <a:latin typeface="Times New Roman" panose="02020603050405020304" pitchFamily="18" charset="0"/>
                        <a:ea typeface="Times New Roman" panose="02020603050405020304" pitchFamily="18" charset="0"/>
                      </a:endParaRPr>
                    </a:p>
                  </a:txBody>
                  <a:tcPr marL="35205" marR="35205" marT="0" marB="0"/>
                </a:tc>
                <a:tc>
                  <a:txBody>
                    <a:bodyPr/>
                    <a:lstStyle/>
                    <a:p>
                      <a:pPr algn="ctr">
                        <a:spcAft>
                          <a:spcPts val="0"/>
                        </a:spcAft>
                      </a:pPr>
                      <a:r>
                        <a:rPr lang="en-GB" sz="1200">
                          <a:effectLst/>
                        </a:rPr>
                        <a:t>Local ODU</a:t>
                      </a:r>
                      <a:endParaRPr lang="en-GB" sz="1200">
                        <a:effectLst/>
                        <a:latin typeface="Times New Roman" panose="02020603050405020304" pitchFamily="18" charset="0"/>
                        <a:ea typeface="Times New Roman" panose="02020603050405020304" pitchFamily="18" charset="0"/>
                      </a:endParaRPr>
                    </a:p>
                  </a:txBody>
                  <a:tcPr marL="35205" marR="35205" marT="0" marB="0"/>
                </a:tc>
                <a:tc>
                  <a:txBody>
                    <a:bodyPr/>
                    <a:lstStyle/>
                    <a:p>
                      <a:pPr algn="ctr">
                        <a:spcAft>
                          <a:spcPts val="0"/>
                        </a:spcAft>
                      </a:pPr>
                      <a:r>
                        <a:rPr lang="en-GB" sz="1200" dirty="0">
                          <a:effectLst/>
                        </a:rPr>
                        <a:t>Executive on call/ Local Authority Lead</a:t>
                      </a:r>
                    </a:p>
                    <a:p>
                      <a:pPr algn="ctr">
                        <a:spcAft>
                          <a:spcPts val="0"/>
                        </a:spcAft>
                      </a:pPr>
                      <a:r>
                        <a:rPr lang="en-GB" sz="1200" dirty="0">
                          <a:effectLst/>
                        </a:rPr>
                        <a:t>(??ODU)</a:t>
                      </a:r>
                      <a:endParaRPr lang="en-GB" sz="1200" dirty="0">
                        <a:effectLst/>
                        <a:latin typeface="Times New Roman" panose="02020603050405020304" pitchFamily="18" charset="0"/>
                        <a:ea typeface="Times New Roman" panose="02020603050405020304" pitchFamily="18" charset="0"/>
                      </a:endParaRPr>
                    </a:p>
                  </a:txBody>
                  <a:tcPr marL="35205" marR="35205" marT="0" marB="0"/>
                </a:tc>
                <a:extLst>
                  <a:ext uri="{0D108BD9-81ED-4DB2-BD59-A6C34878D82A}">
                    <a16:rowId xmlns:a16="http://schemas.microsoft.com/office/drawing/2014/main" val="3355681123"/>
                  </a:ext>
                </a:extLst>
              </a:tr>
              <a:tr h="716064">
                <a:tc>
                  <a:txBody>
                    <a:bodyPr/>
                    <a:lstStyle/>
                    <a:p>
                      <a:pPr algn="ctr">
                        <a:spcAft>
                          <a:spcPts val="0"/>
                        </a:spcAft>
                      </a:pPr>
                      <a:r>
                        <a:rPr lang="en-GB" sz="1200">
                          <a:effectLst/>
                        </a:rPr>
                        <a:t>Identify actions to facilitate discharge</a:t>
                      </a:r>
                    </a:p>
                    <a:p>
                      <a:pPr algn="ctr">
                        <a:spcAft>
                          <a:spcPts val="0"/>
                        </a:spcAft>
                      </a:pPr>
                      <a:r>
                        <a:rPr lang="en-GB" sz="1200">
                          <a:effectLst/>
                        </a:rPr>
                        <a:t>Eg transport, TTHs, etc</a:t>
                      </a:r>
                    </a:p>
                    <a:p>
                      <a:pPr algn="ctr">
                        <a:spcAft>
                          <a:spcPts val="0"/>
                        </a:spcAft>
                      </a:pPr>
                      <a:r>
                        <a:rPr lang="en-GB" sz="1200">
                          <a:effectLst/>
                        </a:rPr>
                        <a:t>Predicted timeframe</a:t>
                      </a:r>
                      <a:endParaRPr lang="en-GB" sz="1200">
                        <a:effectLst/>
                        <a:latin typeface="Times New Roman" panose="02020603050405020304" pitchFamily="18" charset="0"/>
                        <a:ea typeface="Times New Roman" panose="02020603050405020304" pitchFamily="18" charset="0"/>
                      </a:endParaRPr>
                    </a:p>
                  </a:txBody>
                  <a:tcPr marL="35205" marR="35205" marT="0" marB="0"/>
                </a:tc>
                <a:tc>
                  <a:txBody>
                    <a:bodyPr/>
                    <a:lstStyle/>
                    <a:p>
                      <a:pPr algn="ctr">
                        <a:spcAft>
                          <a:spcPts val="0"/>
                        </a:spcAft>
                      </a:pPr>
                      <a:r>
                        <a:rPr lang="en-GB" sz="1200" dirty="0">
                          <a:effectLst/>
                        </a:rPr>
                        <a:t>Hospital –</a:t>
                      </a:r>
                    </a:p>
                    <a:p>
                      <a:pPr algn="ctr">
                        <a:spcAft>
                          <a:spcPts val="0"/>
                        </a:spcAft>
                      </a:pPr>
                      <a:r>
                        <a:rPr lang="en-GB" sz="1200" dirty="0">
                          <a:effectLst/>
                        </a:rPr>
                        <a:t>Local Authority -</a:t>
                      </a:r>
                      <a:endParaRPr lang="en-GB" sz="1200" dirty="0">
                        <a:effectLst/>
                        <a:latin typeface="Times New Roman" panose="02020603050405020304" pitchFamily="18" charset="0"/>
                        <a:ea typeface="Times New Roman" panose="02020603050405020304" pitchFamily="18" charset="0"/>
                      </a:endParaRPr>
                    </a:p>
                  </a:txBody>
                  <a:tcPr marL="35205" marR="35205" marT="0" marB="0"/>
                </a:tc>
                <a:tc>
                  <a:txBody>
                    <a:bodyPr/>
                    <a:lstStyle/>
                    <a:p>
                      <a:pPr algn="ctr">
                        <a:spcAft>
                          <a:spcPts val="0"/>
                        </a:spcAft>
                      </a:pPr>
                      <a:r>
                        <a:rPr lang="en-GB" sz="1200" dirty="0">
                          <a:effectLst/>
                        </a:rPr>
                        <a:t>Local ODU</a:t>
                      </a:r>
                      <a:endParaRPr lang="en-GB" sz="1200" dirty="0">
                        <a:effectLst/>
                        <a:latin typeface="Times New Roman" panose="02020603050405020304" pitchFamily="18" charset="0"/>
                        <a:ea typeface="Times New Roman" panose="02020603050405020304" pitchFamily="18" charset="0"/>
                      </a:endParaRPr>
                    </a:p>
                  </a:txBody>
                  <a:tcPr marL="35205" marR="35205" marT="0" marB="0"/>
                </a:tc>
                <a:tc>
                  <a:txBody>
                    <a:bodyPr/>
                    <a:lstStyle/>
                    <a:p>
                      <a:pPr algn="ctr">
                        <a:spcAft>
                          <a:spcPts val="0"/>
                        </a:spcAft>
                      </a:pPr>
                      <a:r>
                        <a:rPr lang="en-GB" sz="1200" dirty="0">
                          <a:effectLst/>
                        </a:rPr>
                        <a:t>Executive on call/ Local Authority Lead</a:t>
                      </a:r>
                    </a:p>
                    <a:p>
                      <a:pPr algn="ctr">
                        <a:spcAft>
                          <a:spcPts val="0"/>
                        </a:spcAft>
                      </a:pPr>
                      <a:r>
                        <a:rPr lang="en-GB" sz="1200" dirty="0">
                          <a:effectLst/>
                        </a:rPr>
                        <a:t>(??ODU)</a:t>
                      </a:r>
                      <a:endParaRPr lang="en-GB" sz="1200" dirty="0">
                        <a:effectLst/>
                        <a:latin typeface="Times New Roman" panose="02020603050405020304" pitchFamily="18" charset="0"/>
                        <a:ea typeface="Times New Roman" panose="02020603050405020304" pitchFamily="18" charset="0"/>
                      </a:endParaRPr>
                    </a:p>
                  </a:txBody>
                  <a:tcPr marL="35205" marR="35205" marT="0" marB="0"/>
                </a:tc>
                <a:extLst>
                  <a:ext uri="{0D108BD9-81ED-4DB2-BD59-A6C34878D82A}">
                    <a16:rowId xmlns:a16="http://schemas.microsoft.com/office/drawing/2014/main" val="1103479235"/>
                  </a:ext>
                </a:extLst>
              </a:tr>
              <a:tr h="447540">
                <a:tc>
                  <a:txBody>
                    <a:bodyPr/>
                    <a:lstStyle/>
                    <a:p>
                      <a:pPr algn="ctr">
                        <a:spcAft>
                          <a:spcPts val="0"/>
                        </a:spcAft>
                      </a:pPr>
                      <a:r>
                        <a:rPr lang="en-GB" sz="1200" dirty="0">
                          <a:effectLst/>
                        </a:rPr>
                        <a:t>Identify any safety net/ follow up that may be required</a:t>
                      </a:r>
                      <a:endParaRPr lang="en-GB" sz="1200" dirty="0">
                        <a:effectLst/>
                        <a:latin typeface="Times New Roman" panose="02020603050405020304" pitchFamily="18" charset="0"/>
                        <a:ea typeface="Times New Roman" panose="02020603050405020304" pitchFamily="18" charset="0"/>
                      </a:endParaRPr>
                    </a:p>
                  </a:txBody>
                  <a:tcPr marL="35205" marR="35205" marT="0" marB="0"/>
                </a:tc>
                <a:tc>
                  <a:txBody>
                    <a:bodyPr/>
                    <a:lstStyle/>
                    <a:p>
                      <a:pPr algn="ctr">
                        <a:spcAft>
                          <a:spcPts val="0"/>
                        </a:spcAft>
                      </a:pPr>
                      <a:r>
                        <a:rPr lang="en-GB" sz="1200" dirty="0">
                          <a:effectLst/>
                        </a:rPr>
                        <a:t>Clinical team</a:t>
                      </a:r>
                      <a:endParaRPr lang="en-GB" sz="1200" dirty="0">
                        <a:effectLst/>
                        <a:latin typeface="Times New Roman" panose="02020603050405020304" pitchFamily="18" charset="0"/>
                        <a:ea typeface="Times New Roman" panose="02020603050405020304" pitchFamily="18" charset="0"/>
                      </a:endParaRPr>
                    </a:p>
                  </a:txBody>
                  <a:tcPr marL="35205" marR="35205" marT="0" marB="0"/>
                </a:tc>
                <a:tc>
                  <a:txBody>
                    <a:bodyPr/>
                    <a:lstStyle/>
                    <a:p>
                      <a:pPr algn="ctr">
                        <a:spcAft>
                          <a:spcPts val="0"/>
                        </a:spcAft>
                      </a:pPr>
                      <a:r>
                        <a:rPr lang="en-GB" sz="1200" dirty="0">
                          <a:effectLst/>
                        </a:rPr>
                        <a:t>Documented in medical records and care plan</a:t>
                      </a:r>
                      <a:endParaRPr lang="en-GB" sz="1200" dirty="0">
                        <a:effectLst/>
                        <a:latin typeface="Times New Roman" panose="02020603050405020304" pitchFamily="18" charset="0"/>
                        <a:ea typeface="Times New Roman" panose="02020603050405020304" pitchFamily="18" charset="0"/>
                      </a:endParaRPr>
                    </a:p>
                  </a:txBody>
                  <a:tcPr marL="35205" marR="35205" marT="0" marB="0"/>
                </a:tc>
                <a:tc>
                  <a:txBody>
                    <a:bodyPr/>
                    <a:lstStyle/>
                    <a:p>
                      <a:pPr algn="ctr">
                        <a:spcAft>
                          <a:spcPts val="0"/>
                        </a:spcAft>
                      </a:pPr>
                      <a:r>
                        <a:rPr lang="en-GB" sz="1200" dirty="0">
                          <a:effectLst/>
                        </a:rPr>
                        <a:t>Clinical Director</a:t>
                      </a:r>
                      <a:endParaRPr lang="en-GB" sz="1200" dirty="0">
                        <a:effectLst/>
                        <a:latin typeface="Times New Roman" panose="02020603050405020304" pitchFamily="18" charset="0"/>
                        <a:ea typeface="Times New Roman" panose="02020603050405020304" pitchFamily="18" charset="0"/>
                      </a:endParaRPr>
                    </a:p>
                  </a:txBody>
                  <a:tcPr marL="35205" marR="35205" marT="0" marB="0"/>
                </a:tc>
                <a:extLst>
                  <a:ext uri="{0D108BD9-81ED-4DB2-BD59-A6C34878D82A}">
                    <a16:rowId xmlns:a16="http://schemas.microsoft.com/office/drawing/2014/main" val="2920042787"/>
                  </a:ext>
                </a:extLst>
              </a:tr>
            </a:tbl>
          </a:graphicData>
        </a:graphic>
      </p:graphicFrame>
      <p:sp>
        <p:nvSpPr>
          <p:cNvPr id="3" name="Text Placeholder 2"/>
          <p:cNvSpPr>
            <a:spLocks noGrp="1"/>
          </p:cNvSpPr>
          <p:nvPr>
            <p:ph type="body" sz="quarter" idx="15"/>
          </p:nvPr>
        </p:nvSpPr>
        <p:spPr/>
        <p:txBody>
          <a:bodyPr/>
          <a:lstStyle/>
          <a:p>
            <a:endParaRPr lang="en-GB"/>
          </a:p>
        </p:txBody>
      </p:sp>
      <p:sp>
        <p:nvSpPr>
          <p:cNvPr id="4" name="Text Placeholder 3"/>
          <p:cNvSpPr>
            <a:spLocks noGrp="1"/>
          </p:cNvSpPr>
          <p:nvPr>
            <p:ph type="body" sz="quarter" idx="16"/>
          </p:nvPr>
        </p:nvSpPr>
        <p:spPr/>
        <p:txBody>
          <a:bodyPr/>
          <a:lstStyle/>
          <a:p>
            <a:r>
              <a:rPr lang="en-GB" dirty="0" smtClean="0"/>
              <a:t>Local Authority Plan Level 3 &amp; 4</a:t>
            </a:r>
            <a:endParaRPr lang="en-GB" dirty="0"/>
          </a:p>
        </p:txBody>
      </p:sp>
      <p:sp>
        <p:nvSpPr>
          <p:cNvPr id="5" name="Content Placeholder 4"/>
          <p:cNvSpPr>
            <a:spLocks noGrp="1"/>
          </p:cNvSpPr>
          <p:nvPr>
            <p:ph sz="quarter" idx="10"/>
          </p:nvPr>
        </p:nvSpPr>
        <p:spPr>
          <a:xfrm rot="16200000">
            <a:off x="9287829" y="3990609"/>
            <a:ext cx="4935703" cy="386618"/>
          </a:xfrm>
        </p:spPr>
        <p:txBody>
          <a:bodyPr/>
          <a:lstStyle/>
          <a:p>
            <a:r>
              <a:rPr lang="en-GB" dirty="0"/>
              <a:t>Transformation, outcomes, experience, ownership</a:t>
            </a:r>
          </a:p>
          <a:p>
            <a:endParaRPr lang="en-GB" dirty="0"/>
          </a:p>
        </p:txBody>
      </p:sp>
      <p:sp>
        <p:nvSpPr>
          <p:cNvPr id="7" name="Rectangle 1"/>
          <p:cNvSpPr>
            <a:spLocks noChangeArrowheads="1"/>
          </p:cNvSpPr>
          <p:nvPr/>
        </p:nvSpPr>
        <p:spPr bwMode="auto">
          <a:xfrm>
            <a:off x="407095" y="4911908"/>
            <a:ext cx="10075101"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en-US" sz="20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Level 4 plan</a:t>
            </a:r>
            <a:endParaRPr kumimoji="0" lang="en-GB" altLang="en-US" sz="2000" b="0" i="0" u="none" strike="noStrike" cap="none" normalizeH="0" baseline="0" dirty="0" smtClean="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en-US" sz="20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At level 4 escalation, in addition to the level 3 activities above, the requirement is that Local Authorities in partnership with health services consider what work can be curtailed to manage the ongoing increase in earlier than anticipated hospital discharges.</a:t>
            </a:r>
            <a:endParaRPr kumimoji="0" lang="en-GB" altLang="en-US" sz="20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5207682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sz="quarter" idx="14"/>
            <p:extLst>
              <p:ext uri="{D42A27DB-BD31-4B8C-83A1-F6EECF244321}">
                <p14:modId xmlns:p14="http://schemas.microsoft.com/office/powerpoint/2010/main" val="1676453280"/>
              </p:ext>
            </p:extLst>
          </p:nvPr>
        </p:nvGraphicFramePr>
        <p:xfrm>
          <a:off x="432147" y="1546963"/>
          <a:ext cx="10421656" cy="5156532"/>
        </p:xfrm>
        <a:graphic>
          <a:graphicData uri="http://schemas.openxmlformats.org/drawingml/2006/table">
            <a:tbl>
              <a:tblPr firstRow="1" firstCol="1" bandRow="1">
                <a:tableStyleId>{5C22544A-7EE6-4342-B048-85BDC9FD1C3A}</a:tableStyleId>
              </a:tblPr>
              <a:tblGrid>
                <a:gridCol w="2605414">
                  <a:extLst>
                    <a:ext uri="{9D8B030D-6E8A-4147-A177-3AD203B41FA5}">
                      <a16:colId xmlns:a16="http://schemas.microsoft.com/office/drawing/2014/main" val="1566635740"/>
                    </a:ext>
                  </a:extLst>
                </a:gridCol>
                <a:gridCol w="2605414">
                  <a:extLst>
                    <a:ext uri="{9D8B030D-6E8A-4147-A177-3AD203B41FA5}">
                      <a16:colId xmlns:a16="http://schemas.microsoft.com/office/drawing/2014/main" val="1329220544"/>
                    </a:ext>
                  </a:extLst>
                </a:gridCol>
                <a:gridCol w="2605414">
                  <a:extLst>
                    <a:ext uri="{9D8B030D-6E8A-4147-A177-3AD203B41FA5}">
                      <a16:colId xmlns:a16="http://schemas.microsoft.com/office/drawing/2014/main" val="2587351943"/>
                    </a:ext>
                  </a:extLst>
                </a:gridCol>
                <a:gridCol w="2605414">
                  <a:extLst>
                    <a:ext uri="{9D8B030D-6E8A-4147-A177-3AD203B41FA5}">
                      <a16:colId xmlns:a16="http://schemas.microsoft.com/office/drawing/2014/main" val="1754056474"/>
                    </a:ext>
                  </a:extLst>
                </a:gridCol>
              </a:tblGrid>
              <a:tr h="294120">
                <a:tc>
                  <a:txBody>
                    <a:bodyPr/>
                    <a:lstStyle/>
                    <a:p>
                      <a:pPr algn="ctr">
                        <a:spcAft>
                          <a:spcPts val="0"/>
                        </a:spcAft>
                      </a:pPr>
                      <a:r>
                        <a:rPr lang="en-GB" sz="1200">
                          <a:effectLst/>
                        </a:rPr>
                        <a:t>Action</a:t>
                      </a:r>
                      <a:endParaRPr lang="en-GB" sz="1200">
                        <a:effectLst/>
                        <a:latin typeface="Times New Roman" panose="02020603050405020304" pitchFamily="18" charset="0"/>
                        <a:ea typeface="Times New Roman" panose="02020603050405020304" pitchFamily="18" charset="0"/>
                      </a:endParaRPr>
                    </a:p>
                  </a:txBody>
                  <a:tcPr marL="18890" marR="18890" marT="0" marB="0"/>
                </a:tc>
                <a:tc>
                  <a:txBody>
                    <a:bodyPr/>
                    <a:lstStyle/>
                    <a:p>
                      <a:pPr algn="ctr">
                        <a:spcAft>
                          <a:spcPts val="0"/>
                        </a:spcAft>
                      </a:pPr>
                      <a:r>
                        <a:rPr lang="en-GB" sz="1200">
                          <a:effectLst/>
                        </a:rPr>
                        <a:t>Person responsible for action</a:t>
                      </a:r>
                      <a:endParaRPr lang="en-GB" sz="1200">
                        <a:effectLst/>
                        <a:latin typeface="Times New Roman" panose="02020603050405020304" pitchFamily="18" charset="0"/>
                        <a:ea typeface="Times New Roman" panose="02020603050405020304" pitchFamily="18" charset="0"/>
                      </a:endParaRPr>
                    </a:p>
                  </a:txBody>
                  <a:tcPr marL="18890" marR="18890" marT="0" marB="0"/>
                </a:tc>
                <a:tc>
                  <a:txBody>
                    <a:bodyPr/>
                    <a:lstStyle/>
                    <a:p>
                      <a:pPr algn="ctr">
                        <a:spcAft>
                          <a:spcPts val="0"/>
                        </a:spcAft>
                      </a:pPr>
                      <a:r>
                        <a:rPr lang="en-GB" sz="1200">
                          <a:effectLst/>
                        </a:rPr>
                        <a:t>Reporting to on completion</a:t>
                      </a:r>
                      <a:endParaRPr lang="en-GB" sz="1200">
                        <a:effectLst/>
                        <a:latin typeface="Times New Roman" panose="02020603050405020304" pitchFamily="18" charset="0"/>
                        <a:ea typeface="Times New Roman" panose="02020603050405020304" pitchFamily="18" charset="0"/>
                      </a:endParaRPr>
                    </a:p>
                  </a:txBody>
                  <a:tcPr marL="18890" marR="18890" marT="0" marB="0"/>
                </a:tc>
                <a:tc>
                  <a:txBody>
                    <a:bodyPr/>
                    <a:lstStyle/>
                    <a:p>
                      <a:pPr algn="ctr">
                        <a:spcAft>
                          <a:spcPts val="0"/>
                        </a:spcAft>
                      </a:pPr>
                      <a:r>
                        <a:rPr lang="en-GB" sz="1200">
                          <a:effectLst/>
                        </a:rPr>
                        <a:t>Escalation to if not achieved</a:t>
                      </a:r>
                      <a:endParaRPr lang="en-GB" sz="1200">
                        <a:effectLst/>
                        <a:latin typeface="Times New Roman" panose="02020603050405020304" pitchFamily="18" charset="0"/>
                        <a:ea typeface="Times New Roman" panose="02020603050405020304" pitchFamily="18" charset="0"/>
                      </a:endParaRPr>
                    </a:p>
                  </a:txBody>
                  <a:tcPr marL="18890" marR="18890" marT="0" marB="0"/>
                </a:tc>
                <a:extLst>
                  <a:ext uri="{0D108BD9-81ED-4DB2-BD59-A6C34878D82A}">
                    <a16:rowId xmlns:a16="http://schemas.microsoft.com/office/drawing/2014/main" val="2491407102"/>
                  </a:ext>
                </a:extLst>
              </a:tr>
              <a:tr h="588242">
                <a:tc>
                  <a:txBody>
                    <a:bodyPr/>
                    <a:lstStyle/>
                    <a:p>
                      <a:pPr algn="ctr">
                        <a:spcAft>
                          <a:spcPts val="0"/>
                        </a:spcAft>
                      </a:pPr>
                      <a:r>
                        <a:rPr lang="en-GB" sz="1200">
                          <a:effectLst/>
                        </a:rPr>
                        <a:t>Identify the number of cancellations to create required capacity</a:t>
                      </a:r>
                      <a:endParaRPr lang="en-GB" sz="1200">
                        <a:effectLst/>
                        <a:latin typeface="Times New Roman" panose="02020603050405020304" pitchFamily="18" charset="0"/>
                        <a:ea typeface="Times New Roman" panose="02020603050405020304" pitchFamily="18" charset="0"/>
                      </a:endParaRPr>
                    </a:p>
                  </a:txBody>
                  <a:tcPr marL="18890" marR="18890" marT="0" marB="0"/>
                </a:tc>
                <a:tc>
                  <a:txBody>
                    <a:bodyPr/>
                    <a:lstStyle/>
                    <a:p>
                      <a:pPr algn="ctr">
                        <a:spcAft>
                          <a:spcPts val="0"/>
                        </a:spcAft>
                      </a:pPr>
                      <a:r>
                        <a:rPr lang="en-GB" sz="1200">
                          <a:effectLst/>
                        </a:rPr>
                        <a:t>ODU</a:t>
                      </a:r>
                      <a:endParaRPr lang="en-GB" sz="1200">
                        <a:effectLst/>
                        <a:latin typeface="Times New Roman" panose="02020603050405020304" pitchFamily="18" charset="0"/>
                        <a:ea typeface="Times New Roman" panose="02020603050405020304" pitchFamily="18" charset="0"/>
                      </a:endParaRPr>
                    </a:p>
                  </a:txBody>
                  <a:tcPr marL="18890" marR="18890" marT="0" marB="0"/>
                </a:tc>
                <a:tc>
                  <a:txBody>
                    <a:bodyPr/>
                    <a:lstStyle/>
                    <a:p>
                      <a:pPr algn="ctr">
                        <a:spcAft>
                          <a:spcPts val="0"/>
                        </a:spcAft>
                      </a:pPr>
                      <a:r>
                        <a:rPr lang="en-GB" sz="1200">
                          <a:effectLst/>
                        </a:rPr>
                        <a:t>Clinical teams reviewing lists</a:t>
                      </a:r>
                      <a:endParaRPr lang="en-GB" sz="1200">
                        <a:effectLst/>
                        <a:latin typeface="Times New Roman" panose="02020603050405020304" pitchFamily="18" charset="0"/>
                        <a:ea typeface="Times New Roman" panose="02020603050405020304" pitchFamily="18" charset="0"/>
                      </a:endParaRPr>
                    </a:p>
                  </a:txBody>
                  <a:tcPr marL="18890" marR="18890" marT="0" marB="0"/>
                </a:tc>
                <a:tc>
                  <a:txBody>
                    <a:bodyPr/>
                    <a:lstStyle/>
                    <a:p>
                      <a:pPr algn="ctr">
                        <a:spcAft>
                          <a:spcPts val="0"/>
                        </a:spcAft>
                      </a:pPr>
                      <a:r>
                        <a:rPr lang="en-GB" sz="1200">
                          <a:effectLst/>
                        </a:rPr>
                        <a:t>Manager on call</a:t>
                      </a:r>
                      <a:endParaRPr lang="en-GB" sz="1200">
                        <a:effectLst/>
                        <a:latin typeface="Times New Roman" panose="02020603050405020304" pitchFamily="18" charset="0"/>
                        <a:ea typeface="Times New Roman" panose="02020603050405020304" pitchFamily="18" charset="0"/>
                      </a:endParaRPr>
                    </a:p>
                  </a:txBody>
                  <a:tcPr marL="18890" marR="18890" marT="0" marB="0"/>
                </a:tc>
                <a:extLst>
                  <a:ext uri="{0D108BD9-81ED-4DB2-BD59-A6C34878D82A}">
                    <a16:rowId xmlns:a16="http://schemas.microsoft.com/office/drawing/2014/main" val="2692997740"/>
                  </a:ext>
                </a:extLst>
              </a:tr>
              <a:tr h="784322">
                <a:tc>
                  <a:txBody>
                    <a:bodyPr/>
                    <a:lstStyle/>
                    <a:p>
                      <a:pPr algn="ctr">
                        <a:spcAft>
                          <a:spcPts val="0"/>
                        </a:spcAft>
                      </a:pPr>
                      <a:r>
                        <a:rPr lang="en-GB" sz="1200">
                          <a:effectLst/>
                        </a:rPr>
                        <a:t>Review all patients due to be admitted on routine inpatient lists and provide priority list for admission</a:t>
                      </a:r>
                      <a:endParaRPr lang="en-GB" sz="1200">
                        <a:effectLst/>
                        <a:latin typeface="Times New Roman" panose="02020603050405020304" pitchFamily="18" charset="0"/>
                        <a:ea typeface="Times New Roman" panose="02020603050405020304" pitchFamily="18" charset="0"/>
                      </a:endParaRPr>
                    </a:p>
                  </a:txBody>
                  <a:tcPr marL="18890" marR="18890" marT="0" marB="0"/>
                </a:tc>
                <a:tc>
                  <a:txBody>
                    <a:bodyPr/>
                    <a:lstStyle/>
                    <a:p>
                      <a:pPr algn="ctr">
                        <a:spcAft>
                          <a:spcPts val="0"/>
                        </a:spcAft>
                      </a:pPr>
                      <a:r>
                        <a:rPr lang="en-GB" sz="1200">
                          <a:effectLst/>
                        </a:rPr>
                        <a:t>Clinicians with planned routine admissions </a:t>
                      </a:r>
                      <a:endParaRPr lang="en-GB" sz="1200">
                        <a:effectLst/>
                        <a:latin typeface="Times New Roman" panose="02020603050405020304" pitchFamily="18" charset="0"/>
                        <a:ea typeface="Times New Roman" panose="02020603050405020304" pitchFamily="18" charset="0"/>
                      </a:endParaRPr>
                    </a:p>
                  </a:txBody>
                  <a:tcPr marL="18890" marR="18890" marT="0" marB="0"/>
                </a:tc>
                <a:tc>
                  <a:txBody>
                    <a:bodyPr/>
                    <a:lstStyle/>
                    <a:p>
                      <a:pPr algn="ctr">
                        <a:spcAft>
                          <a:spcPts val="0"/>
                        </a:spcAft>
                      </a:pPr>
                      <a:r>
                        <a:rPr lang="en-GB" sz="1200">
                          <a:effectLst/>
                        </a:rPr>
                        <a:t>Surgical Directorate team</a:t>
                      </a:r>
                      <a:endParaRPr lang="en-GB" sz="1200">
                        <a:effectLst/>
                        <a:latin typeface="Times New Roman" panose="02020603050405020304" pitchFamily="18" charset="0"/>
                        <a:ea typeface="Times New Roman" panose="02020603050405020304" pitchFamily="18" charset="0"/>
                      </a:endParaRPr>
                    </a:p>
                  </a:txBody>
                  <a:tcPr marL="18890" marR="18890" marT="0" marB="0"/>
                </a:tc>
                <a:tc>
                  <a:txBody>
                    <a:bodyPr/>
                    <a:lstStyle/>
                    <a:p>
                      <a:pPr algn="ctr">
                        <a:spcAft>
                          <a:spcPts val="0"/>
                        </a:spcAft>
                      </a:pPr>
                      <a:r>
                        <a:rPr lang="en-GB" sz="1200">
                          <a:effectLst/>
                        </a:rPr>
                        <a:t>Manager on call/ ODU</a:t>
                      </a:r>
                    </a:p>
                    <a:p>
                      <a:pPr algn="ctr">
                        <a:spcAft>
                          <a:spcPts val="0"/>
                        </a:spcAft>
                      </a:pPr>
                      <a:r>
                        <a:rPr lang="en-GB" sz="1200">
                          <a:effectLst/>
                        </a:rPr>
                        <a:t> </a:t>
                      </a:r>
                      <a:endParaRPr lang="en-GB" sz="1200">
                        <a:effectLst/>
                        <a:latin typeface="Times New Roman" panose="02020603050405020304" pitchFamily="18" charset="0"/>
                        <a:ea typeface="Times New Roman" panose="02020603050405020304" pitchFamily="18" charset="0"/>
                      </a:endParaRPr>
                    </a:p>
                  </a:txBody>
                  <a:tcPr marL="18890" marR="18890" marT="0" marB="0"/>
                </a:tc>
                <a:extLst>
                  <a:ext uri="{0D108BD9-81ED-4DB2-BD59-A6C34878D82A}">
                    <a16:rowId xmlns:a16="http://schemas.microsoft.com/office/drawing/2014/main" val="3637705207"/>
                  </a:ext>
                </a:extLst>
              </a:tr>
              <a:tr h="490202">
                <a:tc>
                  <a:txBody>
                    <a:bodyPr/>
                    <a:lstStyle/>
                    <a:p>
                      <a:pPr algn="ctr">
                        <a:spcAft>
                          <a:spcPts val="0"/>
                        </a:spcAft>
                      </a:pPr>
                      <a:r>
                        <a:rPr lang="en-GB" sz="1200">
                          <a:effectLst/>
                        </a:rPr>
                        <a:t>Confirm list to be cancelled and lists continuing as planned</a:t>
                      </a:r>
                      <a:endParaRPr lang="en-GB" sz="1200">
                        <a:effectLst/>
                        <a:latin typeface="Times New Roman" panose="02020603050405020304" pitchFamily="18" charset="0"/>
                        <a:ea typeface="Times New Roman" panose="02020603050405020304" pitchFamily="18" charset="0"/>
                      </a:endParaRPr>
                    </a:p>
                  </a:txBody>
                  <a:tcPr marL="18890" marR="18890" marT="0" marB="0"/>
                </a:tc>
                <a:tc>
                  <a:txBody>
                    <a:bodyPr/>
                    <a:lstStyle/>
                    <a:p>
                      <a:pPr algn="ctr">
                        <a:spcAft>
                          <a:spcPts val="0"/>
                        </a:spcAft>
                      </a:pPr>
                      <a:r>
                        <a:rPr lang="en-GB" sz="1200">
                          <a:effectLst/>
                        </a:rPr>
                        <a:t>Surgical Directorate team</a:t>
                      </a:r>
                      <a:endParaRPr lang="en-GB" sz="1200">
                        <a:effectLst/>
                        <a:latin typeface="Times New Roman" panose="02020603050405020304" pitchFamily="18" charset="0"/>
                        <a:ea typeface="Times New Roman" panose="02020603050405020304" pitchFamily="18" charset="0"/>
                      </a:endParaRPr>
                    </a:p>
                  </a:txBody>
                  <a:tcPr marL="18890" marR="18890" marT="0" marB="0"/>
                </a:tc>
                <a:tc>
                  <a:txBody>
                    <a:bodyPr/>
                    <a:lstStyle/>
                    <a:p>
                      <a:pPr algn="ctr">
                        <a:spcAft>
                          <a:spcPts val="0"/>
                        </a:spcAft>
                      </a:pPr>
                      <a:r>
                        <a:rPr lang="en-GB" sz="1200">
                          <a:effectLst/>
                        </a:rPr>
                        <a:t>Theatres</a:t>
                      </a:r>
                    </a:p>
                    <a:p>
                      <a:pPr algn="ctr">
                        <a:spcAft>
                          <a:spcPts val="0"/>
                        </a:spcAft>
                      </a:pPr>
                      <a:r>
                        <a:rPr lang="en-GB" sz="1200">
                          <a:effectLst/>
                        </a:rPr>
                        <a:t>Manager on call</a:t>
                      </a:r>
                    </a:p>
                    <a:p>
                      <a:pPr algn="ctr">
                        <a:spcAft>
                          <a:spcPts val="0"/>
                        </a:spcAft>
                      </a:pPr>
                      <a:r>
                        <a:rPr lang="en-GB" sz="1200">
                          <a:effectLst/>
                        </a:rPr>
                        <a:t>ODU</a:t>
                      </a:r>
                      <a:endParaRPr lang="en-GB" sz="1200">
                        <a:effectLst/>
                        <a:latin typeface="Times New Roman" panose="02020603050405020304" pitchFamily="18" charset="0"/>
                        <a:ea typeface="Times New Roman" panose="02020603050405020304" pitchFamily="18" charset="0"/>
                      </a:endParaRPr>
                    </a:p>
                  </a:txBody>
                  <a:tcPr marL="18890" marR="18890" marT="0" marB="0"/>
                </a:tc>
                <a:tc>
                  <a:txBody>
                    <a:bodyPr/>
                    <a:lstStyle/>
                    <a:p>
                      <a:pPr algn="ctr">
                        <a:spcAft>
                          <a:spcPts val="0"/>
                        </a:spcAft>
                      </a:pPr>
                      <a:r>
                        <a:rPr lang="en-GB" sz="1200">
                          <a:effectLst/>
                        </a:rPr>
                        <a:t>Manager on call</a:t>
                      </a:r>
                      <a:endParaRPr lang="en-GB" sz="1200">
                        <a:effectLst/>
                        <a:latin typeface="Times New Roman" panose="02020603050405020304" pitchFamily="18" charset="0"/>
                        <a:ea typeface="Times New Roman" panose="02020603050405020304" pitchFamily="18" charset="0"/>
                      </a:endParaRPr>
                    </a:p>
                  </a:txBody>
                  <a:tcPr marL="18890" marR="18890" marT="0" marB="0"/>
                </a:tc>
                <a:extLst>
                  <a:ext uri="{0D108BD9-81ED-4DB2-BD59-A6C34878D82A}">
                    <a16:rowId xmlns:a16="http://schemas.microsoft.com/office/drawing/2014/main" val="2337743042"/>
                  </a:ext>
                </a:extLst>
              </a:tr>
              <a:tr h="882363">
                <a:tc>
                  <a:txBody>
                    <a:bodyPr/>
                    <a:lstStyle/>
                    <a:p>
                      <a:pPr algn="ctr">
                        <a:spcAft>
                          <a:spcPts val="0"/>
                        </a:spcAft>
                      </a:pPr>
                      <a:r>
                        <a:rPr lang="en-GB" sz="1200">
                          <a:effectLst/>
                        </a:rPr>
                        <a:t>Ensure all cancelled patients are informed ASAP, and alternative date/timeframe for surgery offered</a:t>
                      </a:r>
                      <a:endParaRPr lang="en-GB" sz="1200">
                        <a:effectLst/>
                        <a:latin typeface="Times New Roman" panose="02020603050405020304" pitchFamily="18" charset="0"/>
                        <a:ea typeface="Times New Roman" panose="02020603050405020304" pitchFamily="18" charset="0"/>
                      </a:endParaRPr>
                    </a:p>
                  </a:txBody>
                  <a:tcPr marL="18890" marR="18890" marT="0" marB="0"/>
                </a:tc>
                <a:tc>
                  <a:txBody>
                    <a:bodyPr/>
                    <a:lstStyle/>
                    <a:p>
                      <a:pPr algn="ctr">
                        <a:spcAft>
                          <a:spcPts val="0"/>
                        </a:spcAft>
                      </a:pPr>
                      <a:r>
                        <a:rPr lang="en-GB" sz="1200">
                          <a:effectLst/>
                        </a:rPr>
                        <a:t>Surgical Directorate team</a:t>
                      </a:r>
                      <a:endParaRPr lang="en-GB" sz="1200">
                        <a:effectLst/>
                        <a:latin typeface="Times New Roman" panose="02020603050405020304" pitchFamily="18" charset="0"/>
                        <a:ea typeface="Times New Roman" panose="02020603050405020304" pitchFamily="18" charset="0"/>
                      </a:endParaRPr>
                    </a:p>
                  </a:txBody>
                  <a:tcPr marL="18890" marR="18890" marT="0" marB="0"/>
                </a:tc>
                <a:tc>
                  <a:txBody>
                    <a:bodyPr/>
                    <a:lstStyle/>
                    <a:p>
                      <a:pPr algn="ctr">
                        <a:spcAft>
                          <a:spcPts val="0"/>
                        </a:spcAft>
                      </a:pPr>
                      <a:r>
                        <a:rPr lang="en-GB" sz="1200">
                          <a:effectLst/>
                        </a:rPr>
                        <a:t>Documented in medical records and care plan and waiting list record</a:t>
                      </a:r>
                      <a:endParaRPr lang="en-GB" sz="1200">
                        <a:effectLst/>
                        <a:latin typeface="Times New Roman" panose="02020603050405020304" pitchFamily="18" charset="0"/>
                        <a:ea typeface="Times New Roman" panose="02020603050405020304" pitchFamily="18" charset="0"/>
                      </a:endParaRPr>
                    </a:p>
                  </a:txBody>
                  <a:tcPr marL="18890" marR="18890" marT="0" marB="0"/>
                </a:tc>
                <a:tc>
                  <a:txBody>
                    <a:bodyPr/>
                    <a:lstStyle/>
                    <a:p>
                      <a:pPr algn="ctr">
                        <a:spcAft>
                          <a:spcPts val="0"/>
                        </a:spcAft>
                      </a:pPr>
                      <a:r>
                        <a:rPr lang="en-GB" sz="1200">
                          <a:effectLst/>
                        </a:rPr>
                        <a:t>Clinical Director</a:t>
                      </a:r>
                      <a:endParaRPr lang="en-GB" sz="1200">
                        <a:effectLst/>
                        <a:latin typeface="Times New Roman" panose="02020603050405020304" pitchFamily="18" charset="0"/>
                        <a:ea typeface="Times New Roman" panose="02020603050405020304" pitchFamily="18" charset="0"/>
                      </a:endParaRPr>
                    </a:p>
                  </a:txBody>
                  <a:tcPr marL="18890" marR="18890" marT="0" marB="0"/>
                </a:tc>
                <a:extLst>
                  <a:ext uri="{0D108BD9-81ED-4DB2-BD59-A6C34878D82A}">
                    <a16:rowId xmlns:a16="http://schemas.microsoft.com/office/drawing/2014/main" val="2361439170"/>
                  </a:ext>
                </a:extLst>
              </a:tr>
              <a:tr h="980403">
                <a:tc>
                  <a:txBody>
                    <a:bodyPr/>
                    <a:lstStyle/>
                    <a:p>
                      <a:pPr algn="ctr">
                        <a:spcAft>
                          <a:spcPts val="0"/>
                        </a:spcAft>
                      </a:pPr>
                      <a:r>
                        <a:rPr lang="en-GB" sz="1200">
                          <a:effectLst/>
                        </a:rPr>
                        <a:t>Orthopaedic teams to ensure all trauma cases are screened and transferred to elective orthopaedic ward</a:t>
                      </a:r>
                      <a:endParaRPr lang="en-GB" sz="1200">
                        <a:effectLst/>
                        <a:latin typeface="Times New Roman" panose="02020603050405020304" pitchFamily="18" charset="0"/>
                        <a:ea typeface="Times New Roman" panose="02020603050405020304" pitchFamily="18" charset="0"/>
                      </a:endParaRPr>
                    </a:p>
                  </a:txBody>
                  <a:tcPr marL="18890" marR="18890" marT="0" marB="0"/>
                </a:tc>
                <a:tc>
                  <a:txBody>
                    <a:bodyPr/>
                    <a:lstStyle/>
                    <a:p>
                      <a:pPr algn="ctr">
                        <a:spcAft>
                          <a:spcPts val="0"/>
                        </a:spcAft>
                      </a:pPr>
                      <a:r>
                        <a:rPr lang="en-GB" sz="1200">
                          <a:effectLst/>
                        </a:rPr>
                        <a:t>Orthopaedic team and trauma ward managers</a:t>
                      </a:r>
                      <a:endParaRPr lang="en-GB" sz="1200">
                        <a:effectLst/>
                        <a:latin typeface="Times New Roman" panose="02020603050405020304" pitchFamily="18" charset="0"/>
                        <a:ea typeface="Times New Roman" panose="02020603050405020304" pitchFamily="18" charset="0"/>
                      </a:endParaRPr>
                    </a:p>
                  </a:txBody>
                  <a:tcPr marL="18890" marR="18890" marT="0" marB="0"/>
                </a:tc>
                <a:tc>
                  <a:txBody>
                    <a:bodyPr/>
                    <a:lstStyle/>
                    <a:p>
                      <a:pPr algn="ctr">
                        <a:spcAft>
                          <a:spcPts val="0"/>
                        </a:spcAft>
                      </a:pPr>
                      <a:r>
                        <a:rPr lang="en-GB" sz="1200">
                          <a:effectLst/>
                        </a:rPr>
                        <a:t>Appropriate Directorate Manager</a:t>
                      </a:r>
                      <a:endParaRPr lang="en-GB" sz="1200">
                        <a:effectLst/>
                        <a:latin typeface="Times New Roman" panose="02020603050405020304" pitchFamily="18" charset="0"/>
                        <a:ea typeface="Times New Roman" panose="02020603050405020304" pitchFamily="18" charset="0"/>
                      </a:endParaRPr>
                    </a:p>
                  </a:txBody>
                  <a:tcPr marL="18890" marR="18890" marT="0" marB="0"/>
                </a:tc>
                <a:tc>
                  <a:txBody>
                    <a:bodyPr/>
                    <a:lstStyle/>
                    <a:p>
                      <a:pPr algn="ctr">
                        <a:spcAft>
                          <a:spcPts val="0"/>
                        </a:spcAft>
                      </a:pPr>
                      <a:r>
                        <a:rPr lang="en-GB" sz="1200">
                          <a:effectLst/>
                        </a:rPr>
                        <a:t>ODU</a:t>
                      </a:r>
                      <a:endParaRPr lang="en-GB" sz="1200">
                        <a:effectLst/>
                        <a:latin typeface="Times New Roman" panose="02020603050405020304" pitchFamily="18" charset="0"/>
                        <a:ea typeface="Times New Roman" panose="02020603050405020304" pitchFamily="18" charset="0"/>
                      </a:endParaRPr>
                    </a:p>
                  </a:txBody>
                  <a:tcPr marL="18890" marR="18890" marT="0" marB="0"/>
                </a:tc>
                <a:extLst>
                  <a:ext uri="{0D108BD9-81ED-4DB2-BD59-A6C34878D82A}">
                    <a16:rowId xmlns:a16="http://schemas.microsoft.com/office/drawing/2014/main" val="3879321099"/>
                  </a:ext>
                </a:extLst>
              </a:tr>
              <a:tr h="1078442">
                <a:tc>
                  <a:txBody>
                    <a:bodyPr/>
                    <a:lstStyle/>
                    <a:p>
                      <a:pPr algn="ctr">
                        <a:spcAft>
                          <a:spcPts val="0"/>
                        </a:spcAft>
                      </a:pPr>
                      <a:r>
                        <a:rPr lang="en-GB" sz="1200" dirty="0">
                          <a:effectLst/>
                        </a:rPr>
                        <a:t>Pharmacy to prioritise processing of all TTHs, and prescribing pharmacists to be allocated to assist in writing TTHs for todays discharges</a:t>
                      </a:r>
                      <a:endParaRPr lang="en-GB" sz="1200" dirty="0">
                        <a:effectLst/>
                        <a:latin typeface="Times New Roman" panose="02020603050405020304" pitchFamily="18" charset="0"/>
                        <a:ea typeface="Times New Roman" panose="02020603050405020304" pitchFamily="18" charset="0"/>
                      </a:endParaRPr>
                    </a:p>
                  </a:txBody>
                  <a:tcPr marL="18890" marR="18890" marT="0" marB="0"/>
                </a:tc>
                <a:tc>
                  <a:txBody>
                    <a:bodyPr/>
                    <a:lstStyle/>
                    <a:p>
                      <a:pPr algn="ctr">
                        <a:spcAft>
                          <a:spcPts val="0"/>
                        </a:spcAft>
                      </a:pPr>
                      <a:r>
                        <a:rPr lang="en-GB" sz="1200" dirty="0">
                          <a:effectLst/>
                        </a:rPr>
                        <a:t>Head of acute pharmacy</a:t>
                      </a:r>
                      <a:endParaRPr lang="en-GB" sz="1200" dirty="0">
                        <a:effectLst/>
                        <a:latin typeface="Times New Roman" panose="02020603050405020304" pitchFamily="18" charset="0"/>
                        <a:ea typeface="Times New Roman" panose="02020603050405020304" pitchFamily="18" charset="0"/>
                      </a:endParaRPr>
                    </a:p>
                  </a:txBody>
                  <a:tcPr marL="18890" marR="18890" marT="0" marB="0"/>
                </a:tc>
                <a:tc>
                  <a:txBody>
                    <a:bodyPr/>
                    <a:lstStyle/>
                    <a:p>
                      <a:pPr algn="ctr">
                        <a:spcAft>
                          <a:spcPts val="0"/>
                        </a:spcAft>
                      </a:pPr>
                      <a:r>
                        <a:rPr lang="en-GB" sz="1200" dirty="0">
                          <a:effectLst/>
                        </a:rPr>
                        <a:t>ODU</a:t>
                      </a:r>
                      <a:endParaRPr lang="en-GB" sz="1200" dirty="0">
                        <a:effectLst/>
                        <a:latin typeface="Times New Roman" panose="02020603050405020304" pitchFamily="18" charset="0"/>
                        <a:ea typeface="Times New Roman" panose="02020603050405020304" pitchFamily="18" charset="0"/>
                      </a:endParaRPr>
                    </a:p>
                  </a:txBody>
                  <a:tcPr marL="18890" marR="18890" marT="0" marB="0"/>
                </a:tc>
                <a:tc>
                  <a:txBody>
                    <a:bodyPr/>
                    <a:lstStyle/>
                    <a:p>
                      <a:pPr algn="ctr">
                        <a:spcAft>
                          <a:spcPts val="0"/>
                        </a:spcAft>
                      </a:pPr>
                      <a:r>
                        <a:rPr lang="en-GB" sz="1200" dirty="0">
                          <a:effectLst/>
                        </a:rPr>
                        <a:t>Manager on call</a:t>
                      </a:r>
                      <a:endParaRPr lang="en-GB" sz="1200" dirty="0">
                        <a:effectLst/>
                        <a:latin typeface="Times New Roman" panose="02020603050405020304" pitchFamily="18" charset="0"/>
                        <a:ea typeface="Times New Roman" panose="02020603050405020304" pitchFamily="18" charset="0"/>
                      </a:endParaRPr>
                    </a:p>
                  </a:txBody>
                  <a:tcPr marL="18890" marR="18890" marT="0" marB="0"/>
                </a:tc>
                <a:extLst>
                  <a:ext uri="{0D108BD9-81ED-4DB2-BD59-A6C34878D82A}">
                    <a16:rowId xmlns:a16="http://schemas.microsoft.com/office/drawing/2014/main" val="323773848"/>
                  </a:ext>
                </a:extLst>
              </a:tr>
            </a:tbl>
          </a:graphicData>
        </a:graphic>
      </p:graphicFrame>
      <p:sp>
        <p:nvSpPr>
          <p:cNvPr id="3" name="Text Placeholder 2"/>
          <p:cNvSpPr>
            <a:spLocks noGrp="1"/>
          </p:cNvSpPr>
          <p:nvPr>
            <p:ph type="body" sz="quarter" idx="15"/>
          </p:nvPr>
        </p:nvSpPr>
        <p:spPr/>
        <p:txBody>
          <a:bodyPr/>
          <a:lstStyle/>
          <a:p>
            <a:endParaRPr lang="en-GB"/>
          </a:p>
        </p:txBody>
      </p:sp>
      <p:sp>
        <p:nvSpPr>
          <p:cNvPr id="4" name="Text Placeholder 3"/>
          <p:cNvSpPr>
            <a:spLocks noGrp="1"/>
          </p:cNvSpPr>
          <p:nvPr>
            <p:ph type="body" sz="quarter" idx="16"/>
          </p:nvPr>
        </p:nvSpPr>
        <p:spPr/>
        <p:txBody>
          <a:bodyPr/>
          <a:lstStyle/>
          <a:p>
            <a:r>
              <a:rPr lang="en-GB" dirty="0" smtClean="0"/>
              <a:t>Local cancellation plan for scheduled care Level 2</a:t>
            </a:r>
            <a:endParaRPr lang="en-GB" dirty="0"/>
          </a:p>
        </p:txBody>
      </p:sp>
      <p:sp>
        <p:nvSpPr>
          <p:cNvPr id="5" name="Content Placeholder 4"/>
          <p:cNvSpPr>
            <a:spLocks noGrp="1"/>
          </p:cNvSpPr>
          <p:nvPr>
            <p:ph sz="quarter" idx="10"/>
          </p:nvPr>
        </p:nvSpPr>
        <p:spPr>
          <a:xfrm rot="16200000">
            <a:off x="9238233" y="4082511"/>
            <a:ext cx="5054700" cy="221601"/>
          </a:xfrm>
        </p:spPr>
        <p:txBody>
          <a:bodyPr/>
          <a:lstStyle/>
          <a:p>
            <a:r>
              <a:rPr lang="en-GB" dirty="0"/>
              <a:t>Transformation, outcomes, experience, ownership</a:t>
            </a:r>
          </a:p>
        </p:txBody>
      </p:sp>
    </p:spTree>
    <p:extLst>
      <p:ext uri="{BB962C8B-B14F-4D97-AF65-F5344CB8AC3E}">
        <p14:creationId xmlns:p14="http://schemas.microsoft.com/office/powerpoint/2010/main" val="15205010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sz="quarter" idx="14"/>
            <p:extLst>
              <p:ext uri="{D42A27DB-BD31-4B8C-83A1-F6EECF244321}">
                <p14:modId xmlns:p14="http://schemas.microsoft.com/office/powerpoint/2010/main" val="4221687483"/>
              </p:ext>
            </p:extLst>
          </p:nvPr>
        </p:nvGraphicFramePr>
        <p:xfrm>
          <a:off x="331941" y="1625868"/>
          <a:ext cx="10503072" cy="4842293"/>
        </p:xfrm>
        <a:graphic>
          <a:graphicData uri="http://schemas.openxmlformats.org/drawingml/2006/table">
            <a:tbl>
              <a:tblPr firstRow="1" firstCol="1" bandRow="1">
                <a:tableStyleId>{5C22544A-7EE6-4342-B048-85BDC9FD1C3A}</a:tableStyleId>
              </a:tblPr>
              <a:tblGrid>
                <a:gridCol w="2625768">
                  <a:extLst>
                    <a:ext uri="{9D8B030D-6E8A-4147-A177-3AD203B41FA5}">
                      <a16:colId xmlns:a16="http://schemas.microsoft.com/office/drawing/2014/main" val="4149835715"/>
                    </a:ext>
                  </a:extLst>
                </a:gridCol>
                <a:gridCol w="2625768">
                  <a:extLst>
                    <a:ext uri="{9D8B030D-6E8A-4147-A177-3AD203B41FA5}">
                      <a16:colId xmlns:a16="http://schemas.microsoft.com/office/drawing/2014/main" val="3423499124"/>
                    </a:ext>
                  </a:extLst>
                </a:gridCol>
                <a:gridCol w="2625768">
                  <a:extLst>
                    <a:ext uri="{9D8B030D-6E8A-4147-A177-3AD203B41FA5}">
                      <a16:colId xmlns:a16="http://schemas.microsoft.com/office/drawing/2014/main" val="388106236"/>
                    </a:ext>
                  </a:extLst>
                </a:gridCol>
                <a:gridCol w="2625768">
                  <a:extLst>
                    <a:ext uri="{9D8B030D-6E8A-4147-A177-3AD203B41FA5}">
                      <a16:colId xmlns:a16="http://schemas.microsoft.com/office/drawing/2014/main" val="428584619"/>
                    </a:ext>
                  </a:extLst>
                </a:gridCol>
              </a:tblGrid>
              <a:tr h="257619">
                <a:tc>
                  <a:txBody>
                    <a:bodyPr/>
                    <a:lstStyle/>
                    <a:p>
                      <a:pPr algn="ctr">
                        <a:spcAft>
                          <a:spcPts val="0"/>
                        </a:spcAft>
                      </a:pPr>
                      <a:r>
                        <a:rPr lang="en-GB" sz="1200">
                          <a:effectLst/>
                        </a:rPr>
                        <a:t>Action</a:t>
                      </a:r>
                      <a:endParaRPr lang="en-GB" sz="1200">
                        <a:effectLst/>
                        <a:latin typeface="Times New Roman" panose="02020603050405020304" pitchFamily="18" charset="0"/>
                        <a:ea typeface="Times New Roman" panose="02020603050405020304" pitchFamily="18" charset="0"/>
                      </a:endParaRPr>
                    </a:p>
                  </a:txBody>
                  <a:tcPr marL="20835" marR="20835" marT="0" marB="0"/>
                </a:tc>
                <a:tc>
                  <a:txBody>
                    <a:bodyPr/>
                    <a:lstStyle/>
                    <a:p>
                      <a:pPr algn="ctr">
                        <a:spcAft>
                          <a:spcPts val="0"/>
                        </a:spcAft>
                      </a:pPr>
                      <a:r>
                        <a:rPr lang="en-GB" sz="1200">
                          <a:effectLst/>
                        </a:rPr>
                        <a:t>Person responsible for action</a:t>
                      </a:r>
                      <a:endParaRPr lang="en-GB" sz="1200">
                        <a:effectLst/>
                        <a:latin typeface="Times New Roman" panose="02020603050405020304" pitchFamily="18" charset="0"/>
                        <a:ea typeface="Times New Roman" panose="02020603050405020304" pitchFamily="18" charset="0"/>
                      </a:endParaRPr>
                    </a:p>
                  </a:txBody>
                  <a:tcPr marL="20835" marR="20835" marT="0" marB="0"/>
                </a:tc>
                <a:tc>
                  <a:txBody>
                    <a:bodyPr/>
                    <a:lstStyle/>
                    <a:p>
                      <a:pPr algn="ctr">
                        <a:spcAft>
                          <a:spcPts val="0"/>
                        </a:spcAft>
                      </a:pPr>
                      <a:r>
                        <a:rPr lang="en-GB" sz="1200">
                          <a:effectLst/>
                        </a:rPr>
                        <a:t>Reporting to on completion</a:t>
                      </a:r>
                      <a:endParaRPr lang="en-GB" sz="1200">
                        <a:effectLst/>
                        <a:latin typeface="Times New Roman" panose="02020603050405020304" pitchFamily="18" charset="0"/>
                        <a:ea typeface="Times New Roman" panose="02020603050405020304" pitchFamily="18" charset="0"/>
                      </a:endParaRPr>
                    </a:p>
                  </a:txBody>
                  <a:tcPr marL="20835" marR="20835" marT="0" marB="0"/>
                </a:tc>
                <a:tc>
                  <a:txBody>
                    <a:bodyPr/>
                    <a:lstStyle/>
                    <a:p>
                      <a:pPr algn="ctr">
                        <a:spcAft>
                          <a:spcPts val="0"/>
                        </a:spcAft>
                      </a:pPr>
                      <a:r>
                        <a:rPr lang="en-GB" sz="1200">
                          <a:effectLst/>
                        </a:rPr>
                        <a:t>Escalation to if not achieved</a:t>
                      </a:r>
                      <a:endParaRPr lang="en-GB" sz="1200">
                        <a:effectLst/>
                        <a:latin typeface="Times New Roman" panose="02020603050405020304" pitchFamily="18" charset="0"/>
                        <a:ea typeface="Times New Roman" panose="02020603050405020304" pitchFamily="18" charset="0"/>
                      </a:endParaRPr>
                    </a:p>
                  </a:txBody>
                  <a:tcPr marL="20835" marR="20835" marT="0" marB="0"/>
                </a:tc>
                <a:extLst>
                  <a:ext uri="{0D108BD9-81ED-4DB2-BD59-A6C34878D82A}">
                    <a16:rowId xmlns:a16="http://schemas.microsoft.com/office/drawing/2014/main" val="1505876018"/>
                  </a:ext>
                </a:extLst>
              </a:tr>
              <a:tr h="429365">
                <a:tc>
                  <a:txBody>
                    <a:bodyPr/>
                    <a:lstStyle/>
                    <a:p>
                      <a:pPr algn="ctr">
                        <a:spcAft>
                          <a:spcPts val="0"/>
                        </a:spcAft>
                      </a:pPr>
                      <a:r>
                        <a:rPr lang="en-GB" sz="1200">
                          <a:effectLst/>
                        </a:rPr>
                        <a:t>Confirm all level 2 actions have been undertaken </a:t>
                      </a:r>
                      <a:endParaRPr lang="en-GB" sz="1200">
                        <a:effectLst/>
                        <a:latin typeface="Times New Roman" panose="02020603050405020304" pitchFamily="18" charset="0"/>
                        <a:ea typeface="Times New Roman" panose="02020603050405020304" pitchFamily="18" charset="0"/>
                      </a:endParaRPr>
                    </a:p>
                  </a:txBody>
                  <a:tcPr marL="20835" marR="20835" marT="0" marB="0"/>
                </a:tc>
                <a:tc>
                  <a:txBody>
                    <a:bodyPr/>
                    <a:lstStyle/>
                    <a:p>
                      <a:pPr algn="ctr">
                        <a:spcAft>
                          <a:spcPts val="0"/>
                        </a:spcAft>
                      </a:pPr>
                      <a:r>
                        <a:rPr lang="en-GB" sz="1200">
                          <a:effectLst/>
                        </a:rPr>
                        <a:t>ODU</a:t>
                      </a:r>
                      <a:endParaRPr lang="en-GB" sz="1200">
                        <a:effectLst/>
                        <a:latin typeface="Times New Roman" panose="02020603050405020304" pitchFamily="18" charset="0"/>
                        <a:ea typeface="Times New Roman" panose="02020603050405020304" pitchFamily="18" charset="0"/>
                      </a:endParaRPr>
                    </a:p>
                  </a:txBody>
                  <a:tcPr marL="20835" marR="20835" marT="0" marB="0"/>
                </a:tc>
                <a:tc>
                  <a:txBody>
                    <a:bodyPr/>
                    <a:lstStyle/>
                    <a:p>
                      <a:pPr algn="ctr">
                        <a:spcAft>
                          <a:spcPts val="0"/>
                        </a:spcAft>
                      </a:pPr>
                      <a:r>
                        <a:rPr lang="en-GB" sz="1200">
                          <a:effectLst/>
                        </a:rPr>
                        <a:t>ODU</a:t>
                      </a:r>
                      <a:endParaRPr lang="en-GB" sz="1200">
                        <a:effectLst/>
                        <a:latin typeface="Times New Roman" panose="02020603050405020304" pitchFamily="18" charset="0"/>
                        <a:ea typeface="Times New Roman" panose="02020603050405020304" pitchFamily="18" charset="0"/>
                      </a:endParaRPr>
                    </a:p>
                  </a:txBody>
                  <a:tcPr marL="20835" marR="20835" marT="0" marB="0"/>
                </a:tc>
                <a:tc>
                  <a:txBody>
                    <a:bodyPr/>
                    <a:lstStyle/>
                    <a:p>
                      <a:pPr algn="ctr">
                        <a:spcAft>
                          <a:spcPts val="0"/>
                        </a:spcAft>
                      </a:pPr>
                      <a:r>
                        <a:rPr lang="en-GB" sz="1200">
                          <a:effectLst/>
                        </a:rPr>
                        <a:t>Executive on call</a:t>
                      </a:r>
                      <a:endParaRPr lang="en-GB" sz="1200">
                        <a:effectLst/>
                        <a:latin typeface="Times New Roman" panose="02020603050405020304" pitchFamily="18" charset="0"/>
                        <a:ea typeface="Times New Roman" panose="02020603050405020304" pitchFamily="18" charset="0"/>
                      </a:endParaRPr>
                    </a:p>
                  </a:txBody>
                  <a:tcPr marL="20835" marR="20835" marT="0" marB="0"/>
                </a:tc>
                <a:extLst>
                  <a:ext uri="{0D108BD9-81ED-4DB2-BD59-A6C34878D82A}">
                    <a16:rowId xmlns:a16="http://schemas.microsoft.com/office/drawing/2014/main" val="1426026977"/>
                  </a:ext>
                </a:extLst>
              </a:tr>
              <a:tr h="944604">
                <a:tc>
                  <a:txBody>
                    <a:bodyPr/>
                    <a:lstStyle/>
                    <a:p>
                      <a:pPr algn="ctr">
                        <a:spcAft>
                          <a:spcPts val="0"/>
                        </a:spcAft>
                      </a:pPr>
                      <a:r>
                        <a:rPr lang="en-GB" sz="1200">
                          <a:effectLst/>
                        </a:rPr>
                        <a:t>Review and cancel all patients due to be admitted on routine inpatient lists unless exceptional circumstances</a:t>
                      </a:r>
                      <a:endParaRPr lang="en-GB" sz="1200">
                        <a:effectLst/>
                        <a:latin typeface="Times New Roman" panose="02020603050405020304" pitchFamily="18" charset="0"/>
                        <a:ea typeface="Times New Roman" panose="02020603050405020304" pitchFamily="18" charset="0"/>
                      </a:endParaRPr>
                    </a:p>
                  </a:txBody>
                  <a:tcPr marL="20835" marR="20835" marT="0" marB="0"/>
                </a:tc>
                <a:tc>
                  <a:txBody>
                    <a:bodyPr/>
                    <a:lstStyle/>
                    <a:p>
                      <a:pPr algn="ctr">
                        <a:spcAft>
                          <a:spcPts val="0"/>
                        </a:spcAft>
                      </a:pPr>
                      <a:r>
                        <a:rPr lang="en-GB" sz="1200">
                          <a:effectLst/>
                        </a:rPr>
                        <a:t>Clinicians with planned routine admissions </a:t>
                      </a:r>
                      <a:endParaRPr lang="en-GB" sz="1200">
                        <a:effectLst/>
                        <a:latin typeface="Times New Roman" panose="02020603050405020304" pitchFamily="18" charset="0"/>
                        <a:ea typeface="Times New Roman" panose="02020603050405020304" pitchFamily="18" charset="0"/>
                      </a:endParaRPr>
                    </a:p>
                  </a:txBody>
                  <a:tcPr marL="20835" marR="20835" marT="0" marB="0"/>
                </a:tc>
                <a:tc>
                  <a:txBody>
                    <a:bodyPr/>
                    <a:lstStyle/>
                    <a:p>
                      <a:pPr algn="ctr">
                        <a:spcAft>
                          <a:spcPts val="0"/>
                        </a:spcAft>
                      </a:pPr>
                      <a:r>
                        <a:rPr lang="en-GB" sz="1200">
                          <a:effectLst/>
                        </a:rPr>
                        <a:t>Surgical Directorate team</a:t>
                      </a:r>
                      <a:endParaRPr lang="en-GB" sz="1200">
                        <a:effectLst/>
                        <a:latin typeface="Times New Roman" panose="02020603050405020304" pitchFamily="18" charset="0"/>
                        <a:ea typeface="Times New Roman" panose="02020603050405020304" pitchFamily="18" charset="0"/>
                      </a:endParaRPr>
                    </a:p>
                  </a:txBody>
                  <a:tcPr marL="20835" marR="20835" marT="0" marB="0"/>
                </a:tc>
                <a:tc>
                  <a:txBody>
                    <a:bodyPr/>
                    <a:lstStyle/>
                    <a:p>
                      <a:pPr algn="ctr">
                        <a:spcAft>
                          <a:spcPts val="0"/>
                        </a:spcAft>
                      </a:pPr>
                      <a:r>
                        <a:rPr lang="en-GB" sz="1200">
                          <a:effectLst/>
                        </a:rPr>
                        <a:t>Executive on call/ ODU</a:t>
                      </a:r>
                    </a:p>
                    <a:p>
                      <a:pPr algn="ctr">
                        <a:spcAft>
                          <a:spcPts val="0"/>
                        </a:spcAft>
                      </a:pPr>
                      <a:r>
                        <a:rPr lang="en-GB" sz="1200">
                          <a:effectLst/>
                        </a:rPr>
                        <a:t> </a:t>
                      </a:r>
                      <a:endParaRPr lang="en-GB" sz="1200">
                        <a:effectLst/>
                        <a:latin typeface="Times New Roman" panose="02020603050405020304" pitchFamily="18" charset="0"/>
                        <a:ea typeface="Times New Roman" panose="02020603050405020304" pitchFamily="18" charset="0"/>
                      </a:endParaRPr>
                    </a:p>
                  </a:txBody>
                  <a:tcPr marL="20835" marR="20835" marT="0" marB="0"/>
                </a:tc>
                <a:extLst>
                  <a:ext uri="{0D108BD9-81ED-4DB2-BD59-A6C34878D82A}">
                    <a16:rowId xmlns:a16="http://schemas.microsoft.com/office/drawing/2014/main" val="796651128"/>
                  </a:ext>
                </a:extLst>
              </a:tr>
              <a:tr h="343492">
                <a:tc>
                  <a:txBody>
                    <a:bodyPr/>
                    <a:lstStyle/>
                    <a:p>
                      <a:pPr algn="ctr">
                        <a:spcAft>
                          <a:spcPts val="0"/>
                        </a:spcAft>
                      </a:pPr>
                      <a:r>
                        <a:rPr lang="en-GB" sz="1200">
                          <a:effectLst/>
                        </a:rPr>
                        <a:t>Confirm list to be cancelled </a:t>
                      </a:r>
                      <a:endParaRPr lang="en-GB" sz="1200">
                        <a:effectLst/>
                        <a:latin typeface="Times New Roman" panose="02020603050405020304" pitchFamily="18" charset="0"/>
                        <a:ea typeface="Times New Roman" panose="02020603050405020304" pitchFamily="18" charset="0"/>
                      </a:endParaRPr>
                    </a:p>
                  </a:txBody>
                  <a:tcPr marL="20835" marR="20835" marT="0" marB="0"/>
                </a:tc>
                <a:tc>
                  <a:txBody>
                    <a:bodyPr/>
                    <a:lstStyle/>
                    <a:p>
                      <a:pPr algn="ctr">
                        <a:spcAft>
                          <a:spcPts val="0"/>
                        </a:spcAft>
                      </a:pPr>
                      <a:r>
                        <a:rPr lang="en-GB" sz="1200">
                          <a:effectLst/>
                        </a:rPr>
                        <a:t>Surgical Directorate team</a:t>
                      </a:r>
                      <a:endParaRPr lang="en-GB" sz="1200">
                        <a:effectLst/>
                        <a:latin typeface="Times New Roman" panose="02020603050405020304" pitchFamily="18" charset="0"/>
                        <a:ea typeface="Times New Roman" panose="02020603050405020304" pitchFamily="18" charset="0"/>
                      </a:endParaRPr>
                    </a:p>
                  </a:txBody>
                  <a:tcPr marL="20835" marR="20835" marT="0" marB="0"/>
                </a:tc>
                <a:tc>
                  <a:txBody>
                    <a:bodyPr/>
                    <a:lstStyle/>
                    <a:p>
                      <a:pPr algn="ctr">
                        <a:spcAft>
                          <a:spcPts val="0"/>
                        </a:spcAft>
                      </a:pPr>
                      <a:r>
                        <a:rPr lang="en-GB" sz="1200" dirty="0">
                          <a:effectLst/>
                        </a:rPr>
                        <a:t>Theatres</a:t>
                      </a:r>
                    </a:p>
                    <a:p>
                      <a:pPr algn="ctr">
                        <a:spcAft>
                          <a:spcPts val="0"/>
                        </a:spcAft>
                      </a:pPr>
                      <a:r>
                        <a:rPr lang="en-GB" sz="1200" dirty="0">
                          <a:effectLst/>
                        </a:rPr>
                        <a:t>Manager on call</a:t>
                      </a:r>
                    </a:p>
                    <a:p>
                      <a:pPr algn="ctr">
                        <a:spcAft>
                          <a:spcPts val="0"/>
                        </a:spcAft>
                      </a:pPr>
                      <a:r>
                        <a:rPr lang="en-GB" sz="1200" dirty="0">
                          <a:effectLst/>
                        </a:rPr>
                        <a:t>ODU</a:t>
                      </a:r>
                      <a:endParaRPr lang="en-GB" sz="1200" dirty="0">
                        <a:effectLst/>
                        <a:latin typeface="Times New Roman" panose="02020603050405020304" pitchFamily="18" charset="0"/>
                        <a:ea typeface="Times New Roman" panose="02020603050405020304" pitchFamily="18" charset="0"/>
                      </a:endParaRPr>
                    </a:p>
                  </a:txBody>
                  <a:tcPr marL="20835" marR="20835" marT="0" marB="0"/>
                </a:tc>
                <a:tc>
                  <a:txBody>
                    <a:bodyPr/>
                    <a:lstStyle/>
                    <a:p>
                      <a:pPr algn="ctr">
                        <a:spcAft>
                          <a:spcPts val="0"/>
                        </a:spcAft>
                      </a:pPr>
                      <a:r>
                        <a:rPr lang="en-GB" sz="1200">
                          <a:effectLst/>
                        </a:rPr>
                        <a:t>Executive on call</a:t>
                      </a:r>
                      <a:endParaRPr lang="en-GB" sz="1200">
                        <a:effectLst/>
                        <a:latin typeface="Times New Roman" panose="02020603050405020304" pitchFamily="18" charset="0"/>
                        <a:ea typeface="Times New Roman" panose="02020603050405020304" pitchFamily="18" charset="0"/>
                      </a:endParaRPr>
                    </a:p>
                  </a:txBody>
                  <a:tcPr marL="20835" marR="20835" marT="0" marB="0"/>
                </a:tc>
                <a:extLst>
                  <a:ext uri="{0D108BD9-81ED-4DB2-BD59-A6C34878D82A}">
                    <a16:rowId xmlns:a16="http://schemas.microsoft.com/office/drawing/2014/main" val="2190794655"/>
                  </a:ext>
                </a:extLst>
              </a:tr>
              <a:tr h="858731">
                <a:tc>
                  <a:txBody>
                    <a:bodyPr/>
                    <a:lstStyle/>
                    <a:p>
                      <a:pPr algn="ctr">
                        <a:spcAft>
                          <a:spcPts val="0"/>
                        </a:spcAft>
                      </a:pPr>
                      <a:r>
                        <a:rPr lang="en-GB" sz="1200">
                          <a:effectLst/>
                        </a:rPr>
                        <a:t>Ensure all cancelled patients are informed ASAP, and alternative date/timeframe for surgery offered</a:t>
                      </a:r>
                      <a:endParaRPr lang="en-GB" sz="1200">
                        <a:effectLst/>
                        <a:latin typeface="Times New Roman" panose="02020603050405020304" pitchFamily="18" charset="0"/>
                        <a:ea typeface="Times New Roman" panose="02020603050405020304" pitchFamily="18" charset="0"/>
                      </a:endParaRPr>
                    </a:p>
                  </a:txBody>
                  <a:tcPr marL="20835" marR="20835" marT="0" marB="0"/>
                </a:tc>
                <a:tc>
                  <a:txBody>
                    <a:bodyPr/>
                    <a:lstStyle/>
                    <a:p>
                      <a:pPr algn="ctr">
                        <a:spcAft>
                          <a:spcPts val="0"/>
                        </a:spcAft>
                      </a:pPr>
                      <a:r>
                        <a:rPr lang="en-GB" sz="1200">
                          <a:effectLst/>
                        </a:rPr>
                        <a:t>Surgical Directorate team</a:t>
                      </a:r>
                      <a:endParaRPr lang="en-GB" sz="1200">
                        <a:effectLst/>
                        <a:latin typeface="Times New Roman" panose="02020603050405020304" pitchFamily="18" charset="0"/>
                        <a:ea typeface="Times New Roman" panose="02020603050405020304" pitchFamily="18" charset="0"/>
                      </a:endParaRPr>
                    </a:p>
                  </a:txBody>
                  <a:tcPr marL="20835" marR="20835" marT="0" marB="0"/>
                </a:tc>
                <a:tc>
                  <a:txBody>
                    <a:bodyPr/>
                    <a:lstStyle/>
                    <a:p>
                      <a:pPr algn="ctr">
                        <a:spcAft>
                          <a:spcPts val="0"/>
                        </a:spcAft>
                      </a:pPr>
                      <a:r>
                        <a:rPr lang="en-GB" sz="1200">
                          <a:effectLst/>
                        </a:rPr>
                        <a:t>Documented in medical records and care plan and waiting list record</a:t>
                      </a:r>
                      <a:endParaRPr lang="en-GB" sz="1200">
                        <a:effectLst/>
                        <a:latin typeface="Times New Roman" panose="02020603050405020304" pitchFamily="18" charset="0"/>
                        <a:ea typeface="Times New Roman" panose="02020603050405020304" pitchFamily="18" charset="0"/>
                      </a:endParaRPr>
                    </a:p>
                  </a:txBody>
                  <a:tcPr marL="20835" marR="20835" marT="0" marB="0"/>
                </a:tc>
                <a:tc>
                  <a:txBody>
                    <a:bodyPr/>
                    <a:lstStyle/>
                    <a:p>
                      <a:pPr algn="ctr">
                        <a:spcAft>
                          <a:spcPts val="0"/>
                        </a:spcAft>
                      </a:pPr>
                      <a:r>
                        <a:rPr lang="en-GB" sz="1200">
                          <a:effectLst/>
                        </a:rPr>
                        <a:t>Clinical Director</a:t>
                      </a:r>
                      <a:endParaRPr lang="en-GB" sz="1200">
                        <a:effectLst/>
                        <a:latin typeface="Times New Roman" panose="02020603050405020304" pitchFamily="18" charset="0"/>
                        <a:ea typeface="Times New Roman" panose="02020603050405020304" pitchFamily="18" charset="0"/>
                      </a:endParaRPr>
                    </a:p>
                  </a:txBody>
                  <a:tcPr marL="20835" marR="20835" marT="0" marB="0"/>
                </a:tc>
                <a:extLst>
                  <a:ext uri="{0D108BD9-81ED-4DB2-BD59-A6C34878D82A}">
                    <a16:rowId xmlns:a16="http://schemas.microsoft.com/office/drawing/2014/main" val="4051333576"/>
                  </a:ext>
                </a:extLst>
              </a:tr>
              <a:tr h="1116350">
                <a:tc>
                  <a:txBody>
                    <a:bodyPr/>
                    <a:lstStyle/>
                    <a:p>
                      <a:pPr algn="ctr">
                        <a:spcAft>
                          <a:spcPts val="0"/>
                        </a:spcAft>
                      </a:pPr>
                      <a:r>
                        <a:rPr lang="en-GB" sz="1200" dirty="0">
                          <a:effectLst/>
                        </a:rPr>
                        <a:t>Orthopaedic teams to ensure all screened trauma are transferred to elective orthopaedic ward and routine admissions are cancelled</a:t>
                      </a:r>
                      <a:endParaRPr lang="en-GB" sz="1200" dirty="0">
                        <a:effectLst/>
                        <a:latin typeface="Times New Roman" panose="02020603050405020304" pitchFamily="18" charset="0"/>
                        <a:ea typeface="Times New Roman" panose="02020603050405020304" pitchFamily="18" charset="0"/>
                      </a:endParaRPr>
                    </a:p>
                  </a:txBody>
                  <a:tcPr marL="20835" marR="20835" marT="0" marB="0"/>
                </a:tc>
                <a:tc>
                  <a:txBody>
                    <a:bodyPr/>
                    <a:lstStyle/>
                    <a:p>
                      <a:pPr algn="ctr">
                        <a:spcAft>
                          <a:spcPts val="0"/>
                        </a:spcAft>
                      </a:pPr>
                      <a:r>
                        <a:rPr lang="en-GB" sz="1200" dirty="0">
                          <a:effectLst/>
                        </a:rPr>
                        <a:t>Orthopaedic team and trauma ward managers</a:t>
                      </a:r>
                      <a:endParaRPr lang="en-GB" sz="1200" dirty="0">
                        <a:effectLst/>
                        <a:latin typeface="Times New Roman" panose="02020603050405020304" pitchFamily="18" charset="0"/>
                        <a:ea typeface="Times New Roman" panose="02020603050405020304" pitchFamily="18" charset="0"/>
                      </a:endParaRPr>
                    </a:p>
                  </a:txBody>
                  <a:tcPr marL="20835" marR="20835" marT="0" marB="0"/>
                </a:tc>
                <a:tc>
                  <a:txBody>
                    <a:bodyPr/>
                    <a:lstStyle/>
                    <a:p>
                      <a:pPr algn="ctr">
                        <a:spcAft>
                          <a:spcPts val="0"/>
                        </a:spcAft>
                      </a:pPr>
                      <a:r>
                        <a:rPr lang="en-GB" sz="1200" dirty="0">
                          <a:effectLst/>
                        </a:rPr>
                        <a:t>Appropriate Directorate Manager</a:t>
                      </a:r>
                      <a:endParaRPr lang="en-GB" sz="1200" dirty="0">
                        <a:effectLst/>
                        <a:latin typeface="Times New Roman" panose="02020603050405020304" pitchFamily="18" charset="0"/>
                        <a:ea typeface="Times New Roman" panose="02020603050405020304" pitchFamily="18" charset="0"/>
                      </a:endParaRPr>
                    </a:p>
                  </a:txBody>
                  <a:tcPr marL="20835" marR="20835" marT="0" marB="0"/>
                </a:tc>
                <a:tc>
                  <a:txBody>
                    <a:bodyPr/>
                    <a:lstStyle/>
                    <a:p>
                      <a:pPr algn="ctr">
                        <a:spcAft>
                          <a:spcPts val="0"/>
                        </a:spcAft>
                      </a:pPr>
                      <a:r>
                        <a:rPr lang="en-GB" sz="1200" dirty="0">
                          <a:effectLst/>
                        </a:rPr>
                        <a:t>ODU</a:t>
                      </a:r>
                      <a:endParaRPr lang="en-GB" sz="1200" dirty="0">
                        <a:effectLst/>
                        <a:latin typeface="Times New Roman" panose="02020603050405020304" pitchFamily="18" charset="0"/>
                        <a:ea typeface="Times New Roman" panose="02020603050405020304" pitchFamily="18" charset="0"/>
                      </a:endParaRPr>
                    </a:p>
                  </a:txBody>
                  <a:tcPr marL="20835" marR="20835" marT="0" marB="0"/>
                </a:tc>
                <a:extLst>
                  <a:ext uri="{0D108BD9-81ED-4DB2-BD59-A6C34878D82A}">
                    <a16:rowId xmlns:a16="http://schemas.microsoft.com/office/drawing/2014/main" val="1168916349"/>
                  </a:ext>
                </a:extLst>
              </a:tr>
              <a:tr h="686984">
                <a:tc>
                  <a:txBody>
                    <a:bodyPr/>
                    <a:lstStyle/>
                    <a:p>
                      <a:pPr algn="ctr">
                        <a:spcAft>
                          <a:spcPts val="0"/>
                        </a:spcAft>
                      </a:pPr>
                      <a:r>
                        <a:rPr lang="en-GB" sz="1200" dirty="0">
                          <a:effectLst/>
                        </a:rPr>
                        <a:t>Implement the plan for clinical staff redistribution.</a:t>
                      </a:r>
                      <a:endParaRPr lang="en-GB" sz="1200" dirty="0">
                        <a:effectLst/>
                        <a:latin typeface="Times New Roman" panose="02020603050405020304" pitchFamily="18" charset="0"/>
                        <a:ea typeface="Times New Roman" panose="02020603050405020304" pitchFamily="18" charset="0"/>
                      </a:endParaRPr>
                    </a:p>
                  </a:txBody>
                  <a:tcPr marL="20835" marR="20835" marT="0" marB="0"/>
                </a:tc>
                <a:tc>
                  <a:txBody>
                    <a:bodyPr/>
                    <a:lstStyle/>
                    <a:p>
                      <a:pPr algn="ctr">
                        <a:spcAft>
                          <a:spcPts val="0"/>
                        </a:spcAft>
                      </a:pPr>
                      <a:r>
                        <a:rPr lang="en-GB" sz="1200" dirty="0">
                          <a:effectLst/>
                        </a:rPr>
                        <a:t>Clinical Director, Head of therapies, Head of Nursing and Directorate Manager</a:t>
                      </a:r>
                      <a:endParaRPr lang="en-GB" sz="1200" dirty="0">
                        <a:effectLst/>
                        <a:latin typeface="Times New Roman" panose="02020603050405020304" pitchFamily="18" charset="0"/>
                        <a:ea typeface="Times New Roman" panose="02020603050405020304" pitchFamily="18" charset="0"/>
                      </a:endParaRPr>
                    </a:p>
                  </a:txBody>
                  <a:tcPr marL="20835" marR="20835" marT="0" marB="0"/>
                </a:tc>
                <a:tc>
                  <a:txBody>
                    <a:bodyPr/>
                    <a:lstStyle/>
                    <a:p>
                      <a:pPr algn="ctr">
                        <a:spcAft>
                          <a:spcPts val="0"/>
                        </a:spcAft>
                      </a:pPr>
                      <a:r>
                        <a:rPr lang="en-GB" sz="1200" dirty="0">
                          <a:effectLst/>
                        </a:rPr>
                        <a:t>Manager on call</a:t>
                      </a:r>
                      <a:endParaRPr lang="en-GB" sz="1200" dirty="0">
                        <a:effectLst/>
                        <a:latin typeface="Times New Roman" panose="02020603050405020304" pitchFamily="18" charset="0"/>
                        <a:ea typeface="Times New Roman" panose="02020603050405020304" pitchFamily="18" charset="0"/>
                      </a:endParaRPr>
                    </a:p>
                  </a:txBody>
                  <a:tcPr marL="20835" marR="20835" marT="0" marB="0"/>
                </a:tc>
                <a:tc>
                  <a:txBody>
                    <a:bodyPr/>
                    <a:lstStyle/>
                    <a:p>
                      <a:pPr algn="ctr">
                        <a:spcAft>
                          <a:spcPts val="0"/>
                        </a:spcAft>
                      </a:pPr>
                      <a:r>
                        <a:rPr lang="en-GB" sz="1200" dirty="0">
                          <a:effectLst/>
                        </a:rPr>
                        <a:t>Executive on call</a:t>
                      </a:r>
                      <a:endParaRPr lang="en-GB" sz="1200" dirty="0">
                        <a:effectLst/>
                        <a:latin typeface="Times New Roman" panose="02020603050405020304" pitchFamily="18" charset="0"/>
                        <a:ea typeface="Times New Roman" panose="02020603050405020304" pitchFamily="18" charset="0"/>
                      </a:endParaRPr>
                    </a:p>
                  </a:txBody>
                  <a:tcPr marL="20835" marR="20835" marT="0" marB="0"/>
                </a:tc>
                <a:extLst>
                  <a:ext uri="{0D108BD9-81ED-4DB2-BD59-A6C34878D82A}">
                    <a16:rowId xmlns:a16="http://schemas.microsoft.com/office/drawing/2014/main" val="853771206"/>
                  </a:ext>
                </a:extLst>
              </a:tr>
            </a:tbl>
          </a:graphicData>
        </a:graphic>
      </p:graphicFrame>
      <p:sp>
        <p:nvSpPr>
          <p:cNvPr id="3" name="Text Placeholder 2"/>
          <p:cNvSpPr>
            <a:spLocks noGrp="1"/>
          </p:cNvSpPr>
          <p:nvPr>
            <p:ph type="body" sz="quarter" idx="15"/>
          </p:nvPr>
        </p:nvSpPr>
        <p:spPr/>
        <p:txBody>
          <a:bodyPr/>
          <a:lstStyle/>
          <a:p>
            <a:endParaRPr lang="en-GB"/>
          </a:p>
        </p:txBody>
      </p:sp>
      <p:sp>
        <p:nvSpPr>
          <p:cNvPr id="4" name="Text Placeholder 3"/>
          <p:cNvSpPr>
            <a:spLocks noGrp="1"/>
          </p:cNvSpPr>
          <p:nvPr>
            <p:ph type="body" sz="quarter" idx="16"/>
          </p:nvPr>
        </p:nvSpPr>
        <p:spPr/>
        <p:txBody>
          <a:bodyPr/>
          <a:lstStyle/>
          <a:p>
            <a:r>
              <a:rPr lang="en-GB" dirty="0" smtClean="0"/>
              <a:t>Local cancellation plan for scheduled care Level 3</a:t>
            </a:r>
            <a:endParaRPr lang="en-GB" dirty="0"/>
          </a:p>
        </p:txBody>
      </p:sp>
      <p:sp>
        <p:nvSpPr>
          <p:cNvPr id="5" name="Content Placeholder 4"/>
          <p:cNvSpPr>
            <a:spLocks noGrp="1"/>
          </p:cNvSpPr>
          <p:nvPr>
            <p:ph sz="quarter" idx="10"/>
          </p:nvPr>
        </p:nvSpPr>
        <p:spPr>
          <a:xfrm rot="16200000">
            <a:off x="9178733" y="4023013"/>
            <a:ext cx="5173698" cy="221600"/>
          </a:xfrm>
        </p:spPr>
        <p:txBody>
          <a:bodyPr/>
          <a:lstStyle/>
          <a:p>
            <a:r>
              <a:rPr lang="en-GB" dirty="0"/>
              <a:t>Transformation, outcomes, experience, ownership</a:t>
            </a:r>
          </a:p>
        </p:txBody>
      </p:sp>
    </p:spTree>
    <p:extLst>
      <p:ext uri="{BB962C8B-B14F-4D97-AF65-F5344CB8AC3E}">
        <p14:creationId xmlns:p14="http://schemas.microsoft.com/office/powerpoint/2010/main" val="157769497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sz="quarter" idx="14"/>
            <p:extLst>
              <p:ext uri="{D42A27DB-BD31-4B8C-83A1-F6EECF244321}">
                <p14:modId xmlns:p14="http://schemas.microsoft.com/office/powerpoint/2010/main" val="351444820"/>
              </p:ext>
            </p:extLst>
          </p:nvPr>
        </p:nvGraphicFramePr>
        <p:xfrm>
          <a:off x="557407" y="1709804"/>
          <a:ext cx="10189924" cy="4330003"/>
        </p:xfrm>
        <a:graphic>
          <a:graphicData uri="http://schemas.openxmlformats.org/drawingml/2006/table">
            <a:tbl>
              <a:tblPr firstRow="1" firstCol="1" bandRow="1">
                <a:tableStyleId>{5C22544A-7EE6-4342-B048-85BDC9FD1C3A}</a:tableStyleId>
              </a:tblPr>
              <a:tblGrid>
                <a:gridCol w="2547481">
                  <a:extLst>
                    <a:ext uri="{9D8B030D-6E8A-4147-A177-3AD203B41FA5}">
                      <a16:colId xmlns:a16="http://schemas.microsoft.com/office/drawing/2014/main" val="522159766"/>
                    </a:ext>
                  </a:extLst>
                </a:gridCol>
                <a:gridCol w="2547481">
                  <a:extLst>
                    <a:ext uri="{9D8B030D-6E8A-4147-A177-3AD203B41FA5}">
                      <a16:colId xmlns:a16="http://schemas.microsoft.com/office/drawing/2014/main" val="1489160789"/>
                    </a:ext>
                  </a:extLst>
                </a:gridCol>
                <a:gridCol w="2547481">
                  <a:extLst>
                    <a:ext uri="{9D8B030D-6E8A-4147-A177-3AD203B41FA5}">
                      <a16:colId xmlns:a16="http://schemas.microsoft.com/office/drawing/2014/main" val="3567190215"/>
                    </a:ext>
                  </a:extLst>
                </a:gridCol>
                <a:gridCol w="2547481">
                  <a:extLst>
                    <a:ext uri="{9D8B030D-6E8A-4147-A177-3AD203B41FA5}">
                      <a16:colId xmlns:a16="http://schemas.microsoft.com/office/drawing/2014/main" val="700241106"/>
                    </a:ext>
                  </a:extLst>
                </a:gridCol>
              </a:tblGrid>
              <a:tr h="353338">
                <a:tc>
                  <a:txBody>
                    <a:bodyPr/>
                    <a:lstStyle/>
                    <a:p>
                      <a:pPr algn="ctr">
                        <a:spcAft>
                          <a:spcPts val="0"/>
                        </a:spcAft>
                      </a:pPr>
                      <a:r>
                        <a:rPr lang="en-GB" sz="1200">
                          <a:effectLst/>
                        </a:rPr>
                        <a:t>Action</a:t>
                      </a:r>
                      <a:endParaRPr lang="en-GB" sz="1200">
                        <a:effectLst/>
                        <a:latin typeface="Times New Roman" panose="02020603050405020304" pitchFamily="18" charset="0"/>
                        <a:ea typeface="Times New Roman" panose="02020603050405020304" pitchFamily="18" charset="0"/>
                      </a:endParaRPr>
                    </a:p>
                  </a:txBody>
                  <a:tcPr marL="32271" marR="32271" marT="0" marB="0"/>
                </a:tc>
                <a:tc>
                  <a:txBody>
                    <a:bodyPr/>
                    <a:lstStyle/>
                    <a:p>
                      <a:pPr algn="ctr">
                        <a:spcAft>
                          <a:spcPts val="0"/>
                        </a:spcAft>
                      </a:pPr>
                      <a:r>
                        <a:rPr lang="en-GB" sz="1200">
                          <a:effectLst/>
                        </a:rPr>
                        <a:t>Person responsible for action</a:t>
                      </a:r>
                      <a:endParaRPr lang="en-GB" sz="1200">
                        <a:effectLst/>
                        <a:latin typeface="Times New Roman" panose="02020603050405020304" pitchFamily="18" charset="0"/>
                        <a:ea typeface="Times New Roman" panose="02020603050405020304" pitchFamily="18" charset="0"/>
                      </a:endParaRPr>
                    </a:p>
                  </a:txBody>
                  <a:tcPr marL="32271" marR="32271" marT="0" marB="0"/>
                </a:tc>
                <a:tc>
                  <a:txBody>
                    <a:bodyPr/>
                    <a:lstStyle/>
                    <a:p>
                      <a:pPr algn="ctr">
                        <a:spcAft>
                          <a:spcPts val="0"/>
                        </a:spcAft>
                      </a:pPr>
                      <a:r>
                        <a:rPr lang="en-GB" sz="1200">
                          <a:effectLst/>
                        </a:rPr>
                        <a:t>Reporting to on completion</a:t>
                      </a:r>
                      <a:endParaRPr lang="en-GB" sz="1200">
                        <a:effectLst/>
                        <a:latin typeface="Times New Roman" panose="02020603050405020304" pitchFamily="18" charset="0"/>
                        <a:ea typeface="Times New Roman" panose="02020603050405020304" pitchFamily="18" charset="0"/>
                      </a:endParaRPr>
                    </a:p>
                  </a:txBody>
                  <a:tcPr marL="32271" marR="32271" marT="0" marB="0"/>
                </a:tc>
                <a:tc>
                  <a:txBody>
                    <a:bodyPr/>
                    <a:lstStyle/>
                    <a:p>
                      <a:pPr algn="ctr">
                        <a:spcAft>
                          <a:spcPts val="0"/>
                        </a:spcAft>
                      </a:pPr>
                      <a:r>
                        <a:rPr lang="en-GB" sz="1200">
                          <a:effectLst/>
                        </a:rPr>
                        <a:t>Escalation to if not achieved</a:t>
                      </a:r>
                      <a:endParaRPr lang="en-GB" sz="1200">
                        <a:effectLst/>
                        <a:latin typeface="Times New Roman" panose="02020603050405020304" pitchFamily="18" charset="0"/>
                        <a:ea typeface="Times New Roman" panose="02020603050405020304" pitchFamily="18" charset="0"/>
                      </a:endParaRPr>
                    </a:p>
                  </a:txBody>
                  <a:tcPr marL="32271" marR="32271" marT="0" marB="0"/>
                </a:tc>
                <a:extLst>
                  <a:ext uri="{0D108BD9-81ED-4DB2-BD59-A6C34878D82A}">
                    <a16:rowId xmlns:a16="http://schemas.microsoft.com/office/drawing/2014/main" val="1318818275"/>
                  </a:ext>
                </a:extLst>
              </a:tr>
              <a:tr h="1177794">
                <a:tc>
                  <a:txBody>
                    <a:bodyPr/>
                    <a:lstStyle/>
                    <a:p>
                      <a:pPr algn="ctr">
                        <a:spcAft>
                          <a:spcPts val="0"/>
                        </a:spcAft>
                      </a:pPr>
                      <a:r>
                        <a:rPr lang="en-GB" sz="1200">
                          <a:effectLst/>
                        </a:rPr>
                        <a:t>Review and cancel all patients other than cancer cases for the next 3 days on a rolling basis whilst at level 4 </a:t>
                      </a:r>
                      <a:endParaRPr lang="en-GB" sz="1200">
                        <a:effectLst/>
                        <a:latin typeface="Times New Roman" panose="02020603050405020304" pitchFamily="18" charset="0"/>
                        <a:ea typeface="Times New Roman" panose="02020603050405020304" pitchFamily="18" charset="0"/>
                      </a:endParaRPr>
                    </a:p>
                  </a:txBody>
                  <a:tcPr marL="32271" marR="32271" marT="0" marB="0"/>
                </a:tc>
                <a:tc>
                  <a:txBody>
                    <a:bodyPr/>
                    <a:lstStyle/>
                    <a:p>
                      <a:pPr algn="ctr">
                        <a:spcAft>
                          <a:spcPts val="0"/>
                        </a:spcAft>
                      </a:pPr>
                      <a:r>
                        <a:rPr lang="en-GB" sz="1200">
                          <a:effectLst/>
                        </a:rPr>
                        <a:t>Clinicians with planned routine admissions </a:t>
                      </a:r>
                      <a:endParaRPr lang="en-GB" sz="1200">
                        <a:effectLst/>
                        <a:latin typeface="Times New Roman" panose="02020603050405020304" pitchFamily="18" charset="0"/>
                        <a:ea typeface="Times New Roman" panose="02020603050405020304" pitchFamily="18" charset="0"/>
                      </a:endParaRPr>
                    </a:p>
                  </a:txBody>
                  <a:tcPr marL="32271" marR="32271" marT="0" marB="0"/>
                </a:tc>
                <a:tc>
                  <a:txBody>
                    <a:bodyPr/>
                    <a:lstStyle/>
                    <a:p>
                      <a:pPr algn="ctr">
                        <a:spcAft>
                          <a:spcPts val="0"/>
                        </a:spcAft>
                      </a:pPr>
                      <a:r>
                        <a:rPr lang="en-GB" sz="1200">
                          <a:effectLst/>
                        </a:rPr>
                        <a:t>Surgical Directorate team</a:t>
                      </a:r>
                      <a:endParaRPr lang="en-GB" sz="1200">
                        <a:effectLst/>
                        <a:latin typeface="Times New Roman" panose="02020603050405020304" pitchFamily="18" charset="0"/>
                        <a:ea typeface="Times New Roman" panose="02020603050405020304" pitchFamily="18" charset="0"/>
                      </a:endParaRPr>
                    </a:p>
                  </a:txBody>
                  <a:tcPr marL="32271" marR="32271" marT="0" marB="0"/>
                </a:tc>
                <a:tc>
                  <a:txBody>
                    <a:bodyPr/>
                    <a:lstStyle/>
                    <a:p>
                      <a:pPr algn="ctr">
                        <a:spcAft>
                          <a:spcPts val="0"/>
                        </a:spcAft>
                      </a:pPr>
                      <a:r>
                        <a:rPr lang="en-GB" sz="1200">
                          <a:effectLst/>
                        </a:rPr>
                        <a:t>Clinical Executive on call/ ODU</a:t>
                      </a:r>
                    </a:p>
                    <a:p>
                      <a:pPr algn="ctr">
                        <a:spcAft>
                          <a:spcPts val="0"/>
                        </a:spcAft>
                      </a:pPr>
                      <a:r>
                        <a:rPr lang="en-GB" sz="1200">
                          <a:effectLst/>
                        </a:rPr>
                        <a:t> </a:t>
                      </a:r>
                      <a:endParaRPr lang="en-GB" sz="1200">
                        <a:effectLst/>
                        <a:latin typeface="Times New Roman" panose="02020603050405020304" pitchFamily="18" charset="0"/>
                        <a:ea typeface="Times New Roman" panose="02020603050405020304" pitchFamily="18" charset="0"/>
                      </a:endParaRPr>
                    </a:p>
                  </a:txBody>
                  <a:tcPr marL="32271" marR="32271" marT="0" marB="0"/>
                </a:tc>
                <a:extLst>
                  <a:ext uri="{0D108BD9-81ED-4DB2-BD59-A6C34878D82A}">
                    <a16:rowId xmlns:a16="http://schemas.microsoft.com/office/drawing/2014/main" val="1790716941"/>
                  </a:ext>
                </a:extLst>
              </a:tr>
              <a:tr h="471117">
                <a:tc>
                  <a:txBody>
                    <a:bodyPr/>
                    <a:lstStyle/>
                    <a:p>
                      <a:pPr algn="ctr">
                        <a:spcAft>
                          <a:spcPts val="0"/>
                        </a:spcAft>
                      </a:pPr>
                      <a:r>
                        <a:rPr lang="en-GB" sz="1200">
                          <a:effectLst/>
                        </a:rPr>
                        <a:t>Confirm patients to be cancelled </a:t>
                      </a:r>
                      <a:endParaRPr lang="en-GB" sz="1200">
                        <a:effectLst/>
                        <a:latin typeface="Times New Roman" panose="02020603050405020304" pitchFamily="18" charset="0"/>
                        <a:ea typeface="Times New Roman" panose="02020603050405020304" pitchFamily="18" charset="0"/>
                      </a:endParaRPr>
                    </a:p>
                  </a:txBody>
                  <a:tcPr marL="32271" marR="32271" marT="0" marB="0"/>
                </a:tc>
                <a:tc>
                  <a:txBody>
                    <a:bodyPr/>
                    <a:lstStyle/>
                    <a:p>
                      <a:pPr algn="ctr">
                        <a:spcAft>
                          <a:spcPts val="0"/>
                        </a:spcAft>
                      </a:pPr>
                      <a:r>
                        <a:rPr lang="en-GB" sz="1200">
                          <a:effectLst/>
                        </a:rPr>
                        <a:t>Surgical Directorate team</a:t>
                      </a:r>
                      <a:endParaRPr lang="en-GB" sz="1200">
                        <a:effectLst/>
                        <a:latin typeface="Times New Roman" panose="02020603050405020304" pitchFamily="18" charset="0"/>
                        <a:ea typeface="Times New Roman" panose="02020603050405020304" pitchFamily="18" charset="0"/>
                      </a:endParaRPr>
                    </a:p>
                  </a:txBody>
                  <a:tcPr marL="32271" marR="32271" marT="0" marB="0"/>
                </a:tc>
                <a:tc>
                  <a:txBody>
                    <a:bodyPr/>
                    <a:lstStyle/>
                    <a:p>
                      <a:pPr algn="ctr">
                        <a:spcAft>
                          <a:spcPts val="0"/>
                        </a:spcAft>
                      </a:pPr>
                      <a:r>
                        <a:rPr lang="en-GB" sz="1200">
                          <a:effectLst/>
                        </a:rPr>
                        <a:t>Theatres</a:t>
                      </a:r>
                    </a:p>
                    <a:p>
                      <a:pPr algn="ctr">
                        <a:spcAft>
                          <a:spcPts val="0"/>
                        </a:spcAft>
                      </a:pPr>
                      <a:r>
                        <a:rPr lang="en-GB" sz="1200">
                          <a:effectLst/>
                        </a:rPr>
                        <a:t>Manager on call</a:t>
                      </a:r>
                    </a:p>
                    <a:p>
                      <a:pPr algn="ctr">
                        <a:spcAft>
                          <a:spcPts val="0"/>
                        </a:spcAft>
                      </a:pPr>
                      <a:r>
                        <a:rPr lang="en-GB" sz="1200">
                          <a:effectLst/>
                        </a:rPr>
                        <a:t>ODU</a:t>
                      </a:r>
                      <a:endParaRPr lang="en-GB" sz="1200">
                        <a:effectLst/>
                        <a:latin typeface="Times New Roman" panose="02020603050405020304" pitchFamily="18" charset="0"/>
                        <a:ea typeface="Times New Roman" panose="02020603050405020304" pitchFamily="18" charset="0"/>
                      </a:endParaRPr>
                    </a:p>
                  </a:txBody>
                  <a:tcPr marL="32271" marR="32271" marT="0" marB="0"/>
                </a:tc>
                <a:tc>
                  <a:txBody>
                    <a:bodyPr/>
                    <a:lstStyle/>
                    <a:p>
                      <a:pPr algn="ctr">
                        <a:spcAft>
                          <a:spcPts val="0"/>
                        </a:spcAft>
                      </a:pPr>
                      <a:r>
                        <a:rPr lang="en-GB" sz="1200">
                          <a:effectLst/>
                        </a:rPr>
                        <a:t>Clinical Executive on call</a:t>
                      </a:r>
                      <a:endParaRPr lang="en-GB" sz="1200">
                        <a:effectLst/>
                        <a:latin typeface="Times New Roman" panose="02020603050405020304" pitchFamily="18" charset="0"/>
                        <a:ea typeface="Times New Roman" panose="02020603050405020304" pitchFamily="18" charset="0"/>
                      </a:endParaRPr>
                    </a:p>
                  </a:txBody>
                  <a:tcPr marL="32271" marR="32271" marT="0" marB="0"/>
                </a:tc>
                <a:extLst>
                  <a:ext uri="{0D108BD9-81ED-4DB2-BD59-A6C34878D82A}">
                    <a16:rowId xmlns:a16="http://schemas.microsoft.com/office/drawing/2014/main" val="3255190746"/>
                  </a:ext>
                </a:extLst>
              </a:tr>
              <a:tr h="1177794">
                <a:tc>
                  <a:txBody>
                    <a:bodyPr/>
                    <a:lstStyle/>
                    <a:p>
                      <a:pPr algn="ctr">
                        <a:spcAft>
                          <a:spcPts val="0"/>
                        </a:spcAft>
                      </a:pPr>
                      <a:r>
                        <a:rPr lang="en-GB" sz="1200">
                          <a:effectLst/>
                        </a:rPr>
                        <a:t>Ensure all cancelled patients are informed ASAP, and alternative date/timeframe for surgery offered</a:t>
                      </a:r>
                      <a:endParaRPr lang="en-GB" sz="1200">
                        <a:effectLst/>
                        <a:latin typeface="Times New Roman" panose="02020603050405020304" pitchFamily="18" charset="0"/>
                        <a:ea typeface="Times New Roman" panose="02020603050405020304" pitchFamily="18" charset="0"/>
                      </a:endParaRPr>
                    </a:p>
                  </a:txBody>
                  <a:tcPr marL="32271" marR="32271" marT="0" marB="0"/>
                </a:tc>
                <a:tc>
                  <a:txBody>
                    <a:bodyPr/>
                    <a:lstStyle/>
                    <a:p>
                      <a:pPr algn="ctr">
                        <a:spcAft>
                          <a:spcPts val="0"/>
                        </a:spcAft>
                      </a:pPr>
                      <a:r>
                        <a:rPr lang="en-GB" sz="1200" dirty="0">
                          <a:effectLst/>
                        </a:rPr>
                        <a:t>Surgical Directorate team</a:t>
                      </a:r>
                      <a:endParaRPr lang="en-GB" sz="1200" dirty="0">
                        <a:effectLst/>
                        <a:latin typeface="Times New Roman" panose="02020603050405020304" pitchFamily="18" charset="0"/>
                        <a:ea typeface="Times New Roman" panose="02020603050405020304" pitchFamily="18" charset="0"/>
                      </a:endParaRPr>
                    </a:p>
                  </a:txBody>
                  <a:tcPr marL="32271" marR="32271" marT="0" marB="0"/>
                </a:tc>
                <a:tc>
                  <a:txBody>
                    <a:bodyPr/>
                    <a:lstStyle/>
                    <a:p>
                      <a:pPr algn="ctr">
                        <a:spcAft>
                          <a:spcPts val="0"/>
                        </a:spcAft>
                      </a:pPr>
                      <a:r>
                        <a:rPr lang="en-GB" sz="1200">
                          <a:effectLst/>
                        </a:rPr>
                        <a:t>Documented in medical records and care plan and waiting list record</a:t>
                      </a:r>
                      <a:endParaRPr lang="en-GB" sz="1200">
                        <a:effectLst/>
                        <a:latin typeface="Times New Roman" panose="02020603050405020304" pitchFamily="18" charset="0"/>
                        <a:ea typeface="Times New Roman" panose="02020603050405020304" pitchFamily="18" charset="0"/>
                      </a:endParaRPr>
                    </a:p>
                  </a:txBody>
                  <a:tcPr marL="32271" marR="32271" marT="0" marB="0"/>
                </a:tc>
                <a:tc>
                  <a:txBody>
                    <a:bodyPr/>
                    <a:lstStyle/>
                    <a:p>
                      <a:pPr algn="ctr">
                        <a:spcAft>
                          <a:spcPts val="0"/>
                        </a:spcAft>
                      </a:pPr>
                      <a:r>
                        <a:rPr lang="en-GB" sz="1200">
                          <a:effectLst/>
                        </a:rPr>
                        <a:t>Clinical Director</a:t>
                      </a:r>
                      <a:endParaRPr lang="en-GB" sz="1200">
                        <a:effectLst/>
                        <a:latin typeface="Times New Roman" panose="02020603050405020304" pitchFamily="18" charset="0"/>
                        <a:ea typeface="Times New Roman" panose="02020603050405020304" pitchFamily="18" charset="0"/>
                      </a:endParaRPr>
                    </a:p>
                  </a:txBody>
                  <a:tcPr marL="32271" marR="32271" marT="0" marB="0"/>
                </a:tc>
                <a:extLst>
                  <a:ext uri="{0D108BD9-81ED-4DB2-BD59-A6C34878D82A}">
                    <a16:rowId xmlns:a16="http://schemas.microsoft.com/office/drawing/2014/main" val="1456130426"/>
                  </a:ext>
                </a:extLst>
              </a:tr>
              <a:tr h="1060015">
                <a:tc>
                  <a:txBody>
                    <a:bodyPr/>
                    <a:lstStyle/>
                    <a:p>
                      <a:pPr algn="ctr">
                        <a:spcAft>
                          <a:spcPts val="0"/>
                        </a:spcAft>
                      </a:pPr>
                      <a:r>
                        <a:rPr lang="en-GB" sz="1200" dirty="0">
                          <a:effectLst/>
                        </a:rPr>
                        <a:t>Implement the plan for clinical staff redistribution to assist in urgent and emergency care demand.</a:t>
                      </a:r>
                      <a:endParaRPr lang="en-GB" sz="1200" dirty="0">
                        <a:effectLst/>
                        <a:latin typeface="Times New Roman" panose="02020603050405020304" pitchFamily="18" charset="0"/>
                        <a:ea typeface="Times New Roman" panose="02020603050405020304" pitchFamily="18" charset="0"/>
                      </a:endParaRPr>
                    </a:p>
                  </a:txBody>
                  <a:tcPr marL="32271" marR="32271" marT="0" marB="0"/>
                </a:tc>
                <a:tc>
                  <a:txBody>
                    <a:bodyPr/>
                    <a:lstStyle/>
                    <a:p>
                      <a:pPr algn="ctr">
                        <a:spcAft>
                          <a:spcPts val="0"/>
                        </a:spcAft>
                      </a:pPr>
                      <a:r>
                        <a:rPr lang="en-GB" sz="1200" dirty="0">
                          <a:effectLst/>
                        </a:rPr>
                        <a:t>Clinical Director, Head of therapies, Head of Nursing and Directorate Manager</a:t>
                      </a:r>
                      <a:endParaRPr lang="en-GB" sz="1200" dirty="0">
                        <a:effectLst/>
                        <a:latin typeface="Times New Roman" panose="02020603050405020304" pitchFamily="18" charset="0"/>
                        <a:ea typeface="Times New Roman" panose="02020603050405020304" pitchFamily="18" charset="0"/>
                      </a:endParaRPr>
                    </a:p>
                  </a:txBody>
                  <a:tcPr marL="32271" marR="32271" marT="0" marB="0"/>
                </a:tc>
                <a:tc>
                  <a:txBody>
                    <a:bodyPr/>
                    <a:lstStyle/>
                    <a:p>
                      <a:pPr algn="ctr">
                        <a:spcAft>
                          <a:spcPts val="0"/>
                        </a:spcAft>
                      </a:pPr>
                      <a:r>
                        <a:rPr lang="en-GB" sz="1200" dirty="0">
                          <a:effectLst/>
                        </a:rPr>
                        <a:t>Manager on call</a:t>
                      </a:r>
                      <a:endParaRPr lang="en-GB" sz="1200" dirty="0">
                        <a:effectLst/>
                        <a:latin typeface="Times New Roman" panose="02020603050405020304" pitchFamily="18" charset="0"/>
                        <a:ea typeface="Times New Roman" panose="02020603050405020304" pitchFamily="18" charset="0"/>
                      </a:endParaRPr>
                    </a:p>
                  </a:txBody>
                  <a:tcPr marL="32271" marR="32271" marT="0" marB="0"/>
                </a:tc>
                <a:tc>
                  <a:txBody>
                    <a:bodyPr/>
                    <a:lstStyle/>
                    <a:p>
                      <a:pPr algn="ctr">
                        <a:spcAft>
                          <a:spcPts val="0"/>
                        </a:spcAft>
                      </a:pPr>
                      <a:r>
                        <a:rPr lang="en-GB" sz="1200" dirty="0">
                          <a:effectLst/>
                        </a:rPr>
                        <a:t>Clinical Executive on call</a:t>
                      </a:r>
                      <a:endParaRPr lang="en-GB" sz="1200" dirty="0">
                        <a:effectLst/>
                        <a:latin typeface="Times New Roman" panose="02020603050405020304" pitchFamily="18" charset="0"/>
                        <a:ea typeface="Times New Roman" panose="02020603050405020304" pitchFamily="18" charset="0"/>
                      </a:endParaRPr>
                    </a:p>
                  </a:txBody>
                  <a:tcPr marL="32271" marR="32271" marT="0" marB="0"/>
                </a:tc>
                <a:extLst>
                  <a:ext uri="{0D108BD9-81ED-4DB2-BD59-A6C34878D82A}">
                    <a16:rowId xmlns:a16="http://schemas.microsoft.com/office/drawing/2014/main" val="3302264470"/>
                  </a:ext>
                </a:extLst>
              </a:tr>
            </a:tbl>
          </a:graphicData>
        </a:graphic>
      </p:graphicFrame>
      <p:sp>
        <p:nvSpPr>
          <p:cNvPr id="3" name="Text Placeholder 2"/>
          <p:cNvSpPr>
            <a:spLocks noGrp="1"/>
          </p:cNvSpPr>
          <p:nvPr>
            <p:ph type="body" sz="quarter" idx="15"/>
          </p:nvPr>
        </p:nvSpPr>
        <p:spPr/>
        <p:txBody>
          <a:bodyPr/>
          <a:lstStyle/>
          <a:p>
            <a:endParaRPr lang="en-GB"/>
          </a:p>
        </p:txBody>
      </p:sp>
      <p:sp>
        <p:nvSpPr>
          <p:cNvPr id="4" name="Text Placeholder 3"/>
          <p:cNvSpPr>
            <a:spLocks noGrp="1"/>
          </p:cNvSpPr>
          <p:nvPr>
            <p:ph type="body" sz="quarter" idx="16"/>
          </p:nvPr>
        </p:nvSpPr>
        <p:spPr/>
        <p:txBody>
          <a:bodyPr/>
          <a:lstStyle/>
          <a:p>
            <a:r>
              <a:rPr lang="en-GB" dirty="0" smtClean="0"/>
              <a:t>Local cancellation plan for scheduled care Level 4</a:t>
            </a:r>
            <a:endParaRPr lang="en-GB" dirty="0"/>
          </a:p>
        </p:txBody>
      </p:sp>
      <p:sp>
        <p:nvSpPr>
          <p:cNvPr id="5" name="Content Placeholder 4"/>
          <p:cNvSpPr>
            <a:spLocks noGrp="1"/>
          </p:cNvSpPr>
          <p:nvPr>
            <p:ph sz="quarter" idx="10"/>
          </p:nvPr>
        </p:nvSpPr>
        <p:spPr>
          <a:xfrm rot="16200000">
            <a:off x="9203786" y="4048064"/>
            <a:ext cx="5123594" cy="221601"/>
          </a:xfrm>
        </p:spPr>
        <p:txBody>
          <a:bodyPr/>
          <a:lstStyle/>
          <a:p>
            <a:r>
              <a:rPr lang="en-GB"/>
              <a:t>Transformation, outcomes, experience, ownership</a:t>
            </a:r>
            <a:endParaRPr lang="en-GB" dirty="0"/>
          </a:p>
        </p:txBody>
      </p:sp>
    </p:spTree>
    <p:extLst>
      <p:ext uri="{BB962C8B-B14F-4D97-AF65-F5344CB8AC3E}">
        <p14:creationId xmlns:p14="http://schemas.microsoft.com/office/powerpoint/2010/main" val="26228347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Thanks</a:t>
            </a:r>
            <a:endParaRPr lang="en-GB" dirty="0"/>
          </a:p>
        </p:txBody>
      </p:sp>
      <p:sp>
        <p:nvSpPr>
          <p:cNvPr id="3" name="Content Placeholder 2"/>
          <p:cNvSpPr>
            <a:spLocks noGrp="1"/>
          </p:cNvSpPr>
          <p:nvPr>
            <p:ph sz="quarter" idx="14"/>
          </p:nvPr>
        </p:nvSpPr>
        <p:spPr/>
        <p:txBody>
          <a:bodyPr/>
          <a:lstStyle/>
          <a:p>
            <a:r>
              <a:rPr lang="en-GB" dirty="0" smtClean="0"/>
              <a:t>October 2021</a:t>
            </a:r>
            <a:endParaRPr lang="en-GB" dirty="0"/>
          </a:p>
        </p:txBody>
      </p:sp>
      <p:sp>
        <p:nvSpPr>
          <p:cNvPr id="4" name="Text Placeholder 3"/>
          <p:cNvSpPr>
            <a:spLocks noGrp="1"/>
          </p:cNvSpPr>
          <p:nvPr>
            <p:ph type="body" sz="quarter" idx="15"/>
          </p:nvPr>
        </p:nvSpPr>
        <p:spPr/>
        <p:txBody>
          <a:bodyPr/>
          <a:lstStyle/>
          <a:p>
            <a:r>
              <a:rPr lang="en-GB" dirty="0" smtClean="0"/>
              <a:t>Kath McGrath and Ruth Alcolado</a:t>
            </a:r>
            <a:endParaRPr lang="en-GB" dirty="0"/>
          </a:p>
        </p:txBody>
      </p:sp>
    </p:spTree>
    <p:extLst>
      <p:ext uri="{BB962C8B-B14F-4D97-AF65-F5344CB8AC3E}">
        <p14:creationId xmlns:p14="http://schemas.microsoft.com/office/powerpoint/2010/main" val="400964201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sz="quarter" idx="14"/>
            <p:extLst>
              <p:ext uri="{D42A27DB-BD31-4B8C-83A1-F6EECF244321}">
                <p14:modId xmlns:p14="http://schemas.microsoft.com/office/powerpoint/2010/main" val="162692179"/>
              </p:ext>
            </p:extLst>
          </p:nvPr>
        </p:nvGraphicFramePr>
        <p:xfrm>
          <a:off x="285795" y="1192654"/>
          <a:ext cx="10928957" cy="5579145"/>
        </p:xfrm>
        <a:graphic>
          <a:graphicData uri="http://schemas.openxmlformats.org/drawingml/2006/table">
            <a:tbl>
              <a:tblPr>
                <a:tableStyleId>{5C22544A-7EE6-4342-B048-85BDC9FD1C3A}</a:tableStyleId>
              </a:tblPr>
              <a:tblGrid>
                <a:gridCol w="3953919">
                  <a:extLst>
                    <a:ext uri="{9D8B030D-6E8A-4147-A177-3AD203B41FA5}">
                      <a16:colId xmlns:a16="http://schemas.microsoft.com/office/drawing/2014/main" val="3509483638"/>
                    </a:ext>
                  </a:extLst>
                </a:gridCol>
                <a:gridCol w="3487519">
                  <a:extLst>
                    <a:ext uri="{9D8B030D-6E8A-4147-A177-3AD203B41FA5}">
                      <a16:colId xmlns:a16="http://schemas.microsoft.com/office/drawing/2014/main" val="1173280567"/>
                    </a:ext>
                  </a:extLst>
                </a:gridCol>
                <a:gridCol w="3487519">
                  <a:extLst>
                    <a:ext uri="{9D8B030D-6E8A-4147-A177-3AD203B41FA5}">
                      <a16:colId xmlns:a16="http://schemas.microsoft.com/office/drawing/2014/main" val="998739268"/>
                    </a:ext>
                  </a:extLst>
                </a:gridCol>
              </a:tblGrid>
              <a:tr h="118214">
                <a:tc>
                  <a:txBody>
                    <a:bodyPr/>
                    <a:lstStyle/>
                    <a:p>
                      <a:pPr algn="ctr" fontAlgn="ctr"/>
                      <a:r>
                        <a:rPr lang="en-GB" sz="300" u="none" strike="noStrike" dirty="0">
                          <a:effectLst/>
                        </a:rPr>
                        <a:t>Service Suspension</a:t>
                      </a:r>
                      <a:endParaRPr lang="en-GB" sz="300" b="1" i="0" u="none" strike="noStrike" dirty="0">
                        <a:solidFill>
                          <a:srgbClr val="000000"/>
                        </a:solidFill>
                        <a:effectLst/>
                        <a:latin typeface="Arial" panose="020B0604020202020204" pitchFamily="34" charset="0"/>
                      </a:endParaRPr>
                    </a:p>
                  </a:txBody>
                  <a:tcPr marL="1609" marR="1609" marT="1609" marB="0" anchor="ctr"/>
                </a:tc>
                <a:tc>
                  <a:txBody>
                    <a:bodyPr/>
                    <a:lstStyle/>
                    <a:p>
                      <a:pPr algn="ctr" fontAlgn="ctr"/>
                      <a:r>
                        <a:rPr lang="en-GB" sz="300" u="none" strike="noStrike">
                          <a:effectLst/>
                        </a:rPr>
                        <a:t>Potential Redeployment</a:t>
                      </a:r>
                      <a:endParaRPr lang="en-GB" sz="300" b="1" i="0" u="none" strike="noStrike">
                        <a:solidFill>
                          <a:srgbClr val="000000"/>
                        </a:solidFill>
                        <a:effectLst/>
                        <a:latin typeface="Arial" panose="020B0604020202020204" pitchFamily="34" charset="0"/>
                      </a:endParaRPr>
                    </a:p>
                  </a:txBody>
                  <a:tcPr marL="1609" marR="1609" marT="1609" marB="0" anchor="ctr"/>
                </a:tc>
                <a:tc>
                  <a:txBody>
                    <a:bodyPr/>
                    <a:lstStyle/>
                    <a:p>
                      <a:pPr algn="ctr" fontAlgn="ctr"/>
                      <a:r>
                        <a:rPr lang="en-GB" sz="300" u="none" strike="noStrike">
                          <a:effectLst/>
                        </a:rPr>
                        <a:t>Risks</a:t>
                      </a:r>
                      <a:endParaRPr lang="en-GB" sz="300" b="1" i="0" u="none" strike="noStrike">
                        <a:solidFill>
                          <a:srgbClr val="000000"/>
                        </a:solidFill>
                        <a:effectLst/>
                        <a:latin typeface="Arial" panose="020B0604020202020204" pitchFamily="34" charset="0"/>
                      </a:endParaRPr>
                    </a:p>
                  </a:txBody>
                  <a:tcPr marL="1609" marR="1609" marT="1609" marB="0" anchor="ctr"/>
                </a:tc>
                <a:extLst>
                  <a:ext uri="{0D108BD9-81ED-4DB2-BD59-A6C34878D82A}">
                    <a16:rowId xmlns:a16="http://schemas.microsoft.com/office/drawing/2014/main" val="1145141867"/>
                  </a:ext>
                </a:extLst>
              </a:tr>
              <a:tr h="375736">
                <a:tc>
                  <a:txBody>
                    <a:bodyPr/>
                    <a:lstStyle/>
                    <a:p>
                      <a:pPr algn="l" fontAlgn="ctr"/>
                      <a:r>
                        <a:rPr lang="en-US" sz="800" u="none" strike="noStrike" dirty="0">
                          <a:effectLst/>
                        </a:rPr>
                        <a:t>Stand down all non-essential meetings and business</a:t>
                      </a:r>
                      <a:endParaRPr lang="en-US" sz="800" b="0" i="0" u="none" strike="noStrike" dirty="0">
                        <a:solidFill>
                          <a:srgbClr val="000000"/>
                        </a:solidFill>
                        <a:effectLst/>
                        <a:latin typeface="Arial" panose="020B0604020202020204" pitchFamily="34" charset="0"/>
                      </a:endParaRPr>
                    </a:p>
                  </a:txBody>
                  <a:tcPr marL="1609" marR="1609" marT="1609" marB="0" anchor="ctr"/>
                </a:tc>
                <a:tc>
                  <a:txBody>
                    <a:bodyPr/>
                    <a:lstStyle/>
                    <a:p>
                      <a:pPr algn="l" fontAlgn="ctr"/>
                      <a:r>
                        <a:rPr lang="en-US" sz="800" u="none" strike="noStrike">
                          <a:effectLst/>
                        </a:rPr>
                        <a:t>Release clinical time for essential clinical activities/ release non-clinical time to support essential supporting activities</a:t>
                      </a:r>
                      <a:endParaRPr lang="en-US" sz="800" b="0" i="0" u="none" strike="noStrike">
                        <a:solidFill>
                          <a:srgbClr val="000000"/>
                        </a:solidFill>
                        <a:effectLst/>
                        <a:latin typeface="Arial" panose="020B0604020202020204" pitchFamily="34" charset="0"/>
                      </a:endParaRPr>
                    </a:p>
                  </a:txBody>
                  <a:tcPr marL="1609" marR="1609" marT="1609" marB="0" anchor="ctr"/>
                </a:tc>
                <a:tc>
                  <a:txBody>
                    <a:bodyPr/>
                    <a:lstStyle/>
                    <a:p>
                      <a:pPr algn="l" fontAlgn="t"/>
                      <a:r>
                        <a:rPr lang="en-US" sz="800" u="none" strike="noStrike">
                          <a:effectLst/>
                        </a:rPr>
                        <a:t>Must still ensure sufficient governance in place</a:t>
                      </a:r>
                      <a:endParaRPr lang="en-US" sz="800" b="0" i="0" u="none" strike="noStrike">
                        <a:solidFill>
                          <a:srgbClr val="000000"/>
                        </a:solidFill>
                        <a:effectLst/>
                        <a:latin typeface="Arial" panose="020B0604020202020204" pitchFamily="34" charset="0"/>
                      </a:endParaRPr>
                    </a:p>
                  </a:txBody>
                  <a:tcPr marL="1609" marR="1609" marT="1609" marB="0"/>
                </a:tc>
                <a:extLst>
                  <a:ext uri="{0D108BD9-81ED-4DB2-BD59-A6C34878D82A}">
                    <a16:rowId xmlns:a16="http://schemas.microsoft.com/office/drawing/2014/main" val="1960015963"/>
                  </a:ext>
                </a:extLst>
              </a:tr>
              <a:tr h="118214">
                <a:tc rowSpan="3">
                  <a:txBody>
                    <a:bodyPr/>
                    <a:lstStyle/>
                    <a:p>
                      <a:pPr algn="l" fontAlgn="ctr"/>
                      <a:r>
                        <a:rPr lang="en-US" sz="800" u="none" strike="noStrike" dirty="0">
                          <a:effectLst/>
                        </a:rPr>
                        <a:t>Cancel outpatient clinics (F2F and Virtual)</a:t>
                      </a:r>
                      <a:endParaRPr lang="en-US" sz="800" b="0" i="0" u="none" strike="noStrike" dirty="0">
                        <a:solidFill>
                          <a:srgbClr val="000000"/>
                        </a:solidFill>
                        <a:effectLst/>
                        <a:latin typeface="Arial" panose="020B0604020202020204" pitchFamily="34" charset="0"/>
                      </a:endParaRPr>
                    </a:p>
                  </a:txBody>
                  <a:tcPr marL="1609" marR="1609" marT="1609" marB="0" anchor="ctr"/>
                </a:tc>
                <a:tc>
                  <a:txBody>
                    <a:bodyPr/>
                    <a:lstStyle/>
                    <a:p>
                      <a:pPr algn="l" fontAlgn="ctr"/>
                      <a:r>
                        <a:rPr lang="en-US" sz="800" u="none" strike="noStrike">
                          <a:effectLst/>
                        </a:rPr>
                        <a:t>Medical staff to support wards/ED</a:t>
                      </a:r>
                      <a:endParaRPr lang="en-US" sz="800" b="0" i="0" u="none" strike="noStrike">
                        <a:solidFill>
                          <a:srgbClr val="000000"/>
                        </a:solidFill>
                        <a:effectLst/>
                        <a:latin typeface="Arial" panose="020B0604020202020204" pitchFamily="34" charset="0"/>
                      </a:endParaRPr>
                    </a:p>
                  </a:txBody>
                  <a:tcPr marL="1609" marR="1609" marT="1609" marB="0" anchor="ctr"/>
                </a:tc>
                <a:tc>
                  <a:txBody>
                    <a:bodyPr/>
                    <a:lstStyle/>
                    <a:p>
                      <a:pPr algn="l" fontAlgn="ctr"/>
                      <a:r>
                        <a:rPr lang="en-GB" sz="800" u="none" strike="noStrike">
                          <a:effectLst/>
                        </a:rPr>
                        <a:t>Increased waiting times</a:t>
                      </a:r>
                      <a:endParaRPr lang="en-GB" sz="800" b="0" i="0" u="none" strike="noStrike">
                        <a:solidFill>
                          <a:srgbClr val="000000"/>
                        </a:solidFill>
                        <a:effectLst/>
                        <a:latin typeface="Arial" panose="020B0604020202020204" pitchFamily="34" charset="0"/>
                      </a:endParaRPr>
                    </a:p>
                  </a:txBody>
                  <a:tcPr marL="1609" marR="1609" marT="1609" marB="0" anchor="ctr"/>
                </a:tc>
                <a:extLst>
                  <a:ext uri="{0D108BD9-81ED-4DB2-BD59-A6C34878D82A}">
                    <a16:rowId xmlns:a16="http://schemas.microsoft.com/office/drawing/2014/main" val="3829867014"/>
                  </a:ext>
                </a:extLst>
              </a:tr>
              <a:tr h="118214">
                <a:tc vMerge="1">
                  <a:txBody>
                    <a:bodyPr/>
                    <a:lstStyle/>
                    <a:p>
                      <a:endParaRPr lang="en-GB"/>
                    </a:p>
                  </a:txBody>
                  <a:tcPr/>
                </a:tc>
                <a:tc>
                  <a:txBody>
                    <a:bodyPr/>
                    <a:lstStyle/>
                    <a:p>
                      <a:pPr algn="l" fontAlgn="ctr"/>
                      <a:r>
                        <a:rPr lang="en-US" sz="800" u="none" strike="noStrike">
                          <a:effectLst/>
                        </a:rPr>
                        <a:t>OP Nursing staff to wards</a:t>
                      </a:r>
                      <a:endParaRPr lang="en-US" sz="800" b="0" i="0" u="none" strike="noStrike">
                        <a:solidFill>
                          <a:srgbClr val="000000"/>
                        </a:solidFill>
                        <a:effectLst/>
                        <a:latin typeface="Arial" panose="020B0604020202020204" pitchFamily="34" charset="0"/>
                      </a:endParaRPr>
                    </a:p>
                  </a:txBody>
                  <a:tcPr marL="1609" marR="1609" marT="1609" marB="0" anchor="ctr"/>
                </a:tc>
                <a:tc>
                  <a:txBody>
                    <a:bodyPr/>
                    <a:lstStyle/>
                    <a:p>
                      <a:pPr algn="l" fontAlgn="ctr"/>
                      <a:r>
                        <a:rPr lang="en-GB" sz="800" u="none" strike="noStrike">
                          <a:effectLst/>
                        </a:rPr>
                        <a:t>Potential missed cancer diagnosis</a:t>
                      </a:r>
                      <a:endParaRPr lang="en-GB" sz="800" b="0" i="0" u="none" strike="noStrike">
                        <a:solidFill>
                          <a:srgbClr val="000000"/>
                        </a:solidFill>
                        <a:effectLst/>
                        <a:latin typeface="Arial" panose="020B0604020202020204" pitchFamily="34" charset="0"/>
                      </a:endParaRPr>
                    </a:p>
                  </a:txBody>
                  <a:tcPr marL="1609" marR="1609" marT="1609" marB="0" anchor="ctr"/>
                </a:tc>
                <a:extLst>
                  <a:ext uri="{0D108BD9-81ED-4DB2-BD59-A6C34878D82A}">
                    <a16:rowId xmlns:a16="http://schemas.microsoft.com/office/drawing/2014/main" val="1124786582"/>
                  </a:ext>
                </a:extLst>
              </a:tr>
              <a:tr h="232412">
                <a:tc vMerge="1">
                  <a:txBody>
                    <a:bodyPr/>
                    <a:lstStyle/>
                    <a:p>
                      <a:endParaRPr lang="en-GB"/>
                    </a:p>
                  </a:txBody>
                  <a:tcPr/>
                </a:tc>
                <a:tc>
                  <a:txBody>
                    <a:bodyPr/>
                    <a:lstStyle/>
                    <a:p>
                      <a:pPr algn="l" fontAlgn="ctr"/>
                      <a:r>
                        <a:rPr lang="en-US" sz="800" u="none" strike="noStrike" dirty="0">
                          <a:effectLst/>
                        </a:rPr>
                        <a:t>AHP staff to community and primary services</a:t>
                      </a:r>
                      <a:endParaRPr lang="en-US" sz="800" b="0" i="0" u="none" strike="noStrike" dirty="0">
                        <a:solidFill>
                          <a:srgbClr val="000000"/>
                        </a:solidFill>
                        <a:effectLst/>
                        <a:latin typeface="Arial" panose="020B0604020202020204" pitchFamily="34" charset="0"/>
                      </a:endParaRPr>
                    </a:p>
                  </a:txBody>
                  <a:tcPr marL="1609" marR="1609" marT="1609" marB="0" anchor="ctr"/>
                </a:tc>
                <a:tc>
                  <a:txBody>
                    <a:bodyPr/>
                    <a:lstStyle/>
                    <a:p>
                      <a:pPr algn="l" fontAlgn="ctr"/>
                      <a:r>
                        <a:rPr lang="en-US" sz="800" u="none" strike="noStrike">
                          <a:effectLst/>
                        </a:rPr>
                        <a:t>Potential deterioration in long term condition status leading to carer breakdown and admission</a:t>
                      </a:r>
                      <a:endParaRPr lang="en-US" sz="800" b="0" i="0" u="none" strike="noStrike">
                        <a:solidFill>
                          <a:srgbClr val="000000"/>
                        </a:solidFill>
                        <a:effectLst/>
                        <a:latin typeface="Arial" panose="020B0604020202020204" pitchFamily="34" charset="0"/>
                      </a:endParaRPr>
                    </a:p>
                  </a:txBody>
                  <a:tcPr marL="1609" marR="1609" marT="1609" marB="0" anchor="ctr"/>
                </a:tc>
                <a:extLst>
                  <a:ext uri="{0D108BD9-81ED-4DB2-BD59-A6C34878D82A}">
                    <a16:rowId xmlns:a16="http://schemas.microsoft.com/office/drawing/2014/main" val="237773173"/>
                  </a:ext>
                </a:extLst>
              </a:tr>
              <a:tr h="118214">
                <a:tc rowSpan="3">
                  <a:txBody>
                    <a:bodyPr/>
                    <a:lstStyle/>
                    <a:p>
                      <a:pPr algn="l" fontAlgn="ctr"/>
                      <a:r>
                        <a:rPr lang="en-GB" sz="800" u="none" strike="noStrike">
                          <a:effectLst/>
                        </a:rPr>
                        <a:t>Cancel specialist nurse clinics </a:t>
                      </a:r>
                      <a:endParaRPr lang="en-GB" sz="800" b="0" i="0" u="none" strike="noStrike">
                        <a:solidFill>
                          <a:srgbClr val="000000"/>
                        </a:solidFill>
                        <a:effectLst/>
                        <a:latin typeface="Arial" panose="020B0604020202020204" pitchFamily="34" charset="0"/>
                      </a:endParaRPr>
                    </a:p>
                  </a:txBody>
                  <a:tcPr marL="1609" marR="1609" marT="1609" marB="0" anchor="ctr"/>
                </a:tc>
                <a:tc rowSpan="3">
                  <a:txBody>
                    <a:bodyPr/>
                    <a:lstStyle/>
                    <a:p>
                      <a:pPr algn="l" fontAlgn="ctr"/>
                      <a:r>
                        <a:rPr lang="en-US" sz="800" u="none" strike="noStrike" dirty="0">
                          <a:effectLst/>
                        </a:rPr>
                        <a:t>Redeploy specialist nurses to wards</a:t>
                      </a:r>
                      <a:endParaRPr lang="en-US" sz="800" b="0" i="0" u="none" strike="noStrike" dirty="0">
                        <a:solidFill>
                          <a:srgbClr val="000000"/>
                        </a:solidFill>
                        <a:effectLst/>
                        <a:latin typeface="Arial" panose="020B0604020202020204" pitchFamily="34" charset="0"/>
                      </a:endParaRPr>
                    </a:p>
                  </a:txBody>
                  <a:tcPr marL="1609" marR="1609" marT="1609" marB="0" anchor="ctr"/>
                </a:tc>
                <a:tc>
                  <a:txBody>
                    <a:bodyPr/>
                    <a:lstStyle/>
                    <a:p>
                      <a:pPr algn="l" fontAlgn="ctr"/>
                      <a:r>
                        <a:rPr lang="en-GB" sz="800" u="none" strike="noStrike">
                          <a:effectLst/>
                        </a:rPr>
                        <a:t>Increased waiting times</a:t>
                      </a:r>
                      <a:endParaRPr lang="en-GB" sz="800" b="0" i="0" u="none" strike="noStrike">
                        <a:solidFill>
                          <a:srgbClr val="000000"/>
                        </a:solidFill>
                        <a:effectLst/>
                        <a:latin typeface="Arial" panose="020B0604020202020204" pitchFamily="34" charset="0"/>
                      </a:endParaRPr>
                    </a:p>
                  </a:txBody>
                  <a:tcPr marL="1609" marR="1609" marT="1609" marB="0" anchor="ctr"/>
                </a:tc>
                <a:extLst>
                  <a:ext uri="{0D108BD9-81ED-4DB2-BD59-A6C34878D82A}">
                    <a16:rowId xmlns:a16="http://schemas.microsoft.com/office/drawing/2014/main" val="711506113"/>
                  </a:ext>
                </a:extLst>
              </a:tr>
              <a:tr h="118214">
                <a:tc vMerge="1">
                  <a:txBody>
                    <a:bodyPr/>
                    <a:lstStyle/>
                    <a:p>
                      <a:endParaRPr lang="en-GB"/>
                    </a:p>
                  </a:txBody>
                  <a:tcPr/>
                </a:tc>
                <a:tc vMerge="1">
                  <a:txBody>
                    <a:bodyPr/>
                    <a:lstStyle/>
                    <a:p>
                      <a:endParaRPr lang="en-GB"/>
                    </a:p>
                  </a:txBody>
                  <a:tcPr/>
                </a:tc>
                <a:tc>
                  <a:txBody>
                    <a:bodyPr/>
                    <a:lstStyle/>
                    <a:p>
                      <a:pPr algn="l" fontAlgn="ctr"/>
                      <a:r>
                        <a:rPr lang="en-GB" sz="800" u="none" strike="noStrike">
                          <a:effectLst/>
                        </a:rPr>
                        <a:t>Patient deterioration</a:t>
                      </a:r>
                      <a:endParaRPr lang="en-GB" sz="800" b="0" i="0" u="none" strike="noStrike">
                        <a:solidFill>
                          <a:srgbClr val="000000"/>
                        </a:solidFill>
                        <a:effectLst/>
                        <a:latin typeface="Arial" panose="020B0604020202020204" pitchFamily="34" charset="0"/>
                      </a:endParaRPr>
                    </a:p>
                  </a:txBody>
                  <a:tcPr marL="1609" marR="1609" marT="1609" marB="0" anchor="ctr"/>
                </a:tc>
                <a:extLst>
                  <a:ext uri="{0D108BD9-81ED-4DB2-BD59-A6C34878D82A}">
                    <a16:rowId xmlns:a16="http://schemas.microsoft.com/office/drawing/2014/main" val="3539682179"/>
                  </a:ext>
                </a:extLst>
              </a:tr>
              <a:tr h="118214">
                <a:tc vMerge="1">
                  <a:txBody>
                    <a:bodyPr/>
                    <a:lstStyle/>
                    <a:p>
                      <a:endParaRPr lang="en-GB"/>
                    </a:p>
                  </a:txBody>
                  <a:tcPr/>
                </a:tc>
                <a:tc vMerge="1">
                  <a:txBody>
                    <a:bodyPr/>
                    <a:lstStyle/>
                    <a:p>
                      <a:endParaRPr lang="en-GB"/>
                    </a:p>
                  </a:txBody>
                  <a:tcPr/>
                </a:tc>
                <a:tc>
                  <a:txBody>
                    <a:bodyPr/>
                    <a:lstStyle/>
                    <a:p>
                      <a:pPr algn="l" fontAlgn="ctr"/>
                      <a:r>
                        <a:rPr lang="en-GB" sz="800" u="none" strike="noStrike">
                          <a:effectLst/>
                        </a:rPr>
                        <a:t>Failure to review medication</a:t>
                      </a:r>
                      <a:endParaRPr lang="en-GB" sz="800" b="0" i="0" u="none" strike="noStrike">
                        <a:solidFill>
                          <a:srgbClr val="000000"/>
                        </a:solidFill>
                        <a:effectLst/>
                        <a:latin typeface="Arial" panose="020B0604020202020204" pitchFamily="34" charset="0"/>
                      </a:endParaRPr>
                    </a:p>
                  </a:txBody>
                  <a:tcPr marL="1609" marR="1609" marT="1609" marB="0" anchor="ctr"/>
                </a:tc>
                <a:extLst>
                  <a:ext uri="{0D108BD9-81ED-4DB2-BD59-A6C34878D82A}">
                    <a16:rowId xmlns:a16="http://schemas.microsoft.com/office/drawing/2014/main" val="1851683632"/>
                  </a:ext>
                </a:extLst>
              </a:tr>
              <a:tr h="118214">
                <a:tc rowSpan="4">
                  <a:txBody>
                    <a:bodyPr/>
                    <a:lstStyle/>
                    <a:p>
                      <a:pPr algn="l" fontAlgn="ctr"/>
                      <a:r>
                        <a:rPr lang="en-GB" sz="800" u="none" strike="noStrike" dirty="0">
                          <a:effectLst/>
                        </a:rPr>
                        <a:t>Cancel non-urgent elective operating</a:t>
                      </a:r>
                      <a:endParaRPr lang="en-GB" sz="800" b="0" i="0" u="none" strike="noStrike" dirty="0">
                        <a:solidFill>
                          <a:srgbClr val="000000"/>
                        </a:solidFill>
                        <a:effectLst/>
                        <a:latin typeface="Arial" panose="020B0604020202020204" pitchFamily="34" charset="0"/>
                      </a:endParaRPr>
                    </a:p>
                  </a:txBody>
                  <a:tcPr marL="1609" marR="1609" marT="1609" marB="0" anchor="ctr"/>
                </a:tc>
                <a:tc>
                  <a:txBody>
                    <a:bodyPr/>
                    <a:lstStyle/>
                    <a:p>
                      <a:pPr algn="l" fontAlgn="ctr"/>
                      <a:r>
                        <a:rPr lang="en-GB" sz="800" u="none" strike="noStrike">
                          <a:effectLst/>
                        </a:rPr>
                        <a:t>Surgeons redeployed to wards</a:t>
                      </a:r>
                      <a:endParaRPr lang="en-GB" sz="800" b="0" i="0" u="none" strike="noStrike">
                        <a:solidFill>
                          <a:srgbClr val="000000"/>
                        </a:solidFill>
                        <a:effectLst/>
                        <a:latin typeface="Arial" panose="020B0604020202020204" pitchFamily="34" charset="0"/>
                      </a:endParaRPr>
                    </a:p>
                  </a:txBody>
                  <a:tcPr marL="1609" marR="1609" marT="1609" marB="0" anchor="ctr"/>
                </a:tc>
                <a:tc>
                  <a:txBody>
                    <a:bodyPr/>
                    <a:lstStyle/>
                    <a:p>
                      <a:pPr algn="l" fontAlgn="ctr"/>
                      <a:r>
                        <a:rPr lang="en-GB" sz="800" u="none" strike="noStrike">
                          <a:effectLst/>
                        </a:rPr>
                        <a:t>Increased waiting time</a:t>
                      </a:r>
                      <a:endParaRPr lang="en-GB" sz="800" b="0" i="0" u="none" strike="noStrike">
                        <a:solidFill>
                          <a:srgbClr val="000000"/>
                        </a:solidFill>
                        <a:effectLst/>
                        <a:latin typeface="Arial" panose="020B0604020202020204" pitchFamily="34" charset="0"/>
                      </a:endParaRPr>
                    </a:p>
                  </a:txBody>
                  <a:tcPr marL="1609" marR="1609" marT="1609" marB="0" anchor="ctr"/>
                </a:tc>
                <a:extLst>
                  <a:ext uri="{0D108BD9-81ED-4DB2-BD59-A6C34878D82A}">
                    <a16:rowId xmlns:a16="http://schemas.microsoft.com/office/drawing/2014/main" val="3368131888"/>
                  </a:ext>
                </a:extLst>
              </a:tr>
              <a:tr h="118214">
                <a:tc vMerge="1">
                  <a:txBody>
                    <a:bodyPr/>
                    <a:lstStyle/>
                    <a:p>
                      <a:endParaRPr lang="en-GB"/>
                    </a:p>
                  </a:txBody>
                  <a:tcPr/>
                </a:tc>
                <a:tc>
                  <a:txBody>
                    <a:bodyPr/>
                    <a:lstStyle/>
                    <a:p>
                      <a:pPr algn="l" fontAlgn="ctr"/>
                      <a:r>
                        <a:rPr lang="en-GB" sz="800" u="none" strike="noStrike" dirty="0">
                          <a:effectLst/>
                        </a:rPr>
                        <a:t>Anaesthetists/ODPs to ITU</a:t>
                      </a:r>
                      <a:endParaRPr lang="en-GB" sz="800" b="0" i="0" u="none" strike="noStrike" dirty="0">
                        <a:solidFill>
                          <a:srgbClr val="000000"/>
                        </a:solidFill>
                        <a:effectLst/>
                        <a:latin typeface="Arial" panose="020B0604020202020204" pitchFamily="34" charset="0"/>
                      </a:endParaRPr>
                    </a:p>
                  </a:txBody>
                  <a:tcPr marL="1609" marR="1609" marT="1609" marB="0" anchor="ctr"/>
                </a:tc>
                <a:tc>
                  <a:txBody>
                    <a:bodyPr/>
                    <a:lstStyle/>
                    <a:p>
                      <a:pPr algn="l" fontAlgn="ctr"/>
                      <a:r>
                        <a:rPr lang="en-US" sz="800" u="none" strike="noStrike">
                          <a:effectLst/>
                        </a:rPr>
                        <a:t>Further deterioration and potential harm</a:t>
                      </a:r>
                      <a:endParaRPr lang="en-US" sz="800" b="0" i="0" u="none" strike="noStrike">
                        <a:solidFill>
                          <a:srgbClr val="000000"/>
                        </a:solidFill>
                        <a:effectLst/>
                        <a:latin typeface="Arial" panose="020B0604020202020204" pitchFamily="34" charset="0"/>
                      </a:endParaRPr>
                    </a:p>
                  </a:txBody>
                  <a:tcPr marL="1609" marR="1609" marT="1609" marB="0" anchor="ctr"/>
                </a:tc>
                <a:extLst>
                  <a:ext uri="{0D108BD9-81ED-4DB2-BD59-A6C34878D82A}">
                    <a16:rowId xmlns:a16="http://schemas.microsoft.com/office/drawing/2014/main" val="653929451"/>
                  </a:ext>
                </a:extLst>
              </a:tr>
              <a:tr h="118214">
                <a:tc vMerge="1">
                  <a:txBody>
                    <a:bodyPr/>
                    <a:lstStyle/>
                    <a:p>
                      <a:endParaRPr lang="en-GB"/>
                    </a:p>
                  </a:txBody>
                  <a:tcPr/>
                </a:tc>
                <a:tc>
                  <a:txBody>
                    <a:bodyPr/>
                    <a:lstStyle/>
                    <a:p>
                      <a:pPr algn="l" fontAlgn="ctr"/>
                      <a:r>
                        <a:rPr lang="en-GB" sz="800" u="none" strike="noStrike" dirty="0">
                          <a:effectLst/>
                        </a:rPr>
                        <a:t>Theatre nurses to ITU/Wards</a:t>
                      </a:r>
                      <a:endParaRPr lang="en-GB" sz="800" b="0" i="0" u="none" strike="noStrike" dirty="0">
                        <a:solidFill>
                          <a:srgbClr val="000000"/>
                        </a:solidFill>
                        <a:effectLst/>
                        <a:latin typeface="Arial" panose="020B0604020202020204" pitchFamily="34" charset="0"/>
                      </a:endParaRPr>
                    </a:p>
                  </a:txBody>
                  <a:tcPr marL="1609" marR="1609" marT="1609" marB="0" anchor="ctr"/>
                </a:tc>
                <a:tc>
                  <a:txBody>
                    <a:bodyPr/>
                    <a:lstStyle/>
                    <a:p>
                      <a:pPr algn="l" fontAlgn="ctr"/>
                      <a:r>
                        <a:rPr lang="en-GB" sz="800" u="none" strike="noStrike">
                          <a:effectLst/>
                        </a:rPr>
                        <a:t>Further disability/pain</a:t>
                      </a:r>
                      <a:endParaRPr lang="en-GB" sz="800" b="0" i="0" u="none" strike="noStrike">
                        <a:solidFill>
                          <a:srgbClr val="000000"/>
                        </a:solidFill>
                        <a:effectLst/>
                        <a:latin typeface="Arial" panose="020B0604020202020204" pitchFamily="34" charset="0"/>
                      </a:endParaRPr>
                    </a:p>
                  </a:txBody>
                  <a:tcPr marL="1609" marR="1609" marT="1609" marB="0" anchor="ctr"/>
                </a:tc>
                <a:extLst>
                  <a:ext uri="{0D108BD9-81ED-4DB2-BD59-A6C34878D82A}">
                    <a16:rowId xmlns:a16="http://schemas.microsoft.com/office/drawing/2014/main" val="1936230018"/>
                  </a:ext>
                </a:extLst>
              </a:tr>
              <a:tr h="232412">
                <a:tc vMerge="1">
                  <a:txBody>
                    <a:bodyPr/>
                    <a:lstStyle/>
                    <a:p>
                      <a:endParaRPr lang="en-GB"/>
                    </a:p>
                  </a:txBody>
                  <a:tcPr/>
                </a:tc>
                <a:tc>
                  <a:txBody>
                    <a:bodyPr/>
                    <a:lstStyle/>
                    <a:p>
                      <a:pPr algn="l" fontAlgn="t"/>
                      <a:r>
                        <a:rPr lang="en-US" sz="800" u="none" strike="noStrike" dirty="0">
                          <a:effectLst/>
                        </a:rPr>
                        <a:t>AHPs to community provide interventions to prevent deterioration and harm</a:t>
                      </a:r>
                      <a:endParaRPr lang="en-US" sz="800" b="0" i="0" u="none" strike="noStrike" dirty="0">
                        <a:solidFill>
                          <a:srgbClr val="000000"/>
                        </a:solidFill>
                        <a:effectLst/>
                        <a:latin typeface="Arial" panose="020B0604020202020204" pitchFamily="34" charset="0"/>
                      </a:endParaRPr>
                    </a:p>
                  </a:txBody>
                  <a:tcPr marL="1609" marR="1609" marT="1609" marB="0"/>
                </a:tc>
                <a:tc>
                  <a:txBody>
                    <a:bodyPr/>
                    <a:lstStyle/>
                    <a:p>
                      <a:pPr algn="l" fontAlgn="ctr"/>
                      <a:r>
                        <a:rPr lang="en-GB" sz="800" u="none" strike="noStrike" dirty="0">
                          <a:effectLst/>
                        </a:rPr>
                        <a:t>Increased anxiety</a:t>
                      </a:r>
                      <a:endParaRPr lang="en-GB" sz="800" b="0" i="0" u="none" strike="noStrike" dirty="0">
                        <a:solidFill>
                          <a:srgbClr val="000000"/>
                        </a:solidFill>
                        <a:effectLst/>
                        <a:latin typeface="Arial" panose="020B0604020202020204" pitchFamily="34" charset="0"/>
                      </a:endParaRPr>
                    </a:p>
                  </a:txBody>
                  <a:tcPr marL="1609" marR="1609" marT="1609" marB="0" anchor="ctr"/>
                </a:tc>
                <a:extLst>
                  <a:ext uri="{0D108BD9-81ED-4DB2-BD59-A6C34878D82A}">
                    <a16:rowId xmlns:a16="http://schemas.microsoft.com/office/drawing/2014/main" val="1677868370"/>
                  </a:ext>
                </a:extLst>
              </a:tr>
              <a:tr h="118214">
                <a:tc>
                  <a:txBody>
                    <a:bodyPr/>
                    <a:lstStyle/>
                    <a:p>
                      <a:pPr algn="l" fontAlgn="ctr"/>
                      <a:r>
                        <a:rPr lang="en-GB" sz="800" u="none" strike="noStrike" dirty="0">
                          <a:effectLst/>
                        </a:rPr>
                        <a:t>Cancel non-critical community clinics</a:t>
                      </a:r>
                      <a:endParaRPr lang="en-GB" sz="800" b="0" i="0" u="none" strike="noStrike" dirty="0">
                        <a:solidFill>
                          <a:srgbClr val="000000"/>
                        </a:solidFill>
                        <a:effectLst/>
                        <a:latin typeface="Arial" panose="020B0604020202020204" pitchFamily="34" charset="0"/>
                      </a:endParaRPr>
                    </a:p>
                  </a:txBody>
                  <a:tcPr marL="1609" marR="1609" marT="1609" marB="0" anchor="ctr"/>
                </a:tc>
                <a:tc rowSpan="4">
                  <a:txBody>
                    <a:bodyPr/>
                    <a:lstStyle/>
                    <a:p>
                      <a:pPr algn="l" fontAlgn="ctr"/>
                      <a:r>
                        <a:rPr lang="en-US" sz="800" u="none" strike="noStrike" dirty="0">
                          <a:effectLst/>
                        </a:rPr>
                        <a:t>Staff redeployed to wards/step down facilities/ community services to prevent admission and maintain care at home and </a:t>
                      </a:r>
                      <a:r>
                        <a:rPr lang="en-US" sz="800" u="none" strike="noStrike" dirty="0" err="1">
                          <a:effectLst/>
                        </a:rPr>
                        <a:t>maximise</a:t>
                      </a:r>
                      <a:r>
                        <a:rPr lang="en-US" sz="800" u="none" strike="noStrike" dirty="0">
                          <a:effectLst/>
                        </a:rPr>
                        <a:t> sustainable discharge</a:t>
                      </a:r>
                      <a:endParaRPr lang="en-US" sz="800" b="0" i="0" u="none" strike="noStrike" dirty="0">
                        <a:solidFill>
                          <a:srgbClr val="000000"/>
                        </a:solidFill>
                        <a:effectLst/>
                        <a:latin typeface="Arial" panose="020B0604020202020204" pitchFamily="34" charset="0"/>
                      </a:endParaRPr>
                    </a:p>
                  </a:txBody>
                  <a:tcPr marL="1609" marR="1609" marT="1609" marB="0" anchor="ctr"/>
                </a:tc>
                <a:tc>
                  <a:txBody>
                    <a:bodyPr/>
                    <a:lstStyle/>
                    <a:p>
                      <a:pPr algn="l" fontAlgn="ctr"/>
                      <a:r>
                        <a:rPr lang="en-GB" sz="800" u="none" strike="noStrike" dirty="0">
                          <a:effectLst/>
                        </a:rPr>
                        <a:t>Increased waiting time</a:t>
                      </a:r>
                      <a:endParaRPr lang="en-GB" sz="800" b="0" i="0" u="none" strike="noStrike" dirty="0">
                        <a:solidFill>
                          <a:srgbClr val="000000"/>
                        </a:solidFill>
                        <a:effectLst/>
                        <a:latin typeface="Arial" panose="020B0604020202020204" pitchFamily="34" charset="0"/>
                      </a:endParaRPr>
                    </a:p>
                  </a:txBody>
                  <a:tcPr marL="1609" marR="1609" marT="1609" marB="0" anchor="ctr"/>
                </a:tc>
                <a:extLst>
                  <a:ext uri="{0D108BD9-81ED-4DB2-BD59-A6C34878D82A}">
                    <a16:rowId xmlns:a16="http://schemas.microsoft.com/office/drawing/2014/main" val="2845420533"/>
                  </a:ext>
                </a:extLst>
              </a:tr>
              <a:tr h="232412">
                <a:tc>
                  <a:txBody>
                    <a:bodyPr/>
                    <a:lstStyle/>
                    <a:p>
                      <a:pPr algn="l" fontAlgn="ctr"/>
                      <a:r>
                        <a:rPr lang="en-US" sz="800" u="none" strike="noStrike" dirty="0">
                          <a:effectLst/>
                        </a:rPr>
                        <a:t>e.g. community AHPs, primary care clinics in Community Hospitals, day services</a:t>
                      </a:r>
                      <a:endParaRPr lang="en-US" sz="800" b="0" i="0" u="none" strike="noStrike" dirty="0">
                        <a:solidFill>
                          <a:srgbClr val="000000"/>
                        </a:solidFill>
                        <a:effectLst/>
                        <a:latin typeface="Arial" panose="020B0604020202020204" pitchFamily="34" charset="0"/>
                      </a:endParaRPr>
                    </a:p>
                  </a:txBody>
                  <a:tcPr marL="1609" marR="1609" marT="1609" marB="0" anchor="ctr"/>
                </a:tc>
                <a:tc vMerge="1">
                  <a:txBody>
                    <a:bodyPr/>
                    <a:lstStyle/>
                    <a:p>
                      <a:endParaRPr lang="en-GB"/>
                    </a:p>
                  </a:txBody>
                  <a:tcPr/>
                </a:tc>
                <a:tc>
                  <a:txBody>
                    <a:bodyPr/>
                    <a:lstStyle/>
                    <a:p>
                      <a:pPr algn="l" fontAlgn="ctr"/>
                      <a:r>
                        <a:rPr lang="en-GB" sz="800" u="none" strike="noStrike" dirty="0">
                          <a:effectLst/>
                        </a:rPr>
                        <a:t>Isolation of vulnerable patients</a:t>
                      </a:r>
                      <a:endParaRPr lang="en-GB" sz="800" b="0" i="0" u="none" strike="noStrike" dirty="0">
                        <a:solidFill>
                          <a:srgbClr val="000000"/>
                        </a:solidFill>
                        <a:effectLst/>
                        <a:latin typeface="Arial" panose="020B0604020202020204" pitchFamily="34" charset="0"/>
                      </a:endParaRPr>
                    </a:p>
                  </a:txBody>
                  <a:tcPr marL="1609" marR="1609" marT="1609" marB="0" anchor="ctr"/>
                </a:tc>
                <a:extLst>
                  <a:ext uri="{0D108BD9-81ED-4DB2-BD59-A6C34878D82A}">
                    <a16:rowId xmlns:a16="http://schemas.microsoft.com/office/drawing/2014/main" val="3129247171"/>
                  </a:ext>
                </a:extLst>
              </a:tr>
              <a:tr h="118214">
                <a:tc>
                  <a:txBody>
                    <a:bodyPr/>
                    <a:lstStyle/>
                    <a:p>
                      <a:pPr algn="l" fontAlgn="t"/>
                      <a:r>
                        <a:rPr lang="en-GB" sz="800" u="none" strike="noStrike" dirty="0">
                          <a:effectLst/>
                        </a:rPr>
                        <a:t> </a:t>
                      </a:r>
                      <a:endParaRPr lang="en-GB" sz="800" b="0" i="0" u="none" strike="noStrike" dirty="0">
                        <a:solidFill>
                          <a:srgbClr val="000000"/>
                        </a:solidFill>
                        <a:effectLst/>
                        <a:latin typeface="Arial" panose="020B0604020202020204" pitchFamily="34" charset="0"/>
                      </a:endParaRPr>
                    </a:p>
                  </a:txBody>
                  <a:tcPr marL="1609" marR="1609" marT="1609" marB="0"/>
                </a:tc>
                <a:tc vMerge="1">
                  <a:txBody>
                    <a:bodyPr/>
                    <a:lstStyle/>
                    <a:p>
                      <a:endParaRPr lang="en-GB"/>
                    </a:p>
                  </a:txBody>
                  <a:tcPr/>
                </a:tc>
                <a:tc>
                  <a:txBody>
                    <a:bodyPr/>
                    <a:lstStyle/>
                    <a:p>
                      <a:pPr algn="l" fontAlgn="ctr"/>
                      <a:r>
                        <a:rPr lang="en-GB" sz="800" u="none" strike="noStrike" dirty="0">
                          <a:effectLst/>
                        </a:rPr>
                        <a:t>Increased pain/disability</a:t>
                      </a:r>
                      <a:endParaRPr lang="en-GB" sz="800" b="0" i="0" u="none" strike="noStrike" dirty="0">
                        <a:solidFill>
                          <a:srgbClr val="000000"/>
                        </a:solidFill>
                        <a:effectLst/>
                        <a:latin typeface="Arial" panose="020B0604020202020204" pitchFamily="34" charset="0"/>
                      </a:endParaRPr>
                    </a:p>
                  </a:txBody>
                  <a:tcPr marL="1609" marR="1609" marT="1609" marB="0" anchor="ctr"/>
                </a:tc>
                <a:extLst>
                  <a:ext uri="{0D108BD9-81ED-4DB2-BD59-A6C34878D82A}">
                    <a16:rowId xmlns:a16="http://schemas.microsoft.com/office/drawing/2014/main" val="2749569782"/>
                  </a:ext>
                </a:extLst>
              </a:tr>
              <a:tr h="118214">
                <a:tc>
                  <a:txBody>
                    <a:bodyPr/>
                    <a:lstStyle/>
                    <a:p>
                      <a:pPr algn="l" fontAlgn="t"/>
                      <a:r>
                        <a:rPr lang="en-GB" sz="800" u="none" strike="noStrike" dirty="0">
                          <a:effectLst/>
                        </a:rPr>
                        <a:t> </a:t>
                      </a:r>
                      <a:endParaRPr lang="en-GB" sz="800" b="0" i="0" u="none" strike="noStrike" dirty="0">
                        <a:solidFill>
                          <a:srgbClr val="000000"/>
                        </a:solidFill>
                        <a:effectLst/>
                        <a:latin typeface="Arial" panose="020B0604020202020204" pitchFamily="34" charset="0"/>
                      </a:endParaRPr>
                    </a:p>
                  </a:txBody>
                  <a:tcPr marL="1609" marR="1609" marT="1609" marB="0"/>
                </a:tc>
                <a:tc vMerge="1">
                  <a:txBody>
                    <a:bodyPr/>
                    <a:lstStyle/>
                    <a:p>
                      <a:endParaRPr lang="en-GB"/>
                    </a:p>
                  </a:txBody>
                  <a:tcPr/>
                </a:tc>
                <a:tc>
                  <a:txBody>
                    <a:bodyPr/>
                    <a:lstStyle/>
                    <a:p>
                      <a:pPr algn="l" fontAlgn="ctr"/>
                      <a:r>
                        <a:rPr lang="en-US" sz="800" u="none" strike="noStrike" dirty="0">
                          <a:effectLst/>
                        </a:rPr>
                        <a:t>Deterioration and risk of hospital admission</a:t>
                      </a:r>
                      <a:endParaRPr lang="en-US" sz="800" b="0" i="0" u="none" strike="noStrike" dirty="0">
                        <a:solidFill>
                          <a:srgbClr val="000000"/>
                        </a:solidFill>
                        <a:effectLst/>
                        <a:latin typeface="Arial" panose="020B0604020202020204" pitchFamily="34" charset="0"/>
                      </a:endParaRPr>
                    </a:p>
                  </a:txBody>
                  <a:tcPr marL="1609" marR="1609" marT="1609" marB="0" anchor="ctr"/>
                </a:tc>
                <a:extLst>
                  <a:ext uri="{0D108BD9-81ED-4DB2-BD59-A6C34878D82A}">
                    <a16:rowId xmlns:a16="http://schemas.microsoft.com/office/drawing/2014/main" val="3792716981"/>
                  </a:ext>
                </a:extLst>
              </a:tr>
              <a:tr h="118214">
                <a:tc rowSpan="2">
                  <a:txBody>
                    <a:bodyPr/>
                    <a:lstStyle/>
                    <a:p>
                      <a:pPr algn="l" fontAlgn="ctr"/>
                      <a:r>
                        <a:rPr lang="fr-FR" sz="800" u="none" strike="noStrike">
                          <a:effectLst/>
                        </a:rPr>
                        <a:t>Cancel Multi-disciplinary Outpatient / Triage Clinics (MSK, CMATS etc)</a:t>
                      </a:r>
                      <a:endParaRPr lang="fr-FR" sz="800" b="0" i="0" u="none" strike="noStrike">
                        <a:solidFill>
                          <a:srgbClr val="000000"/>
                        </a:solidFill>
                        <a:effectLst/>
                        <a:latin typeface="Arial" panose="020B0604020202020204" pitchFamily="34" charset="0"/>
                      </a:endParaRPr>
                    </a:p>
                  </a:txBody>
                  <a:tcPr marL="1609" marR="1609" marT="1609" marB="0" anchor="ctr"/>
                </a:tc>
                <a:tc rowSpan="2">
                  <a:txBody>
                    <a:bodyPr/>
                    <a:lstStyle/>
                    <a:p>
                      <a:pPr algn="l" fontAlgn="ctr"/>
                      <a:r>
                        <a:rPr lang="en-US" sz="800" u="none" strike="noStrike" dirty="0">
                          <a:effectLst/>
                        </a:rPr>
                        <a:t>Redeploy AHPs to wards/ intermediate care/, ED/ step down beds/  community to improve immediate discharge opportunity</a:t>
                      </a:r>
                      <a:endParaRPr lang="en-US" sz="800" b="0" i="0" u="none" strike="noStrike" dirty="0">
                        <a:solidFill>
                          <a:srgbClr val="000000"/>
                        </a:solidFill>
                        <a:effectLst/>
                        <a:latin typeface="Arial" panose="020B0604020202020204" pitchFamily="34" charset="0"/>
                      </a:endParaRPr>
                    </a:p>
                  </a:txBody>
                  <a:tcPr marL="1609" marR="1609" marT="1609" marB="0" anchor="ctr"/>
                </a:tc>
                <a:tc>
                  <a:txBody>
                    <a:bodyPr/>
                    <a:lstStyle/>
                    <a:p>
                      <a:pPr algn="l" fontAlgn="ctr"/>
                      <a:r>
                        <a:rPr lang="en-GB" sz="800" u="none" strike="noStrike" dirty="0">
                          <a:effectLst/>
                        </a:rPr>
                        <a:t>Increased waiting times</a:t>
                      </a:r>
                      <a:endParaRPr lang="en-GB" sz="800" b="0" i="0" u="none" strike="noStrike" dirty="0">
                        <a:solidFill>
                          <a:srgbClr val="000000"/>
                        </a:solidFill>
                        <a:effectLst/>
                        <a:latin typeface="Arial" panose="020B0604020202020204" pitchFamily="34" charset="0"/>
                      </a:endParaRPr>
                    </a:p>
                  </a:txBody>
                  <a:tcPr marL="1609" marR="1609" marT="1609" marB="0" anchor="ctr"/>
                </a:tc>
                <a:extLst>
                  <a:ext uri="{0D108BD9-81ED-4DB2-BD59-A6C34878D82A}">
                    <a16:rowId xmlns:a16="http://schemas.microsoft.com/office/drawing/2014/main" val="1746591946"/>
                  </a:ext>
                </a:extLst>
              </a:tr>
              <a:tr h="277218">
                <a:tc vMerge="1">
                  <a:txBody>
                    <a:bodyPr/>
                    <a:lstStyle/>
                    <a:p>
                      <a:endParaRPr lang="en-GB"/>
                    </a:p>
                  </a:txBody>
                  <a:tcPr/>
                </a:tc>
                <a:tc vMerge="1">
                  <a:txBody>
                    <a:bodyPr/>
                    <a:lstStyle/>
                    <a:p>
                      <a:endParaRPr lang="en-GB"/>
                    </a:p>
                  </a:txBody>
                  <a:tcPr/>
                </a:tc>
                <a:tc>
                  <a:txBody>
                    <a:bodyPr/>
                    <a:lstStyle/>
                    <a:p>
                      <a:pPr algn="l" fontAlgn="ctr"/>
                      <a:r>
                        <a:rPr lang="en-GB" sz="800" u="none" strike="noStrike" dirty="0">
                          <a:effectLst/>
                        </a:rPr>
                        <a:t>Patient deterioration</a:t>
                      </a:r>
                      <a:endParaRPr lang="en-GB" sz="800" b="0" i="0" u="none" strike="noStrike" dirty="0">
                        <a:solidFill>
                          <a:srgbClr val="000000"/>
                        </a:solidFill>
                        <a:effectLst/>
                        <a:latin typeface="Arial" panose="020B0604020202020204" pitchFamily="34" charset="0"/>
                      </a:endParaRPr>
                    </a:p>
                  </a:txBody>
                  <a:tcPr marL="1609" marR="1609" marT="1609" marB="0" anchor="ctr"/>
                </a:tc>
                <a:extLst>
                  <a:ext uri="{0D108BD9-81ED-4DB2-BD59-A6C34878D82A}">
                    <a16:rowId xmlns:a16="http://schemas.microsoft.com/office/drawing/2014/main" val="769649546"/>
                  </a:ext>
                </a:extLst>
              </a:tr>
              <a:tr h="118214">
                <a:tc rowSpan="3">
                  <a:txBody>
                    <a:bodyPr/>
                    <a:lstStyle/>
                    <a:p>
                      <a:pPr algn="l" fontAlgn="ctr"/>
                      <a:r>
                        <a:rPr lang="en-GB" sz="800" u="none" strike="noStrike">
                          <a:effectLst/>
                        </a:rPr>
                        <a:t>Cancel non-urgent diagnostic services (e.g. radiology/endoscopy)</a:t>
                      </a:r>
                      <a:endParaRPr lang="en-GB" sz="800" b="0" i="0" u="none" strike="noStrike">
                        <a:solidFill>
                          <a:srgbClr val="000000"/>
                        </a:solidFill>
                        <a:effectLst/>
                        <a:latin typeface="Arial" panose="020B0604020202020204" pitchFamily="34" charset="0"/>
                      </a:endParaRPr>
                    </a:p>
                  </a:txBody>
                  <a:tcPr marL="1609" marR="1609" marT="1609" marB="0" anchor="ctr"/>
                </a:tc>
                <a:tc>
                  <a:txBody>
                    <a:bodyPr/>
                    <a:lstStyle/>
                    <a:p>
                      <a:pPr algn="l" fontAlgn="ctr"/>
                      <a:r>
                        <a:rPr lang="en-US" sz="800" u="none" strike="noStrike">
                          <a:effectLst/>
                        </a:rPr>
                        <a:t>Redeploy radiographers to support as HCSWs</a:t>
                      </a:r>
                      <a:endParaRPr lang="en-US" sz="800" b="0" i="0" u="none" strike="noStrike">
                        <a:solidFill>
                          <a:srgbClr val="000000"/>
                        </a:solidFill>
                        <a:effectLst/>
                        <a:latin typeface="Arial" panose="020B0604020202020204" pitchFamily="34" charset="0"/>
                      </a:endParaRPr>
                    </a:p>
                  </a:txBody>
                  <a:tcPr marL="1609" marR="1609" marT="1609" marB="0" anchor="ctr"/>
                </a:tc>
                <a:tc>
                  <a:txBody>
                    <a:bodyPr/>
                    <a:lstStyle/>
                    <a:p>
                      <a:pPr algn="l" fontAlgn="ctr"/>
                      <a:r>
                        <a:rPr lang="en-GB" sz="800" u="none" strike="noStrike" dirty="0">
                          <a:effectLst/>
                        </a:rPr>
                        <a:t>Increased waiting time</a:t>
                      </a:r>
                      <a:endParaRPr lang="en-GB" sz="800" b="0" i="0" u="none" strike="noStrike" dirty="0">
                        <a:solidFill>
                          <a:srgbClr val="000000"/>
                        </a:solidFill>
                        <a:effectLst/>
                        <a:latin typeface="Arial" panose="020B0604020202020204" pitchFamily="34" charset="0"/>
                      </a:endParaRPr>
                    </a:p>
                  </a:txBody>
                  <a:tcPr marL="1609" marR="1609" marT="1609" marB="0" anchor="ctr"/>
                </a:tc>
                <a:extLst>
                  <a:ext uri="{0D108BD9-81ED-4DB2-BD59-A6C34878D82A}">
                    <a16:rowId xmlns:a16="http://schemas.microsoft.com/office/drawing/2014/main" val="3102867655"/>
                  </a:ext>
                </a:extLst>
              </a:tr>
              <a:tr h="118214">
                <a:tc vMerge="1">
                  <a:txBody>
                    <a:bodyPr/>
                    <a:lstStyle/>
                    <a:p>
                      <a:endParaRPr lang="en-GB"/>
                    </a:p>
                  </a:txBody>
                  <a:tcPr/>
                </a:tc>
                <a:tc>
                  <a:txBody>
                    <a:bodyPr/>
                    <a:lstStyle/>
                    <a:p>
                      <a:pPr algn="l" fontAlgn="ctr"/>
                      <a:r>
                        <a:rPr lang="en-US" sz="800" u="none" strike="noStrike" dirty="0">
                          <a:effectLst/>
                        </a:rPr>
                        <a:t>Redeploy endoscopy nurses to wards</a:t>
                      </a:r>
                      <a:endParaRPr lang="en-US" sz="800" b="0" i="0" u="none" strike="noStrike" dirty="0">
                        <a:solidFill>
                          <a:srgbClr val="000000"/>
                        </a:solidFill>
                        <a:effectLst/>
                        <a:latin typeface="Arial" panose="020B0604020202020204" pitchFamily="34" charset="0"/>
                      </a:endParaRPr>
                    </a:p>
                  </a:txBody>
                  <a:tcPr marL="1609" marR="1609" marT="1609" marB="0" anchor="ctr"/>
                </a:tc>
                <a:tc>
                  <a:txBody>
                    <a:bodyPr/>
                    <a:lstStyle/>
                    <a:p>
                      <a:pPr algn="l" fontAlgn="ctr"/>
                      <a:r>
                        <a:rPr lang="en-GB" sz="800" u="none" strike="noStrike" dirty="0">
                          <a:effectLst/>
                        </a:rPr>
                        <a:t>Potential missed diagnosis</a:t>
                      </a:r>
                      <a:endParaRPr lang="en-GB" sz="800" b="0" i="0" u="none" strike="noStrike" dirty="0">
                        <a:solidFill>
                          <a:srgbClr val="000000"/>
                        </a:solidFill>
                        <a:effectLst/>
                        <a:latin typeface="Arial" panose="020B0604020202020204" pitchFamily="34" charset="0"/>
                      </a:endParaRPr>
                    </a:p>
                  </a:txBody>
                  <a:tcPr marL="1609" marR="1609" marT="1609" marB="0" anchor="ctr"/>
                </a:tc>
                <a:extLst>
                  <a:ext uri="{0D108BD9-81ED-4DB2-BD59-A6C34878D82A}">
                    <a16:rowId xmlns:a16="http://schemas.microsoft.com/office/drawing/2014/main" val="3186964702"/>
                  </a:ext>
                </a:extLst>
              </a:tr>
              <a:tr h="118214">
                <a:tc vMerge="1">
                  <a:txBody>
                    <a:bodyPr/>
                    <a:lstStyle/>
                    <a:p>
                      <a:endParaRPr lang="en-GB"/>
                    </a:p>
                  </a:txBody>
                  <a:tcPr/>
                </a:tc>
                <a:tc>
                  <a:txBody>
                    <a:bodyPr/>
                    <a:lstStyle/>
                    <a:p>
                      <a:pPr algn="l" fontAlgn="t"/>
                      <a:r>
                        <a:rPr lang="en-GB" sz="800" u="none" strike="noStrike">
                          <a:effectLst/>
                        </a:rPr>
                        <a:t> </a:t>
                      </a:r>
                      <a:endParaRPr lang="en-GB" sz="800" b="0" i="0" u="none" strike="noStrike">
                        <a:solidFill>
                          <a:srgbClr val="000000"/>
                        </a:solidFill>
                        <a:effectLst/>
                        <a:latin typeface="Arial" panose="020B0604020202020204" pitchFamily="34" charset="0"/>
                      </a:endParaRPr>
                    </a:p>
                  </a:txBody>
                  <a:tcPr marL="1609" marR="1609" marT="1609" marB="0"/>
                </a:tc>
                <a:tc>
                  <a:txBody>
                    <a:bodyPr/>
                    <a:lstStyle/>
                    <a:p>
                      <a:pPr algn="l" fontAlgn="ctr"/>
                      <a:r>
                        <a:rPr lang="en-GB" sz="800" u="none" strike="noStrike" dirty="0">
                          <a:effectLst/>
                        </a:rPr>
                        <a:t>Risk of harm </a:t>
                      </a:r>
                      <a:endParaRPr lang="en-GB" sz="800" b="0" i="0" u="none" strike="noStrike" dirty="0">
                        <a:solidFill>
                          <a:srgbClr val="000000"/>
                        </a:solidFill>
                        <a:effectLst/>
                        <a:latin typeface="Arial" panose="020B0604020202020204" pitchFamily="34" charset="0"/>
                      </a:endParaRPr>
                    </a:p>
                  </a:txBody>
                  <a:tcPr marL="1609" marR="1609" marT="1609" marB="0" anchor="ctr"/>
                </a:tc>
                <a:extLst>
                  <a:ext uri="{0D108BD9-81ED-4DB2-BD59-A6C34878D82A}">
                    <a16:rowId xmlns:a16="http://schemas.microsoft.com/office/drawing/2014/main" val="1925094155"/>
                  </a:ext>
                </a:extLst>
              </a:tr>
              <a:tr h="118214">
                <a:tc rowSpan="4">
                  <a:txBody>
                    <a:bodyPr/>
                    <a:lstStyle/>
                    <a:p>
                      <a:pPr algn="l" fontAlgn="ctr"/>
                      <a:r>
                        <a:rPr lang="en-US" sz="800" u="none" strike="noStrike">
                          <a:effectLst/>
                        </a:rPr>
                        <a:t>Cancel non-critical home-based services e.g. district nursing, community AHP services OPMH etc</a:t>
                      </a:r>
                      <a:endParaRPr lang="en-US" sz="800" b="0" i="0" u="none" strike="noStrike">
                        <a:solidFill>
                          <a:srgbClr val="000000"/>
                        </a:solidFill>
                        <a:effectLst/>
                        <a:latin typeface="Arial" panose="020B0604020202020204" pitchFamily="34" charset="0"/>
                      </a:endParaRPr>
                    </a:p>
                  </a:txBody>
                  <a:tcPr marL="1609" marR="1609" marT="1609" marB="0" anchor="ctr"/>
                </a:tc>
                <a:tc rowSpan="4">
                  <a:txBody>
                    <a:bodyPr/>
                    <a:lstStyle/>
                    <a:p>
                      <a:pPr algn="l" fontAlgn="ctr"/>
                      <a:r>
                        <a:rPr lang="en-US" sz="800" u="none" strike="noStrike">
                          <a:effectLst/>
                        </a:rPr>
                        <a:t>Redeploy staff to support critical home-based services</a:t>
                      </a:r>
                      <a:endParaRPr lang="en-US" sz="800" b="0" i="0" u="none" strike="noStrike">
                        <a:solidFill>
                          <a:srgbClr val="000000"/>
                        </a:solidFill>
                        <a:effectLst/>
                        <a:latin typeface="Arial" panose="020B0604020202020204" pitchFamily="34" charset="0"/>
                      </a:endParaRPr>
                    </a:p>
                  </a:txBody>
                  <a:tcPr marL="1609" marR="1609" marT="1609" marB="0" anchor="ctr"/>
                </a:tc>
                <a:tc>
                  <a:txBody>
                    <a:bodyPr/>
                    <a:lstStyle/>
                    <a:p>
                      <a:pPr algn="l" fontAlgn="ctr"/>
                      <a:r>
                        <a:rPr lang="en-GB" sz="800" u="none" strike="noStrike" dirty="0">
                          <a:effectLst/>
                        </a:rPr>
                        <a:t>Deterioration of patient</a:t>
                      </a:r>
                      <a:endParaRPr lang="en-GB" sz="800" b="0" i="0" u="none" strike="noStrike" dirty="0">
                        <a:solidFill>
                          <a:srgbClr val="000000"/>
                        </a:solidFill>
                        <a:effectLst/>
                        <a:latin typeface="Arial" panose="020B0604020202020204" pitchFamily="34" charset="0"/>
                      </a:endParaRPr>
                    </a:p>
                  </a:txBody>
                  <a:tcPr marL="1609" marR="1609" marT="1609" marB="0" anchor="ctr"/>
                </a:tc>
                <a:extLst>
                  <a:ext uri="{0D108BD9-81ED-4DB2-BD59-A6C34878D82A}">
                    <a16:rowId xmlns:a16="http://schemas.microsoft.com/office/drawing/2014/main" val="2912080886"/>
                  </a:ext>
                </a:extLst>
              </a:tr>
              <a:tr h="118214">
                <a:tc vMerge="1">
                  <a:txBody>
                    <a:bodyPr/>
                    <a:lstStyle/>
                    <a:p>
                      <a:endParaRPr lang="en-GB"/>
                    </a:p>
                  </a:txBody>
                  <a:tcPr/>
                </a:tc>
                <a:tc vMerge="1">
                  <a:txBody>
                    <a:bodyPr/>
                    <a:lstStyle/>
                    <a:p>
                      <a:endParaRPr lang="en-GB"/>
                    </a:p>
                  </a:txBody>
                  <a:tcPr/>
                </a:tc>
                <a:tc>
                  <a:txBody>
                    <a:bodyPr/>
                    <a:lstStyle/>
                    <a:p>
                      <a:pPr algn="l" fontAlgn="ctr"/>
                      <a:r>
                        <a:rPr lang="en-GB" sz="800" u="none" strike="noStrike" dirty="0">
                          <a:effectLst/>
                        </a:rPr>
                        <a:t>Isolation/MH issues</a:t>
                      </a:r>
                      <a:endParaRPr lang="en-GB" sz="800" b="0" i="0" u="none" strike="noStrike" dirty="0">
                        <a:solidFill>
                          <a:srgbClr val="000000"/>
                        </a:solidFill>
                        <a:effectLst/>
                        <a:latin typeface="Arial" panose="020B0604020202020204" pitchFamily="34" charset="0"/>
                      </a:endParaRPr>
                    </a:p>
                  </a:txBody>
                  <a:tcPr marL="1609" marR="1609" marT="1609" marB="0" anchor="ctr"/>
                </a:tc>
                <a:extLst>
                  <a:ext uri="{0D108BD9-81ED-4DB2-BD59-A6C34878D82A}">
                    <a16:rowId xmlns:a16="http://schemas.microsoft.com/office/drawing/2014/main" val="2705640055"/>
                  </a:ext>
                </a:extLst>
              </a:tr>
              <a:tr h="118214">
                <a:tc vMerge="1">
                  <a:txBody>
                    <a:bodyPr/>
                    <a:lstStyle/>
                    <a:p>
                      <a:endParaRPr lang="en-GB"/>
                    </a:p>
                  </a:txBody>
                  <a:tcPr/>
                </a:tc>
                <a:tc vMerge="1">
                  <a:txBody>
                    <a:bodyPr/>
                    <a:lstStyle/>
                    <a:p>
                      <a:endParaRPr lang="en-GB"/>
                    </a:p>
                  </a:txBody>
                  <a:tcPr/>
                </a:tc>
                <a:tc>
                  <a:txBody>
                    <a:bodyPr/>
                    <a:lstStyle/>
                    <a:p>
                      <a:pPr algn="l" fontAlgn="ctr"/>
                      <a:r>
                        <a:rPr lang="en-US" sz="800" u="none" strike="noStrike" dirty="0" err="1">
                          <a:effectLst/>
                        </a:rPr>
                        <a:t>raisk</a:t>
                      </a:r>
                      <a:r>
                        <a:rPr lang="en-US" sz="800" u="none" strike="noStrike" dirty="0">
                          <a:effectLst/>
                        </a:rPr>
                        <a:t> of care breakdown and urgent </a:t>
                      </a:r>
                      <a:r>
                        <a:rPr lang="en-US" sz="800" u="none" strike="noStrike" dirty="0" err="1">
                          <a:effectLst/>
                        </a:rPr>
                        <a:t>admisison</a:t>
                      </a:r>
                      <a:endParaRPr lang="en-US" sz="800" b="0" i="0" u="none" strike="noStrike" dirty="0">
                        <a:solidFill>
                          <a:srgbClr val="000000"/>
                        </a:solidFill>
                        <a:effectLst/>
                        <a:latin typeface="Arial" panose="020B0604020202020204" pitchFamily="34" charset="0"/>
                      </a:endParaRPr>
                    </a:p>
                  </a:txBody>
                  <a:tcPr marL="1609" marR="1609" marT="1609" marB="0" anchor="ctr"/>
                </a:tc>
                <a:extLst>
                  <a:ext uri="{0D108BD9-81ED-4DB2-BD59-A6C34878D82A}">
                    <a16:rowId xmlns:a16="http://schemas.microsoft.com/office/drawing/2014/main" val="2015184256"/>
                  </a:ext>
                </a:extLst>
              </a:tr>
              <a:tr h="118214">
                <a:tc vMerge="1">
                  <a:txBody>
                    <a:bodyPr/>
                    <a:lstStyle/>
                    <a:p>
                      <a:endParaRPr lang="en-GB"/>
                    </a:p>
                  </a:txBody>
                  <a:tcPr/>
                </a:tc>
                <a:tc vMerge="1">
                  <a:txBody>
                    <a:bodyPr/>
                    <a:lstStyle/>
                    <a:p>
                      <a:endParaRPr lang="en-GB"/>
                    </a:p>
                  </a:txBody>
                  <a:tcPr/>
                </a:tc>
                <a:tc>
                  <a:txBody>
                    <a:bodyPr/>
                    <a:lstStyle/>
                    <a:p>
                      <a:pPr algn="l" fontAlgn="ctr"/>
                      <a:r>
                        <a:rPr lang="en-GB" sz="800" u="none" strike="noStrike" dirty="0">
                          <a:effectLst/>
                        </a:rPr>
                        <a:t>Pain/harm</a:t>
                      </a:r>
                      <a:endParaRPr lang="en-GB" sz="800" b="0" i="0" u="none" strike="noStrike" dirty="0">
                        <a:solidFill>
                          <a:srgbClr val="000000"/>
                        </a:solidFill>
                        <a:effectLst/>
                        <a:latin typeface="Arial" panose="020B0604020202020204" pitchFamily="34" charset="0"/>
                      </a:endParaRPr>
                    </a:p>
                  </a:txBody>
                  <a:tcPr marL="1609" marR="1609" marT="1609" marB="0" anchor="ctr"/>
                </a:tc>
                <a:extLst>
                  <a:ext uri="{0D108BD9-81ED-4DB2-BD59-A6C34878D82A}">
                    <a16:rowId xmlns:a16="http://schemas.microsoft.com/office/drawing/2014/main" val="1213449476"/>
                  </a:ext>
                </a:extLst>
              </a:tr>
              <a:tr h="118214">
                <a:tc rowSpan="4">
                  <a:txBody>
                    <a:bodyPr/>
                    <a:lstStyle/>
                    <a:p>
                      <a:pPr algn="l" fontAlgn="ctr"/>
                      <a:r>
                        <a:rPr lang="en-GB" sz="800" u="none" strike="noStrike">
                          <a:effectLst/>
                        </a:rPr>
                        <a:t>Clinical staff in non-clinical roles</a:t>
                      </a:r>
                      <a:endParaRPr lang="en-GB" sz="800" b="0" i="0" u="none" strike="noStrike">
                        <a:solidFill>
                          <a:srgbClr val="000000"/>
                        </a:solidFill>
                        <a:effectLst/>
                        <a:latin typeface="Arial" panose="020B0604020202020204" pitchFamily="34" charset="0"/>
                      </a:endParaRPr>
                    </a:p>
                  </a:txBody>
                  <a:tcPr marL="1609" marR="1609" marT="1609" marB="0" anchor="ctr"/>
                </a:tc>
                <a:tc rowSpan="4">
                  <a:txBody>
                    <a:bodyPr/>
                    <a:lstStyle/>
                    <a:p>
                      <a:pPr algn="l" fontAlgn="ctr"/>
                      <a:r>
                        <a:rPr lang="en-US" sz="800" u="none" strike="noStrike">
                          <a:effectLst/>
                        </a:rPr>
                        <a:t>Clinically trained staff with current registration are redeployed to clinical/ community areas</a:t>
                      </a:r>
                      <a:endParaRPr lang="en-US" sz="800" b="0" i="0" u="none" strike="noStrike">
                        <a:solidFill>
                          <a:srgbClr val="000000"/>
                        </a:solidFill>
                        <a:effectLst/>
                        <a:latin typeface="Arial" panose="020B0604020202020204" pitchFamily="34" charset="0"/>
                      </a:endParaRPr>
                    </a:p>
                  </a:txBody>
                  <a:tcPr marL="1609" marR="1609" marT="1609" marB="0" anchor="ctr"/>
                </a:tc>
                <a:tc>
                  <a:txBody>
                    <a:bodyPr/>
                    <a:lstStyle/>
                    <a:p>
                      <a:pPr algn="l" fontAlgn="ctr"/>
                      <a:r>
                        <a:rPr lang="en-GB" sz="800" u="none" strike="noStrike" dirty="0">
                          <a:effectLst/>
                        </a:rPr>
                        <a:t>Routine work not progressed</a:t>
                      </a:r>
                      <a:endParaRPr lang="en-GB" sz="800" b="0" i="0" u="none" strike="noStrike" dirty="0">
                        <a:solidFill>
                          <a:srgbClr val="000000"/>
                        </a:solidFill>
                        <a:effectLst/>
                        <a:latin typeface="Arial" panose="020B0604020202020204" pitchFamily="34" charset="0"/>
                      </a:endParaRPr>
                    </a:p>
                  </a:txBody>
                  <a:tcPr marL="1609" marR="1609" marT="1609" marB="0" anchor="ctr"/>
                </a:tc>
                <a:extLst>
                  <a:ext uri="{0D108BD9-81ED-4DB2-BD59-A6C34878D82A}">
                    <a16:rowId xmlns:a16="http://schemas.microsoft.com/office/drawing/2014/main" val="2092619040"/>
                  </a:ext>
                </a:extLst>
              </a:tr>
              <a:tr h="232412">
                <a:tc vMerge="1">
                  <a:txBody>
                    <a:bodyPr/>
                    <a:lstStyle/>
                    <a:p>
                      <a:endParaRPr lang="en-GB"/>
                    </a:p>
                  </a:txBody>
                  <a:tcPr/>
                </a:tc>
                <a:tc vMerge="1">
                  <a:txBody>
                    <a:bodyPr/>
                    <a:lstStyle/>
                    <a:p>
                      <a:endParaRPr lang="en-GB"/>
                    </a:p>
                  </a:txBody>
                  <a:tcPr/>
                </a:tc>
                <a:tc>
                  <a:txBody>
                    <a:bodyPr/>
                    <a:lstStyle/>
                    <a:p>
                      <a:pPr algn="l" fontAlgn="ctr"/>
                      <a:r>
                        <a:rPr lang="en-US" sz="800" u="none" strike="noStrike" dirty="0">
                          <a:effectLst/>
                        </a:rPr>
                        <a:t>Loss of leadership / senior management leading to poor service direction and control</a:t>
                      </a:r>
                      <a:endParaRPr lang="en-US" sz="800" b="0" i="0" u="none" strike="noStrike" dirty="0">
                        <a:solidFill>
                          <a:srgbClr val="000000"/>
                        </a:solidFill>
                        <a:effectLst/>
                        <a:latin typeface="Arial" panose="020B0604020202020204" pitchFamily="34" charset="0"/>
                      </a:endParaRPr>
                    </a:p>
                  </a:txBody>
                  <a:tcPr marL="1609" marR="1609" marT="1609" marB="0" anchor="ctr"/>
                </a:tc>
                <a:extLst>
                  <a:ext uri="{0D108BD9-81ED-4DB2-BD59-A6C34878D82A}">
                    <a16:rowId xmlns:a16="http://schemas.microsoft.com/office/drawing/2014/main" val="2848277532"/>
                  </a:ext>
                </a:extLst>
              </a:tr>
              <a:tr h="232412">
                <a:tc vMerge="1">
                  <a:txBody>
                    <a:bodyPr/>
                    <a:lstStyle/>
                    <a:p>
                      <a:endParaRPr lang="en-GB"/>
                    </a:p>
                  </a:txBody>
                  <a:tcPr/>
                </a:tc>
                <a:tc vMerge="1">
                  <a:txBody>
                    <a:bodyPr/>
                    <a:lstStyle/>
                    <a:p>
                      <a:endParaRPr lang="en-GB"/>
                    </a:p>
                  </a:txBody>
                  <a:tcPr/>
                </a:tc>
                <a:tc>
                  <a:txBody>
                    <a:bodyPr/>
                    <a:lstStyle/>
                    <a:p>
                      <a:pPr algn="l" fontAlgn="ctr"/>
                      <a:r>
                        <a:rPr lang="en-US" sz="800" u="none" strike="noStrike" dirty="0">
                          <a:effectLst/>
                        </a:rPr>
                        <a:t>Core HB services impacted e.g. complaints/safeguarding/clinical governance/CHC</a:t>
                      </a:r>
                      <a:endParaRPr lang="en-US" sz="800" b="0" i="0" u="none" strike="noStrike" dirty="0">
                        <a:solidFill>
                          <a:srgbClr val="000000"/>
                        </a:solidFill>
                        <a:effectLst/>
                        <a:latin typeface="Arial" panose="020B0604020202020204" pitchFamily="34" charset="0"/>
                      </a:endParaRPr>
                    </a:p>
                  </a:txBody>
                  <a:tcPr marL="1609" marR="1609" marT="1609" marB="0" anchor="ctr"/>
                </a:tc>
                <a:extLst>
                  <a:ext uri="{0D108BD9-81ED-4DB2-BD59-A6C34878D82A}">
                    <a16:rowId xmlns:a16="http://schemas.microsoft.com/office/drawing/2014/main" val="1263016205"/>
                  </a:ext>
                </a:extLst>
              </a:tr>
              <a:tr h="118214">
                <a:tc vMerge="1">
                  <a:txBody>
                    <a:bodyPr/>
                    <a:lstStyle/>
                    <a:p>
                      <a:endParaRPr lang="en-GB"/>
                    </a:p>
                  </a:txBody>
                  <a:tcPr/>
                </a:tc>
                <a:tc vMerge="1">
                  <a:txBody>
                    <a:bodyPr/>
                    <a:lstStyle/>
                    <a:p>
                      <a:endParaRPr lang="en-GB"/>
                    </a:p>
                  </a:txBody>
                  <a:tcPr/>
                </a:tc>
                <a:tc>
                  <a:txBody>
                    <a:bodyPr/>
                    <a:lstStyle/>
                    <a:p>
                      <a:pPr algn="l" fontAlgn="ctr"/>
                      <a:r>
                        <a:rPr lang="en-US" sz="800" u="none" strike="noStrike" dirty="0">
                          <a:effectLst/>
                        </a:rPr>
                        <a:t>Training unavailable for new staff</a:t>
                      </a:r>
                      <a:endParaRPr lang="en-US" sz="800" b="0" i="0" u="none" strike="noStrike" dirty="0">
                        <a:solidFill>
                          <a:srgbClr val="000000"/>
                        </a:solidFill>
                        <a:effectLst/>
                        <a:latin typeface="Arial" panose="020B0604020202020204" pitchFamily="34" charset="0"/>
                      </a:endParaRPr>
                    </a:p>
                  </a:txBody>
                  <a:tcPr marL="1609" marR="1609" marT="1609" marB="0" anchor="ctr"/>
                </a:tc>
                <a:extLst>
                  <a:ext uri="{0D108BD9-81ED-4DB2-BD59-A6C34878D82A}">
                    <a16:rowId xmlns:a16="http://schemas.microsoft.com/office/drawing/2014/main" val="1560522666"/>
                  </a:ext>
                </a:extLst>
              </a:tr>
              <a:tr h="118214">
                <a:tc rowSpan="4">
                  <a:txBody>
                    <a:bodyPr/>
                    <a:lstStyle/>
                    <a:p>
                      <a:pPr algn="l" fontAlgn="ctr"/>
                      <a:r>
                        <a:rPr lang="en-GB" sz="800" u="none" strike="noStrike">
                          <a:effectLst/>
                        </a:rPr>
                        <a:t>Cancel cancer elective operating</a:t>
                      </a:r>
                      <a:endParaRPr lang="en-GB" sz="800" b="0" i="0" u="none" strike="noStrike">
                        <a:solidFill>
                          <a:srgbClr val="000000"/>
                        </a:solidFill>
                        <a:effectLst/>
                        <a:latin typeface="Arial" panose="020B0604020202020204" pitchFamily="34" charset="0"/>
                      </a:endParaRPr>
                    </a:p>
                  </a:txBody>
                  <a:tcPr marL="1609" marR="1609" marT="1609" marB="0" anchor="ctr"/>
                </a:tc>
                <a:tc>
                  <a:txBody>
                    <a:bodyPr/>
                    <a:lstStyle/>
                    <a:p>
                      <a:pPr algn="l" fontAlgn="ctr"/>
                      <a:r>
                        <a:rPr lang="en-GB" sz="800" u="none" strike="noStrike">
                          <a:effectLst/>
                        </a:rPr>
                        <a:t>Surgeons redeployed to wards</a:t>
                      </a:r>
                      <a:endParaRPr lang="en-GB" sz="800" b="0" i="0" u="none" strike="noStrike">
                        <a:solidFill>
                          <a:srgbClr val="000000"/>
                        </a:solidFill>
                        <a:effectLst/>
                        <a:latin typeface="Arial" panose="020B0604020202020204" pitchFamily="34" charset="0"/>
                      </a:endParaRPr>
                    </a:p>
                  </a:txBody>
                  <a:tcPr marL="1609" marR="1609" marT="1609" marB="0" anchor="ctr"/>
                </a:tc>
                <a:tc>
                  <a:txBody>
                    <a:bodyPr/>
                    <a:lstStyle/>
                    <a:p>
                      <a:pPr algn="l" fontAlgn="ctr"/>
                      <a:r>
                        <a:rPr lang="en-GB" sz="800" u="none" strike="noStrike" dirty="0">
                          <a:effectLst/>
                        </a:rPr>
                        <a:t>Significant risk of harm</a:t>
                      </a:r>
                      <a:endParaRPr lang="en-GB" sz="800" b="0" i="0" u="none" strike="noStrike" dirty="0">
                        <a:solidFill>
                          <a:srgbClr val="000000"/>
                        </a:solidFill>
                        <a:effectLst/>
                        <a:latin typeface="Arial" panose="020B0604020202020204" pitchFamily="34" charset="0"/>
                      </a:endParaRPr>
                    </a:p>
                  </a:txBody>
                  <a:tcPr marL="1609" marR="1609" marT="1609" marB="0" anchor="ctr"/>
                </a:tc>
                <a:extLst>
                  <a:ext uri="{0D108BD9-81ED-4DB2-BD59-A6C34878D82A}">
                    <a16:rowId xmlns:a16="http://schemas.microsoft.com/office/drawing/2014/main" val="2118262620"/>
                  </a:ext>
                </a:extLst>
              </a:tr>
              <a:tr h="118214">
                <a:tc vMerge="1">
                  <a:txBody>
                    <a:bodyPr/>
                    <a:lstStyle/>
                    <a:p>
                      <a:endParaRPr lang="en-GB"/>
                    </a:p>
                  </a:txBody>
                  <a:tcPr/>
                </a:tc>
                <a:tc>
                  <a:txBody>
                    <a:bodyPr/>
                    <a:lstStyle/>
                    <a:p>
                      <a:pPr algn="l" fontAlgn="ctr"/>
                      <a:r>
                        <a:rPr lang="en-GB" sz="800" u="none" strike="noStrike">
                          <a:effectLst/>
                        </a:rPr>
                        <a:t>Anaesthetists/ODPs to ITU</a:t>
                      </a:r>
                      <a:endParaRPr lang="en-GB" sz="800" b="0" i="0" u="none" strike="noStrike">
                        <a:solidFill>
                          <a:srgbClr val="000000"/>
                        </a:solidFill>
                        <a:effectLst/>
                        <a:latin typeface="Arial" panose="020B0604020202020204" pitchFamily="34" charset="0"/>
                      </a:endParaRPr>
                    </a:p>
                  </a:txBody>
                  <a:tcPr marL="1609" marR="1609" marT="1609" marB="0" anchor="ctr"/>
                </a:tc>
                <a:tc>
                  <a:txBody>
                    <a:bodyPr/>
                    <a:lstStyle/>
                    <a:p>
                      <a:pPr algn="l" fontAlgn="ctr"/>
                      <a:r>
                        <a:rPr lang="en-GB" sz="800" u="none" strike="noStrike" dirty="0">
                          <a:effectLst/>
                        </a:rPr>
                        <a:t>Worsening prognosis for patient</a:t>
                      </a:r>
                      <a:endParaRPr lang="en-GB" sz="800" b="0" i="0" u="none" strike="noStrike" dirty="0">
                        <a:solidFill>
                          <a:srgbClr val="000000"/>
                        </a:solidFill>
                        <a:effectLst/>
                        <a:latin typeface="Arial" panose="020B0604020202020204" pitchFamily="34" charset="0"/>
                      </a:endParaRPr>
                    </a:p>
                  </a:txBody>
                  <a:tcPr marL="1609" marR="1609" marT="1609" marB="0" anchor="ctr"/>
                </a:tc>
                <a:extLst>
                  <a:ext uri="{0D108BD9-81ED-4DB2-BD59-A6C34878D82A}">
                    <a16:rowId xmlns:a16="http://schemas.microsoft.com/office/drawing/2014/main" val="3075572567"/>
                  </a:ext>
                </a:extLst>
              </a:tr>
              <a:tr h="232412">
                <a:tc vMerge="1">
                  <a:txBody>
                    <a:bodyPr/>
                    <a:lstStyle/>
                    <a:p>
                      <a:endParaRPr lang="en-GB"/>
                    </a:p>
                  </a:txBody>
                  <a:tcPr/>
                </a:tc>
                <a:tc>
                  <a:txBody>
                    <a:bodyPr/>
                    <a:lstStyle/>
                    <a:p>
                      <a:pPr algn="l" fontAlgn="ctr"/>
                      <a:r>
                        <a:rPr lang="en-US" sz="800" u="none" strike="noStrike">
                          <a:effectLst/>
                        </a:rPr>
                        <a:t>AHPs to community provide interventions to prevent deterioration and harm</a:t>
                      </a:r>
                      <a:endParaRPr lang="en-US" sz="800" b="0" i="0" u="none" strike="noStrike">
                        <a:solidFill>
                          <a:srgbClr val="000000"/>
                        </a:solidFill>
                        <a:effectLst/>
                        <a:latin typeface="Arial" panose="020B0604020202020204" pitchFamily="34" charset="0"/>
                      </a:endParaRPr>
                    </a:p>
                  </a:txBody>
                  <a:tcPr marL="1609" marR="1609" marT="1609" marB="0" anchor="ctr"/>
                </a:tc>
                <a:tc>
                  <a:txBody>
                    <a:bodyPr/>
                    <a:lstStyle/>
                    <a:p>
                      <a:pPr algn="l" fontAlgn="ctr"/>
                      <a:r>
                        <a:rPr lang="en-GB" sz="800" u="none" strike="noStrike" dirty="0">
                          <a:effectLst/>
                        </a:rPr>
                        <a:t> </a:t>
                      </a:r>
                      <a:endParaRPr lang="en-GB" sz="800" b="0" i="0" u="none" strike="noStrike" dirty="0">
                        <a:solidFill>
                          <a:srgbClr val="000000"/>
                        </a:solidFill>
                        <a:effectLst/>
                        <a:latin typeface="Arial" panose="020B0604020202020204" pitchFamily="34" charset="0"/>
                      </a:endParaRPr>
                    </a:p>
                  </a:txBody>
                  <a:tcPr marL="1609" marR="1609" marT="1609" marB="0" anchor="ctr"/>
                </a:tc>
                <a:extLst>
                  <a:ext uri="{0D108BD9-81ED-4DB2-BD59-A6C34878D82A}">
                    <a16:rowId xmlns:a16="http://schemas.microsoft.com/office/drawing/2014/main" val="3667420208"/>
                  </a:ext>
                </a:extLst>
              </a:tr>
              <a:tr h="118214">
                <a:tc vMerge="1">
                  <a:txBody>
                    <a:bodyPr/>
                    <a:lstStyle/>
                    <a:p>
                      <a:endParaRPr lang="en-GB"/>
                    </a:p>
                  </a:txBody>
                  <a:tcPr/>
                </a:tc>
                <a:tc>
                  <a:txBody>
                    <a:bodyPr/>
                    <a:lstStyle/>
                    <a:p>
                      <a:pPr algn="l" fontAlgn="ctr"/>
                      <a:r>
                        <a:rPr lang="en-GB" sz="800" u="none" strike="noStrike">
                          <a:effectLst/>
                        </a:rPr>
                        <a:t>Theatre nurses to ITU/Wards</a:t>
                      </a:r>
                      <a:endParaRPr lang="en-GB" sz="800" b="0" i="0" u="none" strike="noStrike">
                        <a:solidFill>
                          <a:srgbClr val="000000"/>
                        </a:solidFill>
                        <a:effectLst/>
                        <a:latin typeface="Arial" panose="020B0604020202020204" pitchFamily="34" charset="0"/>
                      </a:endParaRPr>
                    </a:p>
                  </a:txBody>
                  <a:tcPr marL="1609" marR="1609" marT="1609" marB="0" anchor="ctr"/>
                </a:tc>
                <a:tc>
                  <a:txBody>
                    <a:bodyPr/>
                    <a:lstStyle/>
                    <a:p>
                      <a:pPr algn="l" fontAlgn="t"/>
                      <a:r>
                        <a:rPr lang="en-GB" sz="800" u="none" strike="noStrike" dirty="0">
                          <a:effectLst/>
                        </a:rPr>
                        <a:t> </a:t>
                      </a:r>
                      <a:endParaRPr lang="en-GB" sz="800" b="0" i="0" u="none" strike="noStrike" dirty="0">
                        <a:solidFill>
                          <a:srgbClr val="000000"/>
                        </a:solidFill>
                        <a:effectLst/>
                        <a:latin typeface="Arial" panose="020B0604020202020204" pitchFamily="34" charset="0"/>
                      </a:endParaRPr>
                    </a:p>
                  </a:txBody>
                  <a:tcPr marL="1609" marR="1609" marT="1609" marB="0"/>
                </a:tc>
                <a:extLst>
                  <a:ext uri="{0D108BD9-81ED-4DB2-BD59-A6C34878D82A}">
                    <a16:rowId xmlns:a16="http://schemas.microsoft.com/office/drawing/2014/main" val="3472392177"/>
                  </a:ext>
                </a:extLst>
              </a:tr>
              <a:tr h="118214">
                <a:tc rowSpan="3">
                  <a:txBody>
                    <a:bodyPr/>
                    <a:lstStyle/>
                    <a:p>
                      <a:pPr algn="l" fontAlgn="ctr"/>
                      <a:r>
                        <a:rPr lang="en-GB" sz="800" u="none" strike="noStrike">
                          <a:effectLst/>
                        </a:rPr>
                        <a:t>Cancel urgent elective operating</a:t>
                      </a:r>
                      <a:endParaRPr lang="en-GB" sz="800" b="0" i="0" u="none" strike="noStrike">
                        <a:solidFill>
                          <a:srgbClr val="000000"/>
                        </a:solidFill>
                        <a:effectLst/>
                        <a:latin typeface="Arial" panose="020B0604020202020204" pitchFamily="34" charset="0"/>
                      </a:endParaRPr>
                    </a:p>
                  </a:txBody>
                  <a:tcPr marL="1609" marR="1609" marT="1609" marB="0" anchor="ctr"/>
                </a:tc>
                <a:tc>
                  <a:txBody>
                    <a:bodyPr/>
                    <a:lstStyle/>
                    <a:p>
                      <a:pPr algn="l" fontAlgn="ctr"/>
                      <a:r>
                        <a:rPr lang="en-GB" sz="800" u="none" strike="noStrike">
                          <a:effectLst/>
                        </a:rPr>
                        <a:t>Surgeons redeployed to wards</a:t>
                      </a:r>
                      <a:endParaRPr lang="en-GB" sz="800" b="0" i="0" u="none" strike="noStrike">
                        <a:solidFill>
                          <a:srgbClr val="000000"/>
                        </a:solidFill>
                        <a:effectLst/>
                        <a:latin typeface="Arial" panose="020B0604020202020204" pitchFamily="34" charset="0"/>
                      </a:endParaRPr>
                    </a:p>
                  </a:txBody>
                  <a:tcPr marL="1609" marR="1609" marT="1609" marB="0" anchor="ctr"/>
                </a:tc>
                <a:tc>
                  <a:txBody>
                    <a:bodyPr/>
                    <a:lstStyle/>
                    <a:p>
                      <a:pPr algn="l" fontAlgn="ctr"/>
                      <a:r>
                        <a:rPr lang="en-GB" sz="800" u="none" strike="noStrike" dirty="0">
                          <a:effectLst/>
                        </a:rPr>
                        <a:t>Significant risk of harm</a:t>
                      </a:r>
                      <a:endParaRPr lang="en-GB" sz="800" b="0" i="0" u="none" strike="noStrike" dirty="0">
                        <a:solidFill>
                          <a:srgbClr val="000000"/>
                        </a:solidFill>
                        <a:effectLst/>
                        <a:latin typeface="Arial" panose="020B0604020202020204" pitchFamily="34" charset="0"/>
                      </a:endParaRPr>
                    </a:p>
                  </a:txBody>
                  <a:tcPr marL="1609" marR="1609" marT="1609" marB="0" anchor="ctr"/>
                </a:tc>
                <a:extLst>
                  <a:ext uri="{0D108BD9-81ED-4DB2-BD59-A6C34878D82A}">
                    <a16:rowId xmlns:a16="http://schemas.microsoft.com/office/drawing/2014/main" val="833651696"/>
                  </a:ext>
                </a:extLst>
              </a:tr>
              <a:tr h="118214">
                <a:tc vMerge="1">
                  <a:txBody>
                    <a:bodyPr/>
                    <a:lstStyle/>
                    <a:p>
                      <a:endParaRPr lang="en-GB"/>
                    </a:p>
                  </a:txBody>
                  <a:tcPr/>
                </a:tc>
                <a:tc>
                  <a:txBody>
                    <a:bodyPr/>
                    <a:lstStyle/>
                    <a:p>
                      <a:pPr algn="l" fontAlgn="ctr"/>
                      <a:r>
                        <a:rPr lang="en-GB" sz="800" u="none" strike="noStrike">
                          <a:effectLst/>
                        </a:rPr>
                        <a:t>Anaesthetists/ODPs to ITU</a:t>
                      </a:r>
                      <a:endParaRPr lang="en-GB" sz="800" b="0" i="0" u="none" strike="noStrike">
                        <a:solidFill>
                          <a:srgbClr val="000000"/>
                        </a:solidFill>
                        <a:effectLst/>
                        <a:latin typeface="Arial" panose="020B0604020202020204" pitchFamily="34" charset="0"/>
                      </a:endParaRPr>
                    </a:p>
                  </a:txBody>
                  <a:tcPr marL="1609" marR="1609" marT="1609" marB="0" anchor="ctr"/>
                </a:tc>
                <a:tc>
                  <a:txBody>
                    <a:bodyPr/>
                    <a:lstStyle/>
                    <a:p>
                      <a:pPr algn="l" fontAlgn="ctr"/>
                      <a:r>
                        <a:rPr lang="en-GB" sz="800" u="none" strike="noStrike" dirty="0">
                          <a:effectLst/>
                        </a:rPr>
                        <a:t>Increased waiting times</a:t>
                      </a:r>
                      <a:endParaRPr lang="en-GB" sz="800" b="0" i="0" u="none" strike="noStrike" dirty="0">
                        <a:solidFill>
                          <a:srgbClr val="000000"/>
                        </a:solidFill>
                        <a:effectLst/>
                        <a:latin typeface="Arial" panose="020B0604020202020204" pitchFamily="34" charset="0"/>
                      </a:endParaRPr>
                    </a:p>
                  </a:txBody>
                  <a:tcPr marL="1609" marR="1609" marT="1609" marB="0" anchor="ctr"/>
                </a:tc>
                <a:extLst>
                  <a:ext uri="{0D108BD9-81ED-4DB2-BD59-A6C34878D82A}">
                    <a16:rowId xmlns:a16="http://schemas.microsoft.com/office/drawing/2014/main" val="705263652"/>
                  </a:ext>
                </a:extLst>
              </a:tr>
              <a:tr h="118214">
                <a:tc vMerge="1">
                  <a:txBody>
                    <a:bodyPr/>
                    <a:lstStyle/>
                    <a:p>
                      <a:endParaRPr lang="en-GB"/>
                    </a:p>
                  </a:txBody>
                  <a:tcPr/>
                </a:tc>
                <a:tc>
                  <a:txBody>
                    <a:bodyPr/>
                    <a:lstStyle/>
                    <a:p>
                      <a:pPr algn="l" fontAlgn="ctr"/>
                      <a:r>
                        <a:rPr lang="en-GB" sz="800" u="none" strike="noStrike">
                          <a:effectLst/>
                        </a:rPr>
                        <a:t>Theatre nurses to ITU/Wards</a:t>
                      </a:r>
                      <a:endParaRPr lang="en-GB" sz="800" b="0" i="0" u="none" strike="noStrike">
                        <a:solidFill>
                          <a:srgbClr val="000000"/>
                        </a:solidFill>
                        <a:effectLst/>
                        <a:latin typeface="Arial" panose="020B0604020202020204" pitchFamily="34" charset="0"/>
                      </a:endParaRPr>
                    </a:p>
                  </a:txBody>
                  <a:tcPr marL="1609" marR="1609" marT="1609" marB="0" anchor="ctr"/>
                </a:tc>
                <a:tc>
                  <a:txBody>
                    <a:bodyPr/>
                    <a:lstStyle/>
                    <a:p>
                      <a:pPr algn="l" fontAlgn="ctr"/>
                      <a:r>
                        <a:rPr lang="en-GB" sz="800" u="none" strike="noStrike" dirty="0">
                          <a:effectLst/>
                        </a:rPr>
                        <a:t> </a:t>
                      </a:r>
                      <a:endParaRPr lang="en-GB" sz="800" b="0" i="0" u="none" strike="noStrike" dirty="0">
                        <a:solidFill>
                          <a:srgbClr val="000000"/>
                        </a:solidFill>
                        <a:effectLst/>
                        <a:latin typeface="Arial" panose="020B0604020202020204" pitchFamily="34" charset="0"/>
                      </a:endParaRPr>
                    </a:p>
                  </a:txBody>
                  <a:tcPr marL="1609" marR="1609" marT="1609" marB="0" anchor="ctr"/>
                </a:tc>
                <a:extLst>
                  <a:ext uri="{0D108BD9-81ED-4DB2-BD59-A6C34878D82A}">
                    <a16:rowId xmlns:a16="http://schemas.microsoft.com/office/drawing/2014/main" val="4277302116"/>
                  </a:ext>
                </a:extLst>
              </a:tr>
            </a:tbl>
          </a:graphicData>
        </a:graphic>
      </p:graphicFrame>
      <p:sp>
        <p:nvSpPr>
          <p:cNvPr id="3" name="Text Placeholder 2"/>
          <p:cNvSpPr>
            <a:spLocks noGrp="1"/>
          </p:cNvSpPr>
          <p:nvPr>
            <p:ph type="body" sz="quarter" idx="15"/>
          </p:nvPr>
        </p:nvSpPr>
        <p:spPr/>
        <p:txBody>
          <a:bodyPr/>
          <a:lstStyle/>
          <a:p>
            <a:endParaRPr lang="en-GB"/>
          </a:p>
        </p:txBody>
      </p:sp>
      <p:sp>
        <p:nvSpPr>
          <p:cNvPr id="4" name="Text Placeholder 3"/>
          <p:cNvSpPr>
            <a:spLocks noGrp="1"/>
          </p:cNvSpPr>
          <p:nvPr>
            <p:ph type="body" sz="quarter" idx="16"/>
          </p:nvPr>
        </p:nvSpPr>
        <p:spPr>
          <a:xfrm>
            <a:off x="241184" y="582829"/>
            <a:ext cx="10748868" cy="609825"/>
          </a:xfrm>
        </p:spPr>
        <p:txBody>
          <a:bodyPr/>
          <a:lstStyle/>
          <a:p>
            <a:r>
              <a:rPr lang="en-GB" dirty="0" smtClean="0"/>
              <a:t>Local Choices Framework </a:t>
            </a:r>
            <a:endParaRPr lang="en-GB" dirty="0"/>
          </a:p>
        </p:txBody>
      </p:sp>
      <p:sp>
        <p:nvSpPr>
          <p:cNvPr id="5" name="Content Placeholder 4"/>
          <p:cNvSpPr>
            <a:spLocks noGrp="1"/>
          </p:cNvSpPr>
          <p:nvPr>
            <p:ph sz="quarter" idx="10"/>
          </p:nvPr>
        </p:nvSpPr>
        <p:spPr>
          <a:xfrm rot="16200000">
            <a:off x="9163075" y="4007356"/>
            <a:ext cx="5205013" cy="221600"/>
          </a:xfrm>
        </p:spPr>
        <p:txBody>
          <a:bodyPr/>
          <a:lstStyle/>
          <a:p>
            <a:r>
              <a:rPr lang="en-GB"/>
              <a:t>Transformation, outcomes, experience, ownership</a:t>
            </a:r>
            <a:endParaRPr lang="en-GB" dirty="0"/>
          </a:p>
        </p:txBody>
      </p:sp>
    </p:spTree>
    <p:extLst>
      <p:ext uri="{BB962C8B-B14F-4D97-AF65-F5344CB8AC3E}">
        <p14:creationId xmlns:p14="http://schemas.microsoft.com/office/powerpoint/2010/main" val="32349364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689367"/>
            <a:ext cx="2374900" cy="1263383"/>
          </a:xfrm>
        </p:spPr>
        <p:txBody>
          <a:bodyPr/>
          <a:lstStyle/>
          <a:p>
            <a:pPr algn="l"/>
            <a:r>
              <a:rPr lang="en-GB" sz="3600" dirty="0" smtClean="0">
                <a:solidFill>
                  <a:schemeClr val="tx2"/>
                </a:solidFill>
              </a:rPr>
              <a:t/>
            </a:r>
            <a:br>
              <a:rPr lang="en-GB" sz="3600" dirty="0" smtClean="0">
                <a:solidFill>
                  <a:schemeClr val="tx2"/>
                </a:solidFill>
              </a:rPr>
            </a:br>
            <a:r>
              <a:rPr lang="en-GB" sz="2000" dirty="0" smtClean="0">
                <a:solidFill>
                  <a:schemeClr val="tx2"/>
                </a:solidFill>
              </a:rPr>
              <a:t/>
            </a:r>
            <a:br>
              <a:rPr lang="en-GB" sz="2000" dirty="0" smtClean="0">
                <a:solidFill>
                  <a:schemeClr val="tx2"/>
                </a:solidFill>
              </a:rPr>
            </a:br>
            <a:endParaRPr lang="en-GB" sz="3600" dirty="0">
              <a:solidFill>
                <a:schemeClr val="tx2"/>
              </a:solidFill>
            </a:endParaRPr>
          </a:p>
        </p:txBody>
      </p:sp>
      <p:sp>
        <p:nvSpPr>
          <p:cNvPr id="3" name="Text Placeholder 2"/>
          <p:cNvSpPr>
            <a:spLocks noGrp="1"/>
          </p:cNvSpPr>
          <p:nvPr>
            <p:ph type="body" sz="quarter" idx="30"/>
          </p:nvPr>
        </p:nvSpPr>
        <p:spPr/>
        <p:txBody>
          <a:bodyPr/>
          <a:lstStyle/>
          <a:p>
            <a:r>
              <a:rPr lang="en-GB" dirty="0" smtClean="0"/>
              <a:t> NCCU</a:t>
            </a:r>
            <a:endParaRPr lang="en-GB" dirty="0"/>
          </a:p>
        </p:txBody>
      </p:sp>
      <p:sp>
        <p:nvSpPr>
          <p:cNvPr id="4" name="TextBox 3"/>
          <p:cNvSpPr txBox="1"/>
          <p:nvPr/>
        </p:nvSpPr>
        <p:spPr>
          <a:xfrm>
            <a:off x="596900" y="666750"/>
            <a:ext cx="8312150" cy="584775"/>
          </a:xfrm>
          <a:prstGeom prst="rect">
            <a:avLst/>
          </a:prstGeom>
          <a:noFill/>
        </p:spPr>
        <p:txBody>
          <a:bodyPr wrap="square" rtlCol="0">
            <a:spAutoFit/>
          </a:bodyPr>
          <a:lstStyle/>
          <a:p>
            <a:r>
              <a:rPr lang="en-GB" sz="3200" dirty="0">
                <a:solidFill>
                  <a:schemeClr val="tx2"/>
                </a:solidFill>
              </a:rPr>
              <a:t>Why is </a:t>
            </a:r>
            <a:r>
              <a:rPr lang="en-GB" sz="3200" dirty="0" smtClean="0">
                <a:solidFill>
                  <a:schemeClr val="tx2"/>
                </a:solidFill>
              </a:rPr>
              <a:t>an escalation process </a:t>
            </a:r>
            <a:r>
              <a:rPr lang="en-GB" sz="3200" dirty="0">
                <a:solidFill>
                  <a:schemeClr val="tx2"/>
                </a:solidFill>
              </a:rPr>
              <a:t>needed?</a:t>
            </a:r>
            <a:endParaRPr lang="en-GB" sz="3000" b="0" i="0" dirty="0" smtClean="0">
              <a:solidFill>
                <a:schemeClr val="bg1"/>
              </a:solidFill>
              <a:latin typeface="Ubuntu" charset="0"/>
              <a:ea typeface="Ubuntu" charset="0"/>
              <a:cs typeface="Ubuntu" charset="0"/>
            </a:endParaRPr>
          </a:p>
        </p:txBody>
      </p:sp>
      <p:sp>
        <p:nvSpPr>
          <p:cNvPr id="5" name="TextBox 4"/>
          <p:cNvSpPr txBox="1"/>
          <p:nvPr/>
        </p:nvSpPr>
        <p:spPr>
          <a:xfrm>
            <a:off x="127000" y="1612900"/>
            <a:ext cx="8566150" cy="4801314"/>
          </a:xfrm>
          <a:prstGeom prst="rect">
            <a:avLst/>
          </a:prstGeom>
          <a:noFill/>
        </p:spPr>
        <p:txBody>
          <a:bodyPr wrap="square" rtlCol="0">
            <a:spAutoFit/>
          </a:bodyPr>
          <a:lstStyle/>
          <a:p>
            <a:r>
              <a:rPr lang="en-GB" dirty="0" smtClean="0">
                <a:solidFill>
                  <a:schemeClr val="tx2"/>
                </a:solidFill>
              </a:rPr>
              <a:t>1) An </a:t>
            </a:r>
            <a:r>
              <a:rPr lang="en-GB" dirty="0">
                <a:solidFill>
                  <a:schemeClr val="tx2"/>
                </a:solidFill>
              </a:rPr>
              <a:t>agreed escalation process gives cover for organisations </a:t>
            </a:r>
            <a:br>
              <a:rPr lang="en-GB" dirty="0">
                <a:solidFill>
                  <a:schemeClr val="tx2"/>
                </a:solidFill>
              </a:rPr>
            </a:br>
            <a:r>
              <a:rPr lang="en-GB" dirty="0">
                <a:solidFill>
                  <a:schemeClr val="tx2"/>
                </a:solidFill>
              </a:rPr>
              <a:t>when they are unable to deliver all </a:t>
            </a:r>
            <a:r>
              <a:rPr lang="en-GB" dirty="0" smtClean="0">
                <a:solidFill>
                  <a:schemeClr val="tx2"/>
                </a:solidFill>
              </a:rPr>
              <a:t>scheduled and unscheduled </a:t>
            </a:r>
            <a:r>
              <a:rPr lang="en-GB" dirty="0">
                <a:solidFill>
                  <a:schemeClr val="tx2"/>
                </a:solidFill>
              </a:rPr>
              <a:t>services. </a:t>
            </a:r>
            <a:endParaRPr lang="en-GB" dirty="0" smtClean="0">
              <a:solidFill>
                <a:schemeClr val="tx2"/>
              </a:solidFill>
            </a:endParaRPr>
          </a:p>
          <a:p>
            <a:r>
              <a:rPr lang="en-GB" dirty="0" smtClean="0">
                <a:solidFill>
                  <a:schemeClr val="tx2"/>
                </a:solidFill>
              </a:rPr>
              <a:t>It </a:t>
            </a:r>
            <a:r>
              <a:rPr lang="en-GB" dirty="0">
                <a:solidFill>
                  <a:schemeClr val="tx2"/>
                </a:solidFill>
              </a:rPr>
              <a:t>sets out the </a:t>
            </a:r>
            <a:r>
              <a:rPr lang="en-GB" dirty="0" smtClean="0">
                <a:solidFill>
                  <a:schemeClr val="tx2"/>
                </a:solidFill>
              </a:rPr>
              <a:t>areas </a:t>
            </a:r>
            <a:r>
              <a:rPr lang="en-GB" dirty="0">
                <a:solidFill>
                  <a:schemeClr val="tx2"/>
                </a:solidFill>
              </a:rPr>
              <a:t>of risk and seeks to maintain services that deal with the </a:t>
            </a:r>
            <a:r>
              <a:rPr lang="en-GB" dirty="0" smtClean="0">
                <a:solidFill>
                  <a:schemeClr val="tx2"/>
                </a:solidFill>
              </a:rPr>
              <a:t>highest </a:t>
            </a:r>
            <a:r>
              <a:rPr lang="en-GB" dirty="0">
                <a:solidFill>
                  <a:schemeClr val="tx2"/>
                </a:solidFill>
              </a:rPr>
              <a:t>levels of risk in the system</a:t>
            </a:r>
            <a:br>
              <a:rPr lang="en-GB" dirty="0">
                <a:solidFill>
                  <a:schemeClr val="tx2"/>
                </a:solidFill>
              </a:rPr>
            </a:br>
            <a:r>
              <a:rPr lang="en-GB" dirty="0">
                <a:solidFill>
                  <a:schemeClr val="tx2"/>
                </a:solidFill>
              </a:rPr>
              <a:t>2) Local Choices Framework currently gives permissions to vary </a:t>
            </a:r>
            <a:br>
              <a:rPr lang="en-GB" dirty="0">
                <a:solidFill>
                  <a:schemeClr val="tx2"/>
                </a:solidFill>
              </a:rPr>
            </a:br>
            <a:r>
              <a:rPr lang="en-GB" dirty="0">
                <a:solidFill>
                  <a:schemeClr val="tx2"/>
                </a:solidFill>
              </a:rPr>
              <a:t>services offered in secondary care only</a:t>
            </a:r>
            <a:br>
              <a:rPr lang="en-GB" dirty="0">
                <a:solidFill>
                  <a:schemeClr val="tx2"/>
                </a:solidFill>
              </a:rPr>
            </a:br>
            <a:r>
              <a:rPr lang="en-GB" dirty="0" smtClean="0">
                <a:solidFill>
                  <a:schemeClr val="tx2"/>
                </a:solidFill>
              </a:rPr>
              <a:t>3) </a:t>
            </a:r>
            <a:r>
              <a:rPr lang="en-GB" dirty="0">
                <a:solidFill>
                  <a:schemeClr val="tx2"/>
                </a:solidFill>
              </a:rPr>
              <a:t>WAST DMP/CSP response</a:t>
            </a:r>
            <a:br>
              <a:rPr lang="en-GB" dirty="0">
                <a:solidFill>
                  <a:schemeClr val="tx2"/>
                </a:solidFill>
              </a:rPr>
            </a:br>
            <a:r>
              <a:rPr lang="en-GB" dirty="0">
                <a:solidFill>
                  <a:schemeClr val="tx2"/>
                </a:solidFill>
              </a:rPr>
              <a:t>	</a:t>
            </a:r>
            <a:r>
              <a:rPr lang="en-GB" sz="1400" dirty="0">
                <a:solidFill>
                  <a:schemeClr val="tx2"/>
                </a:solidFill>
              </a:rPr>
              <a:t>Where does the decision not to red release sit?</a:t>
            </a:r>
            <a:br>
              <a:rPr lang="en-GB" sz="1400" dirty="0">
                <a:solidFill>
                  <a:schemeClr val="tx2"/>
                </a:solidFill>
              </a:rPr>
            </a:br>
            <a:r>
              <a:rPr lang="en-GB" sz="1400" dirty="0">
                <a:solidFill>
                  <a:schemeClr val="tx2"/>
                </a:solidFill>
              </a:rPr>
              <a:t>	Where does the decision to ‘no send’ sit?</a:t>
            </a:r>
            <a:br>
              <a:rPr lang="en-GB" sz="1400" dirty="0">
                <a:solidFill>
                  <a:schemeClr val="tx2"/>
                </a:solidFill>
              </a:rPr>
            </a:br>
            <a:r>
              <a:rPr lang="en-GB" dirty="0" smtClean="0">
                <a:solidFill>
                  <a:schemeClr val="tx2"/>
                </a:solidFill>
              </a:rPr>
              <a:t>4) </a:t>
            </a:r>
            <a:r>
              <a:rPr lang="en-GB" dirty="0">
                <a:solidFill>
                  <a:schemeClr val="tx2"/>
                </a:solidFill>
              </a:rPr>
              <a:t>To assist clinical and operational leaders to have the information </a:t>
            </a:r>
            <a:br>
              <a:rPr lang="en-GB" dirty="0">
                <a:solidFill>
                  <a:schemeClr val="tx2"/>
                </a:solidFill>
              </a:rPr>
            </a:br>
            <a:r>
              <a:rPr lang="en-GB" dirty="0">
                <a:solidFill>
                  <a:schemeClr val="tx2"/>
                </a:solidFill>
              </a:rPr>
              <a:t>required to assess risk in their local system and to respond to it </a:t>
            </a:r>
            <a:r>
              <a:rPr lang="en-GB" dirty="0" smtClean="0">
                <a:solidFill>
                  <a:schemeClr val="tx2"/>
                </a:solidFill>
              </a:rPr>
              <a:t>at </a:t>
            </a:r>
            <a:r>
              <a:rPr lang="en-GB" dirty="0">
                <a:solidFill>
                  <a:schemeClr val="tx2"/>
                </a:solidFill>
              </a:rPr>
              <a:t>the earliest opportunity</a:t>
            </a:r>
            <a:br>
              <a:rPr lang="en-GB" dirty="0">
                <a:solidFill>
                  <a:schemeClr val="tx2"/>
                </a:solidFill>
              </a:rPr>
            </a:br>
            <a:r>
              <a:rPr lang="en-GB" dirty="0" smtClean="0">
                <a:solidFill>
                  <a:schemeClr val="tx2"/>
                </a:solidFill>
              </a:rPr>
              <a:t>5) </a:t>
            </a:r>
            <a:r>
              <a:rPr lang="en-GB" dirty="0">
                <a:solidFill>
                  <a:schemeClr val="tx2"/>
                </a:solidFill>
              </a:rPr>
              <a:t>To ensure actions taken do not disproportionately increase risk to </a:t>
            </a:r>
            <a:br>
              <a:rPr lang="en-GB" dirty="0">
                <a:solidFill>
                  <a:schemeClr val="tx2"/>
                </a:solidFill>
              </a:rPr>
            </a:br>
            <a:r>
              <a:rPr lang="en-GB" dirty="0">
                <a:solidFill>
                  <a:schemeClr val="tx2"/>
                </a:solidFill>
              </a:rPr>
              <a:t>patients elsewhere in the </a:t>
            </a:r>
            <a:r>
              <a:rPr lang="en-GB" dirty="0" smtClean="0">
                <a:solidFill>
                  <a:schemeClr val="tx2"/>
                </a:solidFill>
              </a:rPr>
              <a:t>system</a:t>
            </a:r>
          </a:p>
          <a:p>
            <a:r>
              <a:rPr lang="en-GB" dirty="0" smtClean="0">
                <a:solidFill>
                  <a:schemeClr val="tx2"/>
                </a:solidFill>
              </a:rPr>
              <a:t>6) Provides the ability to work collaboratively across and between organisations</a:t>
            </a:r>
            <a:r>
              <a:rPr lang="en-GB" dirty="0">
                <a:solidFill>
                  <a:schemeClr val="tx2"/>
                </a:solidFill>
              </a:rPr>
              <a:t/>
            </a:r>
            <a:br>
              <a:rPr lang="en-GB" dirty="0">
                <a:solidFill>
                  <a:schemeClr val="tx2"/>
                </a:solidFill>
              </a:rPr>
            </a:br>
            <a:endParaRPr lang="en-GB" b="0" i="0" dirty="0" smtClean="0">
              <a:solidFill>
                <a:schemeClr val="bg1"/>
              </a:solidFill>
              <a:latin typeface="Ubuntu" charset="0"/>
              <a:ea typeface="Ubuntu" charset="0"/>
              <a:cs typeface="Ubuntu" charset="0"/>
            </a:endParaRPr>
          </a:p>
        </p:txBody>
      </p:sp>
    </p:spTree>
    <p:extLst>
      <p:ext uri="{BB962C8B-B14F-4D97-AF65-F5344CB8AC3E}">
        <p14:creationId xmlns:p14="http://schemas.microsoft.com/office/powerpoint/2010/main" val="24848992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5"/>
          </p:nvPr>
        </p:nvSpPr>
        <p:spPr/>
        <p:txBody>
          <a:bodyPr/>
          <a:lstStyle/>
          <a:p>
            <a:r>
              <a:rPr lang="en-GB" dirty="0" smtClean="0"/>
              <a:t>NCCU</a:t>
            </a:r>
            <a:endParaRPr lang="en-GB" dirty="0"/>
          </a:p>
        </p:txBody>
      </p:sp>
      <p:sp>
        <p:nvSpPr>
          <p:cNvPr id="8" name="Content Placeholder 7"/>
          <p:cNvSpPr>
            <a:spLocks noGrp="1"/>
          </p:cNvSpPr>
          <p:nvPr>
            <p:ph sz="quarter" idx="10"/>
          </p:nvPr>
        </p:nvSpPr>
        <p:spPr>
          <a:xfrm rot="16200000">
            <a:off x="9307124" y="4040606"/>
            <a:ext cx="4916914" cy="443198"/>
          </a:xfrm>
        </p:spPr>
        <p:txBody>
          <a:bodyPr/>
          <a:lstStyle/>
          <a:p>
            <a:r>
              <a:rPr lang="en-GB" dirty="0" smtClean="0"/>
              <a:t>Transformation, outcomes, experience, ownership</a:t>
            </a:r>
            <a:endParaRPr lang="en-GB" dirty="0"/>
          </a:p>
        </p:txBody>
      </p:sp>
      <p:sp>
        <p:nvSpPr>
          <p:cNvPr id="9" name="Content Placeholder 8"/>
          <p:cNvSpPr>
            <a:spLocks noGrp="1"/>
          </p:cNvSpPr>
          <p:nvPr>
            <p:ph sz="quarter" idx="14"/>
          </p:nvPr>
        </p:nvSpPr>
        <p:spPr>
          <a:xfrm>
            <a:off x="241182" y="1625867"/>
            <a:ext cx="10748870" cy="5098319"/>
          </a:xfrm>
        </p:spPr>
        <p:txBody>
          <a:bodyPr/>
          <a:lstStyle/>
          <a:p>
            <a:pPr marL="457200" lvl="1" indent="0">
              <a:buNone/>
            </a:pPr>
            <a:r>
              <a:rPr lang="en-GB" dirty="0" smtClean="0"/>
              <a:t>	</a:t>
            </a:r>
          </a:p>
          <a:p>
            <a:r>
              <a:rPr lang="en-GB" sz="2000" dirty="0" smtClean="0"/>
              <a:t>The </a:t>
            </a:r>
            <a:r>
              <a:rPr lang="en-GB" sz="2000" dirty="0"/>
              <a:t>document sets out the potential escalation process for Health Boards to work alongside the WAST </a:t>
            </a:r>
            <a:r>
              <a:rPr lang="en-GB" sz="2000" dirty="0" smtClean="0"/>
              <a:t>C.S.P. </a:t>
            </a:r>
            <a:r>
              <a:rPr lang="en-GB" sz="2000" dirty="0"/>
              <a:t>It is designed to highlight and respond to areas of greatest clinical risk</a:t>
            </a:r>
            <a:r>
              <a:rPr lang="en-GB" sz="2000" dirty="0" smtClean="0"/>
              <a:t>.</a:t>
            </a:r>
          </a:p>
          <a:p>
            <a:pPr lvl="1"/>
            <a:r>
              <a:rPr lang="en-GB" sz="1400" dirty="0" smtClean="0"/>
              <a:t>The highest risk is often in the community and this may not be appreciated inside hospitals  </a:t>
            </a:r>
          </a:p>
          <a:p>
            <a:r>
              <a:rPr lang="en-GB" sz="2000" dirty="0" smtClean="0"/>
              <a:t>Proactive and Reactive to </a:t>
            </a:r>
            <a:r>
              <a:rPr lang="en-GB" sz="2000" dirty="0"/>
              <a:t>prevent and mitigate risk in the system</a:t>
            </a:r>
            <a:r>
              <a:rPr lang="en-GB" sz="2000" dirty="0" smtClean="0"/>
              <a:t>.</a:t>
            </a:r>
          </a:p>
          <a:p>
            <a:r>
              <a:rPr lang="en-GB" sz="2000" dirty="0" smtClean="0"/>
              <a:t>Is an outworking of the ‘Local </a:t>
            </a:r>
            <a:r>
              <a:rPr lang="en-GB" sz="2000" dirty="0"/>
              <a:t>C</a:t>
            </a:r>
            <a:r>
              <a:rPr lang="en-GB" sz="2000" dirty="0" smtClean="0"/>
              <a:t>hoices </a:t>
            </a:r>
            <a:r>
              <a:rPr lang="en-GB" sz="2000" dirty="0"/>
              <a:t>F</a:t>
            </a:r>
            <a:r>
              <a:rPr lang="en-GB" sz="2000" dirty="0" smtClean="0"/>
              <a:t>ramework’</a:t>
            </a:r>
            <a:endParaRPr lang="en-GB" sz="2000" dirty="0"/>
          </a:p>
          <a:p>
            <a:r>
              <a:rPr lang="en-GB" sz="2000" dirty="0" smtClean="0"/>
              <a:t>This </a:t>
            </a:r>
            <a:r>
              <a:rPr lang="en-GB" sz="2000" dirty="0"/>
              <a:t>plan that will require Health and Social </a:t>
            </a:r>
            <a:r>
              <a:rPr lang="en-GB" sz="2000" dirty="0" smtClean="0"/>
              <a:t>Care responses.</a:t>
            </a:r>
          </a:p>
          <a:p>
            <a:r>
              <a:rPr lang="en-GB" sz="2000" dirty="0"/>
              <a:t>S</a:t>
            </a:r>
            <a:r>
              <a:rPr lang="en-GB" sz="2000" dirty="0" smtClean="0"/>
              <a:t>upported </a:t>
            </a:r>
            <a:r>
              <a:rPr lang="en-GB" sz="2000" dirty="0"/>
              <a:t>by the introduction of Local Operational Delivery Units (ODU’s).  </a:t>
            </a:r>
          </a:p>
          <a:p>
            <a:r>
              <a:rPr lang="en-GB" sz="2000" dirty="0"/>
              <a:t>This document also assumes there will be a National clinical reference group that will assist with the assessment of risk within the actions proposed by each Health </a:t>
            </a:r>
            <a:r>
              <a:rPr lang="en-GB" sz="2000" dirty="0" smtClean="0"/>
              <a:t>Board.</a:t>
            </a:r>
          </a:p>
          <a:p>
            <a:r>
              <a:rPr lang="en-GB" sz="2000" dirty="0" smtClean="0"/>
              <a:t>The </a:t>
            </a:r>
            <a:r>
              <a:rPr lang="en-GB" sz="2000" dirty="0"/>
              <a:t>clinical reference group will also peer review any serious incidents that occur as a </a:t>
            </a:r>
            <a:r>
              <a:rPr lang="en-GB" sz="2000" dirty="0" smtClean="0"/>
              <a:t>consequence*.</a:t>
            </a:r>
            <a:endParaRPr lang="en-GB" sz="2000" dirty="0"/>
          </a:p>
        </p:txBody>
      </p:sp>
      <p:sp>
        <p:nvSpPr>
          <p:cNvPr id="2" name="Text Placeholder 1"/>
          <p:cNvSpPr>
            <a:spLocks noGrp="1"/>
          </p:cNvSpPr>
          <p:nvPr>
            <p:ph type="body" sz="quarter" idx="16"/>
          </p:nvPr>
        </p:nvSpPr>
        <p:spPr/>
        <p:txBody>
          <a:bodyPr/>
          <a:lstStyle/>
          <a:p>
            <a:r>
              <a:rPr lang="en-GB" dirty="0" smtClean="0"/>
              <a:t>Introduction</a:t>
            </a:r>
            <a:endParaRPr lang="en-GB" dirty="0"/>
          </a:p>
        </p:txBody>
      </p:sp>
    </p:spTree>
    <p:extLst>
      <p:ext uri="{BB962C8B-B14F-4D97-AF65-F5344CB8AC3E}">
        <p14:creationId xmlns:p14="http://schemas.microsoft.com/office/powerpoint/2010/main" val="3061613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sz="quarter" idx="16"/>
          </p:nvPr>
        </p:nvSpPr>
        <p:spPr>
          <a:xfrm>
            <a:off x="241184" y="1643946"/>
            <a:ext cx="5022228" cy="4749505"/>
          </a:xfrm>
        </p:spPr>
        <p:txBody>
          <a:bodyPr/>
          <a:lstStyle/>
          <a:p>
            <a:r>
              <a:rPr lang="en-GB" b="1" dirty="0"/>
              <a:t>Emergency department (ED) and pre-ED actions</a:t>
            </a:r>
            <a:endParaRPr lang="en-GB" dirty="0"/>
          </a:p>
          <a:p>
            <a:r>
              <a:rPr lang="en-GB" sz="1800" dirty="0"/>
              <a:t>All opportunities to </a:t>
            </a:r>
            <a:r>
              <a:rPr lang="en-GB" sz="1800" dirty="0" smtClean="0"/>
              <a:t>redirect patients into more appropriate services, </a:t>
            </a:r>
            <a:r>
              <a:rPr lang="en-GB" sz="1800" dirty="0"/>
              <a:t>from first point of contact including ED </a:t>
            </a:r>
            <a:r>
              <a:rPr lang="en-GB" sz="1800" dirty="0" smtClean="0"/>
              <a:t>(triage category 4&amp;5) must </a:t>
            </a:r>
            <a:r>
              <a:rPr lang="en-GB" sz="1800" dirty="0"/>
              <a:t>be considered at this level of </a:t>
            </a:r>
            <a:r>
              <a:rPr lang="en-GB" sz="1800" dirty="0" smtClean="0"/>
              <a:t>escalation:</a:t>
            </a:r>
          </a:p>
          <a:p>
            <a:pPr lvl="1"/>
            <a:r>
              <a:rPr lang="en-GB" sz="1600" dirty="0" smtClean="0">
                <a:solidFill>
                  <a:srgbClr val="325083"/>
                </a:solidFill>
              </a:rPr>
              <a:t>Primary </a:t>
            </a:r>
            <a:r>
              <a:rPr lang="en-GB" sz="1600" dirty="0">
                <a:solidFill>
                  <a:srgbClr val="325083"/>
                </a:solidFill>
              </a:rPr>
              <a:t>care</a:t>
            </a:r>
          </a:p>
          <a:p>
            <a:pPr lvl="1"/>
            <a:r>
              <a:rPr lang="en-GB" sz="1600" dirty="0"/>
              <a:t>Physio service</a:t>
            </a:r>
          </a:p>
          <a:p>
            <a:pPr lvl="1"/>
            <a:r>
              <a:rPr lang="en-GB" sz="1600" dirty="0"/>
              <a:t>Community Pharmacy</a:t>
            </a:r>
          </a:p>
          <a:p>
            <a:pPr lvl="1"/>
            <a:r>
              <a:rPr lang="en-GB" sz="1600" dirty="0"/>
              <a:t>MIU</a:t>
            </a:r>
          </a:p>
          <a:p>
            <a:pPr lvl="1"/>
            <a:r>
              <a:rPr lang="en-GB" sz="1600" dirty="0"/>
              <a:t>Optometry</a:t>
            </a:r>
          </a:p>
          <a:p>
            <a:pPr lvl="1"/>
            <a:r>
              <a:rPr lang="en-GB" sz="1600" dirty="0"/>
              <a:t>Dental</a:t>
            </a:r>
          </a:p>
          <a:p>
            <a:pPr lvl="1"/>
            <a:r>
              <a:rPr lang="en-GB" sz="1600" dirty="0"/>
              <a:t>Mental Health Services</a:t>
            </a:r>
          </a:p>
          <a:p>
            <a:endParaRPr lang="en-US" altLang="en-US" dirty="0">
              <a:solidFill>
                <a:srgbClr val="325083"/>
              </a:solidFill>
            </a:endParaRPr>
          </a:p>
        </p:txBody>
      </p:sp>
      <p:sp>
        <p:nvSpPr>
          <p:cNvPr id="8" name="Content Placeholder 7"/>
          <p:cNvSpPr>
            <a:spLocks noGrp="1"/>
          </p:cNvSpPr>
          <p:nvPr>
            <p:ph sz="quarter" idx="17"/>
          </p:nvPr>
        </p:nvSpPr>
        <p:spPr>
          <a:xfrm>
            <a:off x="5979029" y="1871933"/>
            <a:ext cx="5022228" cy="3155223"/>
          </a:xfrm>
        </p:spPr>
        <p:txBody>
          <a:bodyPr/>
          <a:lstStyle/>
          <a:p>
            <a:r>
              <a:rPr lang="en-GB" b="1" dirty="0"/>
              <a:t>Inpatient actions</a:t>
            </a:r>
            <a:endParaRPr lang="en-GB" dirty="0"/>
          </a:p>
          <a:p>
            <a:r>
              <a:rPr lang="en-GB" sz="1800" dirty="0"/>
              <a:t>Daily board rounds on all acute wards following the SAFER principles</a:t>
            </a:r>
          </a:p>
          <a:p>
            <a:r>
              <a:rPr lang="en-GB" sz="1800" dirty="0"/>
              <a:t>Clear escalation protocols for any delayed patients identified through board rounds to ensure zero tolerance to any patient delays including factors within UHB control </a:t>
            </a:r>
            <a:r>
              <a:rPr lang="en-GB" sz="1800" dirty="0" smtClean="0"/>
              <a:t>e.g. </a:t>
            </a:r>
            <a:r>
              <a:rPr lang="en-GB" sz="1800" dirty="0"/>
              <a:t>delays for diagnostics, therapies etc.  </a:t>
            </a:r>
          </a:p>
          <a:p>
            <a:pPr lvl="1"/>
            <a:endParaRPr lang="en-GB" dirty="0"/>
          </a:p>
        </p:txBody>
      </p:sp>
      <p:sp>
        <p:nvSpPr>
          <p:cNvPr id="6" name="Text Placeholder 5"/>
          <p:cNvSpPr>
            <a:spLocks noGrp="1"/>
          </p:cNvSpPr>
          <p:nvPr>
            <p:ph type="body" sz="quarter" idx="15"/>
          </p:nvPr>
        </p:nvSpPr>
        <p:spPr/>
        <p:txBody>
          <a:bodyPr/>
          <a:lstStyle/>
          <a:p>
            <a:r>
              <a:rPr lang="en-GB" dirty="0" smtClean="0"/>
              <a:t>NCCU</a:t>
            </a:r>
            <a:endParaRPr lang="en-GB" dirty="0"/>
          </a:p>
        </p:txBody>
      </p:sp>
      <p:sp>
        <p:nvSpPr>
          <p:cNvPr id="9" name="Text Placeholder 8"/>
          <p:cNvSpPr>
            <a:spLocks noGrp="1"/>
          </p:cNvSpPr>
          <p:nvPr>
            <p:ph type="body" sz="quarter" idx="18"/>
          </p:nvPr>
        </p:nvSpPr>
        <p:spPr>
          <a:xfrm>
            <a:off x="241183" y="659473"/>
            <a:ext cx="10760073" cy="884264"/>
          </a:xfrm>
        </p:spPr>
        <p:txBody>
          <a:bodyPr/>
          <a:lstStyle/>
          <a:p>
            <a:r>
              <a:rPr lang="en-GB" dirty="0" smtClean="0"/>
              <a:t>Escalation Level 1 (green) </a:t>
            </a:r>
            <a:endParaRPr lang="en-GB" sz="2000" dirty="0"/>
          </a:p>
          <a:p>
            <a:r>
              <a:rPr lang="en-GB" sz="2000" dirty="0" smtClean="0"/>
              <a:t>demand = capacity</a:t>
            </a:r>
            <a:endParaRPr lang="en-GB" sz="2000" dirty="0"/>
          </a:p>
        </p:txBody>
      </p:sp>
      <p:sp>
        <p:nvSpPr>
          <p:cNvPr id="10" name="Content Placeholder 9"/>
          <p:cNvSpPr>
            <a:spLocks noGrp="1"/>
          </p:cNvSpPr>
          <p:nvPr>
            <p:ph sz="quarter" idx="19"/>
          </p:nvPr>
        </p:nvSpPr>
        <p:spPr>
          <a:xfrm rot="16200000">
            <a:off x="9103989" y="3837471"/>
            <a:ext cx="5323184" cy="443198"/>
          </a:xfrm>
        </p:spPr>
        <p:txBody>
          <a:bodyPr/>
          <a:lstStyle/>
          <a:p>
            <a:r>
              <a:rPr lang="en-GB" dirty="0"/>
              <a:t>Transformation, outcomes, experience, ownership</a:t>
            </a:r>
          </a:p>
        </p:txBody>
      </p:sp>
      <p:sp>
        <p:nvSpPr>
          <p:cNvPr id="2" name="TextBox 1"/>
          <p:cNvSpPr txBox="1"/>
          <p:nvPr/>
        </p:nvSpPr>
        <p:spPr>
          <a:xfrm>
            <a:off x="1340285" y="6219173"/>
            <a:ext cx="9823809" cy="461665"/>
          </a:xfrm>
          <a:prstGeom prst="rect">
            <a:avLst/>
          </a:prstGeom>
          <a:noFill/>
        </p:spPr>
        <p:txBody>
          <a:bodyPr wrap="square" rtlCol="0">
            <a:spAutoFit/>
          </a:bodyPr>
          <a:lstStyle/>
          <a:p>
            <a:pPr algn="ctr"/>
            <a:r>
              <a:rPr lang="en-GB" sz="2400" dirty="0"/>
              <a:t>Responsible Officer – on call manager</a:t>
            </a:r>
          </a:p>
        </p:txBody>
      </p:sp>
    </p:spTree>
    <p:extLst>
      <p:ext uri="{BB962C8B-B14F-4D97-AF65-F5344CB8AC3E}">
        <p14:creationId xmlns:p14="http://schemas.microsoft.com/office/powerpoint/2010/main" val="4841872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sz="quarter" idx="16"/>
          </p:nvPr>
        </p:nvSpPr>
        <p:spPr>
          <a:xfrm>
            <a:off x="241183" y="1833129"/>
            <a:ext cx="5314109" cy="4164217"/>
          </a:xfrm>
        </p:spPr>
        <p:txBody>
          <a:bodyPr/>
          <a:lstStyle/>
          <a:p>
            <a:pPr lvl="0"/>
            <a:r>
              <a:rPr lang="en-GB" dirty="0" smtClean="0"/>
              <a:t>Identify </a:t>
            </a:r>
            <a:r>
              <a:rPr lang="en-GB" dirty="0"/>
              <a:t>issue </a:t>
            </a:r>
          </a:p>
          <a:p>
            <a:pPr lvl="0"/>
            <a:r>
              <a:rPr lang="en-GB" sz="2000" dirty="0" smtClean="0"/>
              <a:t>A) </a:t>
            </a:r>
            <a:r>
              <a:rPr lang="en-GB" sz="2000" dirty="0" smtClean="0">
                <a:solidFill>
                  <a:srgbClr val="325083"/>
                </a:solidFill>
              </a:rPr>
              <a:t>Front </a:t>
            </a:r>
            <a:r>
              <a:rPr lang="en-GB" sz="2000" dirty="0">
                <a:solidFill>
                  <a:srgbClr val="325083"/>
                </a:solidFill>
              </a:rPr>
              <a:t>door demand</a:t>
            </a:r>
          </a:p>
          <a:p>
            <a:pPr lvl="1"/>
            <a:r>
              <a:rPr lang="en-GB" sz="1600" dirty="0">
                <a:solidFill>
                  <a:srgbClr val="325083"/>
                </a:solidFill>
              </a:rPr>
              <a:t>Potential admissions from Care </a:t>
            </a:r>
            <a:r>
              <a:rPr lang="en-GB" sz="1600" dirty="0" smtClean="0">
                <a:solidFill>
                  <a:srgbClr val="325083"/>
                </a:solidFill>
              </a:rPr>
              <a:t>homes </a:t>
            </a:r>
            <a:r>
              <a:rPr lang="en-GB" sz="1600" dirty="0">
                <a:solidFill>
                  <a:srgbClr val="325083"/>
                </a:solidFill>
              </a:rPr>
              <a:t>require face to face GP/primary care review or paramedic to consultant conversation prior to transfer to DGH</a:t>
            </a:r>
          </a:p>
          <a:p>
            <a:pPr lvl="1"/>
            <a:r>
              <a:rPr lang="en-GB" sz="1600" dirty="0">
                <a:solidFill>
                  <a:srgbClr val="325083"/>
                </a:solidFill>
              </a:rPr>
              <a:t>GP admissions – consultant connect or alternative clinician to clinician discussion prior to admission </a:t>
            </a:r>
            <a:r>
              <a:rPr lang="en-GB" sz="1600" dirty="0" smtClean="0">
                <a:solidFill>
                  <a:srgbClr val="325083"/>
                </a:solidFill>
              </a:rPr>
              <a:t>(in order to consider </a:t>
            </a:r>
            <a:r>
              <a:rPr lang="en-GB" sz="1600" dirty="0">
                <a:solidFill>
                  <a:srgbClr val="325083"/>
                </a:solidFill>
              </a:rPr>
              <a:t>alternative to front door or possible assessment tomorrow)</a:t>
            </a:r>
          </a:p>
          <a:p>
            <a:pPr lvl="1"/>
            <a:r>
              <a:rPr lang="en-GB" sz="1600" dirty="0">
                <a:solidFill>
                  <a:srgbClr val="325083"/>
                </a:solidFill>
              </a:rPr>
              <a:t>Anticipated discharges </a:t>
            </a:r>
            <a:r>
              <a:rPr lang="en-GB" sz="1600" dirty="0" smtClean="0">
                <a:solidFill>
                  <a:srgbClr val="325083"/>
                </a:solidFill>
              </a:rPr>
              <a:t>review to match </a:t>
            </a:r>
            <a:r>
              <a:rPr lang="en-GB" sz="1600" dirty="0">
                <a:solidFill>
                  <a:srgbClr val="325083"/>
                </a:solidFill>
              </a:rPr>
              <a:t>predicted bed requirement for each specialty</a:t>
            </a:r>
          </a:p>
          <a:p>
            <a:pPr lvl="1"/>
            <a:r>
              <a:rPr lang="en-GB" sz="1600" dirty="0"/>
              <a:t>Ensure all available staff provide shop floor presence</a:t>
            </a:r>
            <a:r>
              <a:rPr lang="en-GB" sz="1600" dirty="0" smtClean="0"/>
              <a:t>.</a:t>
            </a:r>
            <a:endParaRPr lang="en-GB" sz="1600" dirty="0"/>
          </a:p>
        </p:txBody>
      </p:sp>
      <p:sp>
        <p:nvSpPr>
          <p:cNvPr id="6" name="Content Placeholder 5"/>
          <p:cNvSpPr>
            <a:spLocks noGrp="1"/>
          </p:cNvSpPr>
          <p:nvPr>
            <p:ph sz="quarter" idx="17"/>
          </p:nvPr>
        </p:nvSpPr>
        <p:spPr>
          <a:xfrm>
            <a:off x="5461348" y="1722474"/>
            <a:ext cx="5605397" cy="4283224"/>
          </a:xfrm>
        </p:spPr>
        <p:txBody>
          <a:bodyPr/>
          <a:lstStyle/>
          <a:p>
            <a:pPr lvl="0"/>
            <a:r>
              <a:rPr lang="en-GB" sz="2000" dirty="0" smtClean="0"/>
              <a:t>B) Bed </a:t>
            </a:r>
            <a:r>
              <a:rPr lang="en-GB" sz="2000" dirty="0"/>
              <a:t>capacity</a:t>
            </a:r>
          </a:p>
          <a:p>
            <a:pPr lvl="1"/>
            <a:r>
              <a:rPr lang="en-GB" sz="1600" dirty="0" smtClean="0">
                <a:solidFill>
                  <a:srgbClr val="325083"/>
                </a:solidFill>
              </a:rPr>
              <a:t>Ensure </a:t>
            </a:r>
            <a:r>
              <a:rPr lang="en-GB" sz="1600" dirty="0">
                <a:solidFill>
                  <a:srgbClr val="325083"/>
                </a:solidFill>
              </a:rPr>
              <a:t>all board round escalation issues </a:t>
            </a:r>
            <a:r>
              <a:rPr lang="en-GB" sz="1600" dirty="0" smtClean="0">
                <a:solidFill>
                  <a:srgbClr val="325083"/>
                </a:solidFill>
              </a:rPr>
              <a:t>resolved</a:t>
            </a:r>
            <a:endParaRPr lang="en-GB" sz="1600" dirty="0">
              <a:solidFill>
                <a:srgbClr val="325083"/>
              </a:solidFill>
            </a:endParaRPr>
          </a:p>
          <a:p>
            <a:pPr lvl="1"/>
            <a:r>
              <a:rPr lang="en-GB" sz="1600" dirty="0" smtClean="0">
                <a:solidFill>
                  <a:srgbClr val="325083"/>
                </a:solidFill>
              </a:rPr>
              <a:t>Repatriations to be transferred &lt; </a:t>
            </a:r>
            <a:r>
              <a:rPr lang="en-GB" sz="1600" dirty="0">
                <a:solidFill>
                  <a:srgbClr val="325083"/>
                </a:solidFill>
              </a:rPr>
              <a:t>24 </a:t>
            </a:r>
            <a:r>
              <a:rPr lang="en-GB" sz="1600" dirty="0" smtClean="0">
                <a:solidFill>
                  <a:srgbClr val="325083"/>
                </a:solidFill>
              </a:rPr>
              <a:t>hrs.</a:t>
            </a:r>
            <a:endParaRPr lang="en-GB" sz="1600" dirty="0">
              <a:solidFill>
                <a:srgbClr val="325083"/>
              </a:solidFill>
            </a:endParaRPr>
          </a:p>
          <a:p>
            <a:pPr lvl="1"/>
            <a:r>
              <a:rPr lang="en-GB" sz="1600" dirty="0">
                <a:solidFill>
                  <a:srgbClr val="325083"/>
                </a:solidFill>
              </a:rPr>
              <a:t>Restrict routine elective, non </a:t>
            </a:r>
            <a:r>
              <a:rPr lang="en-GB" sz="1600" dirty="0" smtClean="0">
                <a:solidFill>
                  <a:srgbClr val="325083"/>
                </a:solidFill>
              </a:rPr>
              <a:t>day-case activity, </a:t>
            </a:r>
            <a:r>
              <a:rPr lang="en-GB" sz="1600" dirty="0">
                <a:solidFill>
                  <a:srgbClr val="325083"/>
                </a:solidFill>
              </a:rPr>
              <a:t>to create required bed capacity </a:t>
            </a:r>
            <a:r>
              <a:rPr lang="en-GB" sz="1600" dirty="0" smtClean="0">
                <a:solidFill>
                  <a:srgbClr val="325083"/>
                </a:solidFill>
              </a:rPr>
              <a:t>(Local </a:t>
            </a:r>
            <a:r>
              <a:rPr lang="en-GB" sz="1600" dirty="0">
                <a:solidFill>
                  <a:srgbClr val="325083"/>
                </a:solidFill>
              </a:rPr>
              <a:t>s</a:t>
            </a:r>
            <a:r>
              <a:rPr lang="en-GB" sz="1600" dirty="0" smtClean="0">
                <a:solidFill>
                  <a:srgbClr val="325083"/>
                </a:solidFill>
              </a:rPr>
              <a:t>cheduled </a:t>
            </a:r>
            <a:r>
              <a:rPr lang="en-GB" sz="1600" dirty="0">
                <a:solidFill>
                  <a:srgbClr val="325083"/>
                </a:solidFill>
              </a:rPr>
              <a:t>care cancellation </a:t>
            </a:r>
            <a:r>
              <a:rPr lang="en-GB" sz="1600" dirty="0" smtClean="0">
                <a:solidFill>
                  <a:srgbClr val="325083"/>
                </a:solidFill>
              </a:rPr>
              <a:t>plan)</a:t>
            </a:r>
            <a:endParaRPr lang="en-GB" sz="1600" dirty="0">
              <a:solidFill>
                <a:srgbClr val="325083"/>
              </a:solidFill>
            </a:endParaRPr>
          </a:p>
          <a:p>
            <a:pPr lvl="1"/>
            <a:r>
              <a:rPr lang="en-GB" sz="1600" dirty="0">
                <a:solidFill>
                  <a:srgbClr val="325083"/>
                </a:solidFill>
              </a:rPr>
              <a:t>Activate pharmacy escalation response </a:t>
            </a:r>
            <a:r>
              <a:rPr lang="en-GB" sz="1600" dirty="0" smtClean="0">
                <a:solidFill>
                  <a:srgbClr val="325083"/>
                </a:solidFill>
              </a:rPr>
              <a:t>(Local </a:t>
            </a:r>
            <a:r>
              <a:rPr lang="en-GB" sz="1600" dirty="0">
                <a:solidFill>
                  <a:srgbClr val="325083"/>
                </a:solidFill>
              </a:rPr>
              <a:t>scheduled care cancellation </a:t>
            </a:r>
            <a:r>
              <a:rPr lang="en-GB" sz="1600" dirty="0" smtClean="0">
                <a:solidFill>
                  <a:srgbClr val="325083"/>
                </a:solidFill>
              </a:rPr>
              <a:t>plan)</a:t>
            </a:r>
            <a:endParaRPr lang="en-GB" sz="1600" dirty="0">
              <a:solidFill>
                <a:srgbClr val="325083"/>
              </a:solidFill>
            </a:endParaRPr>
          </a:p>
          <a:p>
            <a:pPr lvl="1"/>
            <a:r>
              <a:rPr lang="en-GB" sz="1600" dirty="0">
                <a:solidFill>
                  <a:srgbClr val="325083"/>
                </a:solidFill>
              </a:rPr>
              <a:t>Liaise with </a:t>
            </a:r>
            <a:r>
              <a:rPr lang="en-GB" sz="1600" dirty="0" smtClean="0">
                <a:solidFill>
                  <a:srgbClr val="325083"/>
                </a:solidFill>
              </a:rPr>
              <a:t>LA: </a:t>
            </a:r>
            <a:r>
              <a:rPr lang="en-GB" sz="1600" dirty="0">
                <a:solidFill>
                  <a:srgbClr val="325083"/>
                </a:solidFill>
              </a:rPr>
              <a:t>activate additional discharge </a:t>
            </a:r>
            <a:r>
              <a:rPr lang="en-GB" sz="1600" dirty="0" smtClean="0">
                <a:solidFill>
                  <a:srgbClr val="325083"/>
                </a:solidFill>
              </a:rPr>
              <a:t>plan, </a:t>
            </a:r>
            <a:r>
              <a:rPr lang="en-GB" sz="1600" dirty="0">
                <a:solidFill>
                  <a:srgbClr val="325083"/>
                </a:solidFill>
              </a:rPr>
              <a:t>anticipate </a:t>
            </a:r>
            <a:r>
              <a:rPr lang="en-GB" sz="1600" dirty="0" smtClean="0">
                <a:solidFill>
                  <a:srgbClr val="325083"/>
                </a:solidFill>
              </a:rPr>
              <a:t>x additional discharges/day/LA </a:t>
            </a:r>
            <a:r>
              <a:rPr lang="en-GB" sz="1600" dirty="0">
                <a:solidFill>
                  <a:srgbClr val="325083"/>
                </a:solidFill>
              </a:rPr>
              <a:t>over and above those already planned</a:t>
            </a:r>
          </a:p>
          <a:p>
            <a:pPr lvl="1"/>
            <a:r>
              <a:rPr lang="en-GB" sz="1600" dirty="0">
                <a:solidFill>
                  <a:srgbClr val="325083"/>
                </a:solidFill>
              </a:rPr>
              <a:t>Create capacity via safe boarding/ surge areas</a:t>
            </a:r>
          </a:p>
          <a:p>
            <a:pPr lvl="1"/>
            <a:r>
              <a:rPr lang="en-GB" sz="1600" dirty="0">
                <a:solidFill>
                  <a:srgbClr val="325083"/>
                </a:solidFill>
              </a:rPr>
              <a:t>Therapy staff to review all rehabilitation patients to identify possible discharges and community transfers</a:t>
            </a:r>
          </a:p>
          <a:p>
            <a:pPr lvl="1"/>
            <a:endParaRPr lang="en-GB" sz="1000" dirty="0"/>
          </a:p>
        </p:txBody>
      </p:sp>
      <p:sp>
        <p:nvSpPr>
          <p:cNvPr id="3" name="Text Placeholder 2"/>
          <p:cNvSpPr>
            <a:spLocks noGrp="1"/>
          </p:cNvSpPr>
          <p:nvPr>
            <p:ph type="body" sz="quarter" idx="15"/>
          </p:nvPr>
        </p:nvSpPr>
        <p:spPr/>
        <p:txBody>
          <a:bodyPr/>
          <a:lstStyle/>
          <a:p>
            <a:r>
              <a:rPr lang="en-GB" dirty="0" smtClean="0"/>
              <a:t>NCCU</a:t>
            </a:r>
            <a:endParaRPr lang="en-GB" dirty="0"/>
          </a:p>
        </p:txBody>
      </p:sp>
      <p:sp>
        <p:nvSpPr>
          <p:cNvPr id="8" name="Content Placeholder 7"/>
          <p:cNvSpPr>
            <a:spLocks noGrp="1"/>
          </p:cNvSpPr>
          <p:nvPr>
            <p:ph sz="quarter" idx="19"/>
          </p:nvPr>
        </p:nvSpPr>
        <p:spPr>
          <a:xfrm rot="16200000">
            <a:off x="9310125" y="4216588"/>
            <a:ext cx="4910912" cy="221599"/>
          </a:xfrm>
        </p:spPr>
        <p:txBody>
          <a:bodyPr/>
          <a:lstStyle/>
          <a:p>
            <a:r>
              <a:rPr lang="en-GB" dirty="0" smtClean="0"/>
              <a:t>Transformation, outcomes, experience, ownership</a:t>
            </a:r>
            <a:endParaRPr lang="en-GB" dirty="0"/>
          </a:p>
        </p:txBody>
      </p:sp>
      <p:sp>
        <p:nvSpPr>
          <p:cNvPr id="9" name="Text Placeholder 8"/>
          <p:cNvSpPr>
            <a:spLocks noGrp="1"/>
          </p:cNvSpPr>
          <p:nvPr>
            <p:ph type="body" sz="quarter" idx="18"/>
          </p:nvPr>
        </p:nvSpPr>
        <p:spPr>
          <a:xfrm>
            <a:off x="241183" y="669919"/>
            <a:ext cx="10760073" cy="914332"/>
          </a:xfrm>
        </p:spPr>
        <p:txBody>
          <a:bodyPr/>
          <a:lstStyle/>
          <a:p>
            <a:r>
              <a:rPr lang="en-GB" dirty="0" smtClean="0"/>
              <a:t>Escalation level 2 (yellow) </a:t>
            </a:r>
          </a:p>
          <a:p>
            <a:r>
              <a:rPr lang="en-GB" sz="2000" dirty="0" smtClean="0"/>
              <a:t>demand&gt;capacity = &gt;50% ambulance offload &gt;30 minutes*</a:t>
            </a:r>
            <a:endParaRPr lang="en-GB" sz="2000" dirty="0"/>
          </a:p>
        </p:txBody>
      </p:sp>
      <p:sp>
        <p:nvSpPr>
          <p:cNvPr id="2" name="Rectangle 1"/>
          <p:cNvSpPr/>
          <p:nvPr/>
        </p:nvSpPr>
        <p:spPr>
          <a:xfrm>
            <a:off x="2898237" y="6264230"/>
            <a:ext cx="6044155" cy="461665"/>
          </a:xfrm>
          <a:prstGeom prst="rect">
            <a:avLst/>
          </a:prstGeom>
        </p:spPr>
        <p:txBody>
          <a:bodyPr wrap="none">
            <a:spAutoFit/>
          </a:bodyPr>
          <a:lstStyle/>
          <a:p>
            <a:r>
              <a:rPr lang="en-GB" sz="2400" dirty="0"/>
              <a:t>Responsible Officer – on call manager</a:t>
            </a:r>
          </a:p>
        </p:txBody>
      </p:sp>
    </p:spTree>
    <p:extLst>
      <p:ext uri="{BB962C8B-B14F-4D97-AF65-F5344CB8AC3E}">
        <p14:creationId xmlns:p14="http://schemas.microsoft.com/office/powerpoint/2010/main" val="1184356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6"/>
          </p:nvPr>
        </p:nvSpPr>
        <p:spPr>
          <a:xfrm>
            <a:off x="241184" y="1559490"/>
            <a:ext cx="5022228" cy="4591000"/>
          </a:xfrm>
        </p:spPr>
        <p:txBody>
          <a:bodyPr/>
          <a:lstStyle/>
          <a:p>
            <a:pPr lvl="0"/>
            <a:r>
              <a:rPr lang="en-GB" sz="1200" dirty="0"/>
              <a:t>Ensure all level 1 and 2 actions are in place</a:t>
            </a:r>
          </a:p>
          <a:p>
            <a:pPr lvl="0"/>
            <a:r>
              <a:rPr lang="en-GB" sz="1200" dirty="0"/>
              <a:t>All training activity (both internal and external) to be cancelled for all clinical staff (e.g. medical, nursing and therapy </a:t>
            </a:r>
            <a:r>
              <a:rPr lang="en-GB" sz="1200" dirty="0" err="1"/>
              <a:t>etc</a:t>
            </a:r>
            <a:r>
              <a:rPr lang="en-GB" sz="1200" dirty="0"/>
              <a:t>), UHB training department staff to be deployed to allocated areas to assist.</a:t>
            </a:r>
          </a:p>
          <a:p>
            <a:pPr lvl="0"/>
            <a:r>
              <a:rPr lang="en-GB" sz="1200" dirty="0"/>
              <a:t>All patients awaiting repatriation to a centre at a lower level of escalation must be transferred within 12 hours.</a:t>
            </a:r>
          </a:p>
          <a:p>
            <a:pPr lvl="0"/>
            <a:r>
              <a:rPr lang="en-GB" sz="1200" dirty="0" smtClean="0">
                <a:solidFill>
                  <a:srgbClr val="325083"/>
                </a:solidFill>
              </a:rPr>
              <a:t>Release </a:t>
            </a:r>
            <a:r>
              <a:rPr lang="en-GB" sz="1200" dirty="0">
                <a:solidFill>
                  <a:srgbClr val="325083"/>
                </a:solidFill>
              </a:rPr>
              <a:t>identified General Practitioner to actively review ambulance stack, and be available as clinical phone contact for Paramedics at scene (possibly one per UHB /one per GP cluster).</a:t>
            </a:r>
          </a:p>
          <a:p>
            <a:pPr lvl="0"/>
            <a:r>
              <a:rPr lang="en-GB" sz="1200" dirty="0"/>
              <a:t>Cancel all routine elective inpatient surgical cases including orthopaedics until back to level 2 status.</a:t>
            </a:r>
          </a:p>
          <a:p>
            <a:pPr lvl="0"/>
            <a:r>
              <a:rPr lang="en-GB" sz="1200" dirty="0"/>
              <a:t>Maximise day case surgical lists and paediatric cases if no capacity issues in Paediatrics. Short notice lists should be available.</a:t>
            </a:r>
          </a:p>
          <a:p>
            <a:pPr lvl="0"/>
            <a:r>
              <a:rPr lang="en-GB" sz="1200" dirty="0"/>
              <a:t>Enact corporate and scheduled care staff support plan (corporate staff to support agreed clinical areas).</a:t>
            </a:r>
          </a:p>
          <a:p>
            <a:pPr lvl="0"/>
            <a:r>
              <a:rPr lang="en-GB" sz="1200" dirty="0"/>
              <a:t>Community services to activate community level 3 escalation </a:t>
            </a:r>
            <a:r>
              <a:rPr lang="en-GB" sz="1200" dirty="0" smtClean="0"/>
              <a:t>plan</a:t>
            </a:r>
            <a:endParaRPr lang="en-GB" sz="1200" dirty="0"/>
          </a:p>
        </p:txBody>
      </p:sp>
      <p:sp>
        <p:nvSpPr>
          <p:cNvPr id="3" name="Content Placeholder 2"/>
          <p:cNvSpPr>
            <a:spLocks noGrp="1"/>
          </p:cNvSpPr>
          <p:nvPr>
            <p:ph sz="quarter" idx="17"/>
          </p:nvPr>
        </p:nvSpPr>
        <p:spPr>
          <a:xfrm>
            <a:off x="5979029" y="1559490"/>
            <a:ext cx="5212976" cy="4488408"/>
          </a:xfrm>
        </p:spPr>
        <p:txBody>
          <a:bodyPr/>
          <a:lstStyle/>
          <a:p>
            <a:pPr lvl="0"/>
            <a:r>
              <a:rPr lang="en-GB" sz="1400" dirty="0" smtClean="0"/>
              <a:t>LA’s </a:t>
            </a:r>
            <a:r>
              <a:rPr lang="en-GB" sz="1400" dirty="0"/>
              <a:t>– To activate level 3 </a:t>
            </a:r>
            <a:r>
              <a:rPr lang="en-GB" sz="1400" dirty="0" smtClean="0"/>
              <a:t>x+ </a:t>
            </a:r>
            <a:r>
              <a:rPr lang="en-GB" sz="1400" dirty="0"/>
              <a:t>additional </a:t>
            </a:r>
            <a:r>
              <a:rPr lang="en-GB" sz="1400" dirty="0" smtClean="0"/>
              <a:t>discharges/day/LA </a:t>
            </a:r>
            <a:r>
              <a:rPr lang="en-GB" sz="1400" dirty="0"/>
              <a:t>over and above those already </a:t>
            </a:r>
            <a:r>
              <a:rPr lang="en-GB" sz="1400" dirty="0" smtClean="0"/>
              <a:t>planned</a:t>
            </a:r>
            <a:endParaRPr lang="en-GB" sz="1400" dirty="0"/>
          </a:p>
          <a:p>
            <a:pPr lvl="0"/>
            <a:r>
              <a:rPr lang="en-GB" sz="1400" dirty="0" smtClean="0"/>
              <a:t>Cancel </a:t>
            </a:r>
            <a:r>
              <a:rPr lang="en-GB" sz="1400" dirty="0"/>
              <a:t>agreed local scheduled care work (in line with local specialty urgent and emergency care demand) to release clinicians (including therapists) to front door/ward activity – consultant connect lines, board rounds, urgent patient specialty </a:t>
            </a:r>
            <a:r>
              <a:rPr lang="en-GB" sz="1400" dirty="0" smtClean="0"/>
              <a:t>reviews, </a:t>
            </a:r>
            <a:r>
              <a:rPr lang="en-GB" sz="1400" dirty="0"/>
              <a:t>urgent radiological interventions </a:t>
            </a:r>
            <a:r>
              <a:rPr lang="en-GB" sz="1400" dirty="0" err="1" smtClean="0"/>
              <a:t>etc</a:t>
            </a:r>
            <a:endParaRPr lang="en-GB" sz="1400" dirty="0" smtClean="0"/>
          </a:p>
          <a:p>
            <a:pPr lvl="0"/>
            <a:r>
              <a:rPr lang="en-GB" sz="1400" dirty="0" smtClean="0"/>
              <a:t>Activate </a:t>
            </a:r>
            <a:r>
              <a:rPr lang="en-GB" sz="1400" dirty="0"/>
              <a:t>exceptional discharge </a:t>
            </a:r>
            <a:r>
              <a:rPr lang="en-GB" sz="1400" dirty="0" smtClean="0"/>
              <a:t>plan: lower </a:t>
            </a:r>
            <a:r>
              <a:rPr lang="en-GB" sz="1400" dirty="0"/>
              <a:t>clinical threshold to increase number of discharges </a:t>
            </a:r>
          </a:p>
          <a:p>
            <a:pPr lvl="0"/>
            <a:r>
              <a:rPr lang="en-GB" sz="1400" dirty="0" smtClean="0"/>
              <a:t>Activate </a:t>
            </a:r>
            <a:r>
              <a:rPr lang="en-GB" sz="1400" dirty="0"/>
              <a:t>community level 3 plan – </a:t>
            </a:r>
            <a:r>
              <a:rPr lang="en-GB" sz="1400" dirty="0" smtClean="0"/>
              <a:t>senior </a:t>
            </a:r>
            <a:r>
              <a:rPr lang="en-GB" sz="1400" dirty="0"/>
              <a:t>support to acute </a:t>
            </a:r>
            <a:r>
              <a:rPr lang="en-GB" sz="1400" dirty="0" smtClean="0"/>
              <a:t>sites: </a:t>
            </a:r>
            <a:r>
              <a:rPr lang="en-GB" sz="1400" dirty="0"/>
              <a:t>identify patients that could be managed in the </a:t>
            </a:r>
            <a:r>
              <a:rPr lang="en-GB" sz="1400" dirty="0" smtClean="0"/>
              <a:t>community (exceptional </a:t>
            </a:r>
            <a:r>
              <a:rPr lang="en-GB" sz="1400" dirty="0"/>
              <a:t>discharge </a:t>
            </a:r>
            <a:r>
              <a:rPr lang="en-GB" sz="1400" dirty="0" smtClean="0"/>
              <a:t>plan).</a:t>
            </a:r>
            <a:endParaRPr lang="en-GB" sz="1400" dirty="0"/>
          </a:p>
          <a:p>
            <a:pPr lvl="0"/>
            <a:r>
              <a:rPr lang="en-GB" sz="1400" dirty="0"/>
              <a:t>Direct Paediatric access from ED triage to assessment unit for all non trauma Paediatric </a:t>
            </a:r>
            <a:r>
              <a:rPr lang="en-GB" sz="1400" dirty="0" smtClean="0"/>
              <a:t>attendances</a:t>
            </a:r>
            <a:r>
              <a:rPr lang="en-GB" sz="1600" dirty="0"/>
              <a:t> </a:t>
            </a:r>
          </a:p>
          <a:p>
            <a:endParaRPr lang="en-GB" dirty="0"/>
          </a:p>
        </p:txBody>
      </p:sp>
      <p:sp>
        <p:nvSpPr>
          <p:cNvPr id="4" name="Text Placeholder 3"/>
          <p:cNvSpPr>
            <a:spLocks noGrp="1"/>
          </p:cNvSpPr>
          <p:nvPr>
            <p:ph type="body" sz="quarter" idx="15"/>
          </p:nvPr>
        </p:nvSpPr>
        <p:spPr/>
        <p:txBody>
          <a:bodyPr/>
          <a:lstStyle/>
          <a:p>
            <a:r>
              <a:rPr lang="en-GB" dirty="0" smtClean="0"/>
              <a:t>NCCU</a:t>
            </a:r>
            <a:endParaRPr lang="en-GB" dirty="0"/>
          </a:p>
        </p:txBody>
      </p:sp>
      <p:sp>
        <p:nvSpPr>
          <p:cNvPr id="5" name="Text Placeholder 4"/>
          <p:cNvSpPr>
            <a:spLocks noGrp="1"/>
          </p:cNvSpPr>
          <p:nvPr>
            <p:ph type="body" sz="quarter" idx="18"/>
          </p:nvPr>
        </p:nvSpPr>
        <p:spPr>
          <a:xfrm>
            <a:off x="241183" y="559264"/>
            <a:ext cx="10760073" cy="806808"/>
          </a:xfrm>
        </p:spPr>
        <p:txBody>
          <a:bodyPr/>
          <a:lstStyle/>
          <a:p>
            <a:r>
              <a:rPr lang="en-GB" dirty="0" smtClean="0"/>
              <a:t>Escalation level 3 (Amber)</a:t>
            </a:r>
          </a:p>
          <a:p>
            <a:r>
              <a:rPr lang="en-GB" sz="2000" dirty="0" smtClean="0"/>
              <a:t>Demand &gt; Capacity = &gt;50% ambulance handovers delayed between &gt;30mins &amp; &lt;1 hour</a:t>
            </a:r>
            <a:endParaRPr lang="en-GB" sz="2000" dirty="0"/>
          </a:p>
        </p:txBody>
      </p:sp>
      <p:sp>
        <p:nvSpPr>
          <p:cNvPr id="6" name="Content Placeholder 5"/>
          <p:cNvSpPr>
            <a:spLocks noGrp="1"/>
          </p:cNvSpPr>
          <p:nvPr>
            <p:ph sz="quarter" idx="19"/>
          </p:nvPr>
        </p:nvSpPr>
        <p:spPr>
          <a:xfrm rot="16200000">
            <a:off x="9282072" y="4015554"/>
            <a:ext cx="4967018" cy="443198"/>
          </a:xfrm>
        </p:spPr>
        <p:txBody>
          <a:bodyPr/>
          <a:lstStyle/>
          <a:p>
            <a:r>
              <a:rPr lang="en-GB" dirty="0" smtClean="0"/>
              <a:t>Transformation, outcomes, experience, ownership</a:t>
            </a:r>
            <a:endParaRPr lang="en-GB" dirty="0"/>
          </a:p>
        </p:txBody>
      </p:sp>
      <p:sp>
        <p:nvSpPr>
          <p:cNvPr id="7" name="Rectangle 6"/>
          <p:cNvSpPr/>
          <p:nvPr/>
        </p:nvSpPr>
        <p:spPr>
          <a:xfrm>
            <a:off x="3578400" y="6247580"/>
            <a:ext cx="4957126" cy="461665"/>
          </a:xfrm>
          <a:prstGeom prst="rect">
            <a:avLst/>
          </a:prstGeom>
        </p:spPr>
        <p:txBody>
          <a:bodyPr wrap="none">
            <a:spAutoFit/>
          </a:bodyPr>
          <a:lstStyle/>
          <a:p>
            <a:pPr>
              <a:spcAft>
                <a:spcPts val="0"/>
              </a:spcAft>
            </a:pPr>
            <a:r>
              <a:rPr lang="en-GB" sz="2400" dirty="0">
                <a:latin typeface="Calibri" panose="020F0502020204030204" pitchFamily="34" charset="0"/>
                <a:ea typeface="Times New Roman" panose="02020603050405020304" pitchFamily="18" charset="0"/>
              </a:rPr>
              <a:t>Responsible Officer – Executive on call</a:t>
            </a:r>
            <a:endParaRPr lang="en-GB" sz="2400"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2106359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6"/>
          </p:nvPr>
        </p:nvSpPr>
        <p:spPr>
          <a:xfrm>
            <a:off x="241184" y="1559490"/>
            <a:ext cx="5022228" cy="4206280"/>
          </a:xfrm>
        </p:spPr>
        <p:txBody>
          <a:bodyPr/>
          <a:lstStyle/>
          <a:p>
            <a:pPr lvl="0"/>
            <a:r>
              <a:rPr lang="en-GB" sz="1600" dirty="0"/>
              <a:t>Ensure all level 1,2 and 3 actions are in place</a:t>
            </a:r>
          </a:p>
          <a:p>
            <a:pPr lvl="0"/>
            <a:r>
              <a:rPr lang="en-GB" sz="1600" dirty="0"/>
              <a:t>Cancel all adult non cancer surgical activity for a minimum of 3 days on a rolling basis whilst at level 4.</a:t>
            </a:r>
          </a:p>
          <a:p>
            <a:pPr lvl="0"/>
            <a:r>
              <a:rPr lang="en-GB" sz="1600" dirty="0"/>
              <a:t>Review all planned cancer surgery for next 3 days to ensure specialist capacity </a:t>
            </a:r>
            <a:r>
              <a:rPr lang="en-GB" sz="1600" dirty="0" err="1"/>
              <a:t>eg</a:t>
            </a:r>
            <a:r>
              <a:rPr lang="en-GB" sz="1600" dirty="0"/>
              <a:t> critical care capacity available.</a:t>
            </a:r>
          </a:p>
          <a:p>
            <a:pPr lvl="0"/>
            <a:r>
              <a:rPr lang="en-GB" sz="1600" dirty="0"/>
              <a:t>Review all Paediatric surgery for next 3 days to ensure resources are being used appropriately (including increasing paediatric cases if appropriate).</a:t>
            </a:r>
          </a:p>
          <a:p>
            <a:pPr lvl="0"/>
            <a:r>
              <a:rPr lang="en-GB" sz="1600" dirty="0" smtClean="0"/>
              <a:t>Cancel </a:t>
            </a:r>
            <a:r>
              <a:rPr lang="en-GB" sz="1600" dirty="0"/>
              <a:t>all scheduled care in line with local level 4 plan to re-direct consultants to urgent and emergency care work both within medicine and surgery for next 3 days</a:t>
            </a:r>
            <a:r>
              <a:rPr lang="en-GB" sz="1600" dirty="0" smtClean="0"/>
              <a:t>.</a:t>
            </a:r>
            <a:endParaRPr lang="en-GB" sz="1600" dirty="0"/>
          </a:p>
        </p:txBody>
      </p:sp>
      <p:sp>
        <p:nvSpPr>
          <p:cNvPr id="3" name="Content Placeholder 2"/>
          <p:cNvSpPr>
            <a:spLocks noGrp="1"/>
          </p:cNvSpPr>
          <p:nvPr>
            <p:ph sz="quarter" idx="17"/>
          </p:nvPr>
        </p:nvSpPr>
        <p:spPr>
          <a:xfrm>
            <a:off x="5979029" y="1559490"/>
            <a:ext cx="5212976" cy="4324261"/>
          </a:xfrm>
        </p:spPr>
        <p:txBody>
          <a:bodyPr/>
          <a:lstStyle/>
          <a:p>
            <a:pPr lvl="0"/>
            <a:r>
              <a:rPr lang="en-GB" sz="1600" dirty="0"/>
              <a:t> Redeploy scheduled care staff to appropriate and agreed urgent and emergency care work.</a:t>
            </a:r>
          </a:p>
          <a:p>
            <a:pPr lvl="0"/>
            <a:r>
              <a:rPr lang="en-GB" sz="1600" dirty="0" smtClean="0"/>
              <a:t>Community </a:t>
            </a:r>
            <a:r>
              <a:rPr lang="en-GB" sz="1600" dirty="0"/>
              <a:t>services to activate level 4 escalation plan (similar to COVID/ snow plan) by curtailing support to low risk clients to divert resources to those patients being discharged via exceptional discharge plan.</a:t>
            </a:r>
          </a:p>
          <a:p>
            <a:pPr lvl="0"/>
            <a:r>
              <a:rPr lang="en-GB" sz="1600" dirty="0" smtClean="0"/>
              <a:t>LAs </a:t>
            </a:r>
            <a:r>
              <a:rPr lang="en-GB" sz="1600" dirty="0"/>
              <a:t>to implement level 4 plan (similar to COVID/snow situation) by curtailing support to low risk clients to divert resources to those patients awaiting discharge. (Bit controversial but we have done some of this during COVID).</a:t>
            </a:r>
          </a:p>
          <a:p>
            <a:pPr lvl="0"/>
            <a:r>
              <a:rPr lang="en-GB" sz="1600" dirty="0" smtClean="0"/>
              <a:t>Activate </a:t>
            </a:r>
            <a:r>
              <a:rPr lang="en-GB" sz="1600" dirty="0"/>
              <a:t>high level exceptional discharge plan (as per major incident – discharge at risk where appropriate with aligned appropriate follow up</a:t>
            </a:r>
            <a:r>
              <a:rPr lang="en-GB" sz="1600" dirty="0" smtClean="0"/>
              <a:t>)</a:t>
            </a:r>
            <a:endParaRPr lang="en-GB" sz="1600" dirty="0"/>
          </a:p>
        </p:txBody>
      </p:sp>
      <p:sp>
        <p:nvSpPr>
          <p:cNvPr id="4" name="Text Placeholder 3"/>
          <p:cNvSpPr>
            <a:spLocks noGrp="1"/>
          </p:cNvSpPr>
          <p:nvPr>
            <p:ph type="body" sz="quarter" idx="15"/>
          </p:nvPr>
        </p:nvSpPr>
        <p:spPr/>
        <p:txBody>
          <a:bodyPr/>
          <a:lstStyle/>
          <a:p>
            <a:r>
              <a:rPr lang="en-GB" dirty="0" smtClean="0"/>
              <a:t>NCCU</a:t>
            </a:r>
            <a:endParaRPr lang="en-GB" dirty="0"/>
          </a:p>
        </p:txBody>
      </p:sp>
      <p:sp>
        <p:nvSpPr>
          <p:cNvPr id="5" name="Text Placeholder 4"/>
          <p:cNvSpPr>
            <a:spLocks noGrp="1"/>
          </p:cNvSpPr>
          <p:nvPr>
            <p:ph type="body" sz="quarter" idx="18"/>
          </p:nvPr>
        </p:nvSpPr>
        <p:spPr>
          <a:xfrm>
            <a:off x="241183" y="657617"/>
            <a:ext cx="10760073" cy="739862"/>
          </a:xfrm>
        </p:spPr>
        <p:txBody>
          <a:bodyPr/>
          <a:lstStyle/>
          <a:p>
            <a:r>
              <a:rPr lang="en-GB" dirty="0" smtClean="0"/>
              <a:t>Escalation level 4 (Red)</a:t>
            </a:r>
          </a:p>
          <a:p>
            <a:r>
              <a:rPr lang="en-GB" sz="2000" dirty="0" smtClean="0"/>
              <a:t>Demand &gt; Capacity = &gt;50% ambulance handovers delayed by &gt;1 hour</a:t>
            </a:r>
            <a:endParaRPr lang="en-GB" sz="2000" dirty="0"/>
          </a:p>
        </p:txBody>
      </p:sp>
      <p:sp>
        <p:nvSpPr>
          <p:cNvPr id="6" name="Content Placeholder 5"/>
          <p:cNvSpPr>
            <a:spLocks noGrp="1"/>
          </p:cNvSpPr>
          <p:nvPr>
            <p:ph sz="quarter" idx="19"/>
          </p:nvPr>
        </p:nvSpPr>
        <p:spPr>
          <a:xfrm rot="16200000">
            <a:off x="9282072" y="4015554"/>
            <a:ext cx="4967018" cy="443198"/>
          </a:xfrm>
        </p:spPr>
        <p:txBody>
          <a:bodyPr/>
          <a:lstStyle/>
          <a:p>
            <a:r>
              <a:rPr lang="en-GB" dirty="0" smtClean="0"/>
              <a:t>Transformation, outcomes, experience, ownership</a:t>
            </a:r>
            <a:endParaRPr lang="en-GB" dirty="0"/>
          </a:p>
        </p:txBody>
      </p:sp>
      <p:sp>
        <p:nvSpPr>
          <p:cNvPr id="7" name="TextBox 6"/>
          <p:cNvSpPr txBox="1"/>
          <p:nvPr/>
        </p:nvSpPr>
        <p:spPr>
          <a:xfrm>
            <a:off x="713984" y="5937337"/>
            <a:ext cx="10240027" cy="707886"/>
          </a:xfrm>
          <a:prstGeom prst="rect">
            <a:avLst/>
          </a:prstGeom>
          <a:noFill/>
        </p:spPr>
        <p:txBody>
          <a:bodyPr wrap="square" rtlCol="0">
            <a:spAutoFit/>
          </a:bodyPr>
          <a:lstStyle/>
          <a:p>
            <a:r>
              <a:rPr lang="en-GB" sz="2000" dirty="0"/>
              <a:t>Responsible Officer – Clinical executive (Medical Director, Director of Nursing, Director </a:t>
            </a:r>
            <a:r>
              <a:rPr lang="en-GB" sz="2000"/>
              <a:t>of </a:t>
            </a:r>
            <a:r>
              <a:rPr lang="en-GB" sz="2000" smtClean="0"/>
              <a:t>Therapies)</a:t>
            </a:r>
            <a:endParaRPr lang="en-GB" sz="2000" dirty="0"/>
          </a:p>
        </p:txBody>
      </p:sp>
    </p:spTree>
    <p:extLst>
      <p:ext uri="{BB962C8B-B14F-4D97-AF65-F5344CB8AC3E}">
        <p14:creationId xmlns:p14="http://schemas.microsoft.com/office/powerpoint/2010/main" val="8939327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4"/>
          </p:nvPr>
        </p:nvSpPr>
        <p:spPr>
          <a:xfrm>
            <a:off x="241183" y="1625867"/>
            <a:ext cx="10748870" cy="3734356"/>
          </a:xfrm>
        </p:spPr>
        <p:txBody>
          <a:bodyPr/>
          <a:lstStyle/>
          <a:p>
            <a:r>
              <a:rPr lang="en-GB" dirty="0"/>
              <a:t>Community Escalation plan</a:t>
            </a:r>
          </a:p>
          <a:p>
            <a:r>
              <a:rPr lang="en-GB" dirty="0" smtClean="0"/>
              <a:t>Exceptional discharge plan</a:t>
            </a:r>
          </a:p>
          <a:p>
            <a:r>
              <a:rPr lang="en-GB" dirty="0" smtClean="0"/>
              <a:t>Local Authority additional discharge plan</a:t>
            </a:r>
          </a:p>
          <a:p>
            <a:r>
              <a:rPr lang="en-GB" dirty="0" smtClean="0"/>
              <a:t>Local cancellation plan for scheduled care</a:t>
            </a:r>
          </a:p>
          <a:p>
            <a:pPr marL="0" indent="0">
              <a:buNone/>
            </a:pPr>
            <a:endParaRPr lang="en-GB" dirty="0" smtClean="0"/>
          </a:p>
          <a:p>
            <a:pPr lvl="1"/>
            <a:r>
              <a:rPr lang="en-GB" dirty="0" smtClean="0"/>
              <a:t>The plans you have seen and that follow are illustrative of the types of actions that could be included – different HBs will have different requirements and </a:t>
            </a:r>
            <a:r>
              <a:rPr lang="en-GB" dirty="0" err="1" smtClean="0"/>
              <a:t>risk:benefit</a:t>
            </a:r>
            <a:r>
              <a:rPr lang="en-GB" dirty="0" smtClean="0"/>
              <a:t> calculations particularly around tertiary services </a:t>
            </a:r>
          </a:p>
          <a:p>
            <a:pPr lvl="1"/>
            <a:r>
              <a:rPr lang="en-GB" dirty="0" smtClean="0"/>
              <a:t>Part of the role of the clinical reference group would be to assess the relative balance of risk sitting in each action to ensure equity of risk across the system</a:t>
            </a:r>
          </a:p>
        </p:txBody>
      </p:sp>
      <p:sp>
        <p:nvSpPr>
          <p:cNvPr id="3" name="Text Placeholder 2"/>
          <p:cNvSpPr>
            <a:spLocks noGrp="1"/>
          </p:cNvSpPr>
          <p:nvPr>
            <p:ph type="body" sz="quarter" idx="15"/>
          </p:nvPr>
        </p:nvSpPr>
        <p:spPr/>
        <p:txBody>
          <a:bodyPr/>
          <a:lstStyle/>
          <a:p>
            <a:r>
              <a:rPr lang="en-GB" dirty="0" smtClean="0"/>
              <a:t>NCCU</a:t>
            </a:r>
            <a:endParaRPr lang="en-GB" dirty="0"/>
          </a:p>
        </p:txBody>
      </p:sp>
      <p:sp>
        <p:nvSpPr>
          <p:cNvPr id="4" name="Text Placeholder 3"/>
          <p:cNvSpPr>
            <a:spLocks noGrp="1"/>
          </p:cNvSpPr>
          <p:nvPr>
            <p:ph type="body" sz="quarter" idx="16"/>
          </p:nvPr>
        </p:nvSpPr>
        <p:spPr/>
        <p:txBody>
          <a:bodyPr/>
          <a:lstStyle/>
          <a:p>
            <a:r>
              <a:rPr lang="en-GB" dirty="0" smtClean="0"/>
              <a:t>Underpinning plans</a:t>
            </a:r>
            <a:endParaRPr lang="en-GB" dirty="0"/>
          </a:p>
        </p:txBody>
      </p:sp>
      <p:sp>
        <p:nvSpPr>
          <p:cNvPr id="5" name="Content Placeholder 4"/>
          <p:cNvSpPr>
            <a:spLocks noGrp="1"/>
          </p:cNvSpPr>
          <p:nvPr>
            <p:ph sz="quarter" idx="10"/>
          </p:nvPr>
        </p:nvSpPr>
        <p:spPr>
          <a:xfrm rot="16200000">
            <a:off x="9288338" y="4132615"/>
            <a:ext cx="4954492" cy="221601"/>
          </a:xfrm>
        </p:spPr>
        <p:txBody>
          <a:bodyPr/>
          <a:lstStyle/>
          <a:p>
            <a:r>
              <a:rPr lang="en-GB" dirty="0" smtClean="0"/>
              <a:t>Transformation, outcomes, experience, ownership</a:t>
            </a:r>
            <a:endParaRPr lang="en-GB" dirty="0"/>
          </a:p>
        </p:txBody>
      </p:sp>
    </p:spTree>
    <p:extLst>
      <p:ext uri="{BB962C8B-B14F-4D97-AF65-F5344CB8AC3E}">
        <p14:creationId xmlns:p14="http://schemas.microsoft.com/office/powerpoint/2010/main" val="24396744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sz="quarter" idx="14"/>
            <p:extLst>
              <p:ext uri="{D42A27DB-BD31-4B8C-83A1-F6EECF244321}">
                <p14:modId xmlns:p14="http://schemas.microsoft.com/office/powerpoint/2010/main" val="1743418957"/>
              </p:ext>
            </p:extLst>
          </p:nvPr>
        </p:nvGraphicFramePr>
        <p:xfrm>
          <a:off x="241182" y="1803823"/>
          <a:ext cx="10689428" cy="4784866"/>
        </p:xfrm>
        <a:graphic>
          <a:graphicData uri="http://schemas.openxmlformats.org/drawingml/2006/table">
            <a:tbl>
              <a:tblPr firstRow="1" firstCol="1" bandRow="1">
                <a:tableStyleId>{5C22544A-7EE6-4342-B048-85BDC9FD1C3A}</a:tableStyleId>
              </a:tblPr>
              <a:tblGrid>
                <a:gridCol w="2672357">
                  <a:extLst>
                    <a:ext uri="{9D8B030D-6E8A-4147-A177-3AD203B41FA5}">
                      <a16:colId xmlns:a16="http://schemas.microsoft.com/office/drawing/2014/main" val="2784145687"/>
                    </a:ext>
                  </a:extLst>
                </a:gridCol>
                <a:gridCol w="2672357">
                  <a:extLst>
                    <a:ext uri="{9D8B030D-6E8A-4147-A177-3AD203B41FA5}">
                      <a16:colId xmlns:a16="http://schemas.microsoft.com/office/drawing/2014/main" val="581617932"/>
                    </a:ext>
                  </a:extLst>
                </a:gridCol>
                <a:gridCol w="2672357">
                  <a:extLst>
                    <a:ext uri="{9D8B030D-6E8A-4147-A177-3AD203B41FA5}">
                      <a16:colId xmlns:a16="http://schemas.microsoft.com/office/drawing/2014/main" val="4140919199"/>
                    </a:ext>
                  </a:extLst>
                </a:gridCol>
                <a:gridCol w="2672357">
                  <a:extLst>
                    <a:ext uri="{9D8B030D-6E8A-4147-A177-3AD203B41FA5}">
                      <a16:colId xmlns:a16="http://schemas.microsoft.com/office/drawing/2014/main" val="3803831202"/>
                    </a:ext>
                  </a:extLst>
                </a:gridCol>
              </a:tblGrid>
              <a:tr h="199370">
                <a:tc>
                  <a:txBody>
                    <a:bodyPr/>
                    <a:lstStyle/>
                    <a:p>
                      <a:pPr algn="ctr">
                        <a:spcAft>
                          <a:spcPts val="0"/>
                        </a:spcAft>
                      </a:pPr>
                      <a:r>
                        <a:rPr lang="en-GB" sz="1200">
                          <a:effectLst/>
                        </a:rPr>
                        <a:t>Action</a:t>
                      </a:r>
                      <a:endParaRPr lang="en-GB" sz="1200">
                        <a:effectLst/>
                        <a:latin typeface="Times New Roman" panose="02020603050405020304" pitchFamily="18" charset="0"/>
                        <a:ea typeface="Times New Roman" panose="02020603050405020304" pitchFamily="18" charset="0"/>
                      </a:endParaRPr>
                    </a:p>
                  </a:txBody>
                  <a:tcPr marL="20382" marR="20382" marT="0" marB="0"/>
                </a:tc>
                <a:tc>
                  <a:txBody>
                    <a:bodyPr/>
                    <a:lstStyle/>
                    <a:p>
                      <a:pPr algn="ctr">
                        <a:spcAft>
                          <a:spcPts val="0"/>
                        </a:spcAft>
                      </a:pPr>
                      <a:r>
                        <a:rPr lang="en-GB" sz="1200">
                          <a:effectLst/>
                        </a:rPr>
                        <a:t>Person responsible for action</a:t>
                      </a:r>
                      <a:endParaRPr lang="en-GB" sz="1200">
                        <a:effectLst/>
                        <a:latin typeface="Times New Roman" panose="02020603050405020304" pitchFamily="18" charset="0"/>
                        <a:ea typeface="Times New Roman" panose="02020603050405020304" pitchFamily="18" charset="0"/>
                      </a:endParaRPr>
                    </a:p>
                  </a:txBody>
                  <a:tcPr marL="20382" marR="20382" marT="0" marB="0"/>
                </a:tc>
                <a:tc>
                  <a:txBody>
                    <a:bodyPr/>
                    <a:lstStyle/>
                    <a:p>
                      <a:pPr algn="ctr">
                        <a:spcAft>
                          <a:spcPts val="0"/>
                        </a:spcAft>
                      </a:pPr>
                      <a:r>
                        <a:rPr lang="en-GB" sz="1200">
                          <a:effectLst/>
                        </a:rPr>
                        <a:t>Reporting to on completion</a:t>
                      </a:r>
                      <a:endParaRPr lang="en-GB" sz="1200">
                        <a:effectLst/>
                        <a:latin typeface="Times New Roman" panose="02020603050405020304" pitchFamily="18" charset="0"/>
                        <a:ea typeface="Times New Roman" panose="02020603050405020304" pitchFamily="18" charset="0"/>
                      </a:endParaRPr>
                    </a:p>
                  </a:txBody>
                  <a:tcPr marL="20382" marR="20382" marT="0" marB="0"/>
                </a:tc>
                <a:tc>
                  <a:txBody>
                    <a:bodyPr/>
                    <a:lstStyle/>
                    <a:p>
                      <a:pPr algn="ctr">
                        <a:spcAft>
                          <a:spcPts val="0"/>
                        </a:spcAft>
                      </a:pPr>
                      <a:r>
                        <a:rPr lang="en-GB" sz="1200">
                          <a:effectLst/>
                        </a:rPr>
                        <a:t>Escalation to if not achieved</a:t>
                      </a:r>
                      <a:endParaRPr lang="en-GB" sz="1200">
                        <a:effectLst/>
                        <a:latin typeface="Times New Roman" panose="02020603050405020304" pitchFamily="18" charset="0"/>
                        <a:ea typeface="Times New Roman" panose="02020603050405020304" pitchFamily="18" charset="0"/>
                      </a:endParaRPr>
                    </a:p>
                  </a:txBody>
                  <a:tcPr marL="20382" marR="20382" marT="0" marB="0"/>
                </a:tc>
                <a:extLst>
                  <a:ext uri="{0D108BD9-81ED-4DB2-BD59-A6C34878D82A}">
                    <a16:rowId xmlns:a16="http://schemas.microsoft.com/office/drawing/2014/main" val="3828893959"/>
                  </a:ext>
                </a:extLst>
              </a:tr>
              <a:tr h="1196217">
                <a:tc>
                  <a:txBody>
                    <a:bodyPr/>
                    <a:lstStyle/>
                    <a:p>
                      <a:pPr algn="ctr">
                        <a:spcAft>
                          <a:spcPts val="0"/>
                        </a:spcAft>
                      </a:pPr>
                      <a:r>
                        <a:rPr lang="en-GB" sz="1200" dirty="0">
                          <a:effectLst/>
                        </a:rPr>
                        <a:t>Develop pre agreed actions  for releasing staff at escalation level 3 to enable presence on acute sites to assist in exceptional discharge team </a:t>
                      </a:r>
                      <a:endParaRPr lang="en-GB" sz="1200" dirty="0">
                        <a:effectLst/>
                        <a:latin typeface="Times New Roman" panose="02020603050405020304" pitchFamily="18" charset="0"/>
                        <a:ea typeface="Times New Roman" panose="02020603050405020304" pitchFamily="18" charset="0"/>
                      </a:endParaRPr>
                    </a:p>
                  </a:txBody>
                  <a:tcPr marL="20382" marR="20382" marT="0" marB="0"/>
                </a:tc>
                <a:tc>
                  <a:txBody>
                    <a:bodyPr/>
                    <a:lstStyle/>
                    <a:p>
                      <a:pPr algn="ctr">
                        <a:spcAft>
                          <a:spcPts val="0"/>
                        </a:spcAft>
                      </a:pPr>
                      <a:r>
                        <a:rPr lang="en-GB" sz="1200">
                          <a:effectLst/>
                        </a:rPr>
                        <a:t>Head of Nursing community services</a:t>
                      </a:r>
                      <a:endParaRPr lang="en-GB" sz="1200">
                        <a:effectLst/>
                        <a:latin typeface="Times New Roman" panose="02020603050405020304" pitchFamily="18" charset="0"/>
                        <a:ea typeface="Times New Roman" panose="02020603050405020304" pitchFamily="18" charset="0"/>
                      </a:endParaRPr>
                    </a:p>
                  </a:txBody>
                  <a:tcPr marL="20382" marR="20382" marT="0" marB="0"/>
                </a:tc>
                <a:tc>
                  <a:txBody>
                    <a:bodyPr/>
                    <a:lstStyle/>
                    <a:p>
                      <a:pPr algn="ctr">
                        <a:spcAft>
                          <a:spcPts val="0"/>
                        </a:spcAft>
                      </a:pPr>
                      <a:r>
                        <a:rPr lang="en-GB" sz="1200">
                          <a:effectLst/>
                        </a:rPr>
                        <a:t>ODU</a:t>
                      </a:r>
                      <a:endParaRPr lang="en-GB" sz="1200">
                        <a:effectLst/>
                        <a:latin typeface="Times New Roman" panose="02020603050405020304" pitchFamily="18" charset="0"/>
                        <a:ea typeface="Times New Roman" panose="02020603050405020304" pitchFamily="18" charset="0"/>
                      </a:endParaRPr>
                    </a:p>
                  </a:txBody>
                  <a:tcPr marL="20382" marR="20382" marT="0" marB="0"/>
                </a:tc>
                <a:tc>
                  <a:txBody>
                    <a:bodyPr/>
                    <a:lstStyle/>
                    <a:p>
                      <a:pPr algn="ctr">
                        <a:spcAft>
                          <a:spcPts val="0"/>
                        </a:spcAft>
                      </a:pPr>
                      <a:r>
                        <a:rPr lang="en-GB" sz="1200">
                          <a:effectLst/>
                        </a:rPr>
                        <a:t>Director of Nursing</a:t>
                      </a:r>
                      <a:endParaRPr lang="en-GB" sz="1200">
                        <a:effectLst/>
                        <a:latin typeface="Times New Roman" panose="02020603050405020304" pitchFamily="18" charset="0"/>
                        <a:ea typeface="Times New Roman" panose="02020603050405020304" pitchFamily="18" charset="0"/>
                      </a:endParaRPr>
                    </a:p>
                  </a:txBody>
                  <a:tcPr marL="20382" marR="20382" marT="0" marB="0"/>
                </a:tc>
                <a:extLst>
                  <a:ext uri="{0D108BD9-81ED-4DB2-BD59-A6C34878D82A}">
                    <a16:rowId xmlns:a16="http://schemas.microsoft.com/office/drawing/2014/main" val="1240553540"/>
                  </a:ext>
                </a:extLst>
              </a:tr>
              <a:tr h="598108">
                <a:tc>
                  <a:txBody>
                    <a:bodyPr/>
                    <a:lstStyle/>
                    <a:p>
                      <a:pPr algn="ctr">
                        <a:spcAft>
                          <a:spcPts val="0"/>
                        </a:spcAft>
                      </a:pPr>
                      <a:r>
                        <a:rPr lang="en-GB" sz="1200" dirty="0">
                          <a:effectLst/>
                        </a:rPr>
                        <a:t>Release above staff to facilitate support for exceptional discharge team</a:t>
                      </a:r>
                      <a:endParaRPr lang="en-GB" sz="1200" dirty="0">
                        <a:effectLst/>
                        <a:latin typeface="Times New Roman" panose="02020603050405020304" pitchFamily="18" charset="0"/>
                        <a:ea typeface="Times New Roman" panose="02020603050405020304" pitchFamily="18" charset="0"/>
                      </a:endParaRPr>
                    </a:p>
                  </a:txBody>
                  <a:tcPr marL="20382" marR="20382" marT="0" marB="0"/>
                </a:tc>
                <a:tc>
                  <a:txBody>
                    <a:bodyPr/>
                    <a:lstStyle/>
                    <a:p>
                      <a:pPr algn="ctr">
                        <a:spcAft>
                          <a:spcPts val="0"/>
                        </a:spcAft>
                      </a:pPr>
                      <a:r>
                        <a:rPr lang="en-GB" sz="1200">
                          <a:effectLst/>
                        </a:rPr>
                        <a:t>Head of Nursing community services</a:t>
                      </a:r>
                      <a:endParaRPr lang="en-GB" sz="1200">
                        <a:effectLst/>
                        <a:latin typeface="Times New Roman" panose="02020603050405020304" pitchFamily="18" charset="0"/>
                        <a:ea typeface="Times New Roman" panose="02020603050405020304" pitchFamily="18" charset="0"/>
                      </a:endParaRPr>
                    </a:p>
                  </a:txBody>
                  <a:tcPr marL="20382" marR="20382" marT="0" marB="0"/>
                </a:tc>
                <a:tc>
                  <a:txBody>
                    <a:bodyPr/>
                    <a:lstStyle/>
                    <a:p>
                      <a:pPr algn="ctr">
                        <a:spcAft>
                          <a:spcPts val="0"/>
                        </a:spcAft>
                      </a:pPr>
                      <a:r>
                        <a:rPr lang="en-GB" sz="1200">
                          <a:effectLst/>
                        </a:rPr>
                        <a:t>ODU</a:t>
                      </a:r>
                      <a:endParaRPr lang="en-GB" sz="1200">
                        <a:effectLst/>
                        <a:latin typeface="Times New Roman" panose="02020603050405020304" pitchFamily="18" charset="0"/>
                        <a:ea typeface="Times New Roman" panose="02020603050405020304" pitchFamily="18" charset="0"/>
                      </a:endParaRPr>
                    </a:p>
                  </a:txBody>
                  <a:tcPr marL="20382" marR="20382" marT="0" marB="0"/>
                </a:tc>
                <a:tc>
                  <a:txBody>
                    <a:bodyPr/>
                    <a:lstStyle/>
                    <a:p>
                      <a:pPr algn="ctr">
                        <a:spcAft>
                          <a:spcPts val="0"/>
                        </a:spcAft>
                      </a:pPr>
                      <a:r>
                        <a:rPr lang="en-GB" sz="1200">
                          <a:effectLst/>
                        </a:rPr>
                        <a:t>Executive on call</a:t>
                      </a:r>
                      <a:endParaRPr lang="en-GB" sz="1200">
                        <a:effectLst/>
                        <a:latin typeface="Times New Roman" panose="02020603050405020304" pitchFamily="18" charset="0"/>
                        <a:ea typeface="Times New Roman" panose="02020603050405020304" pitchFamily="18" charset="0"/>
                      </a:endParaRPr>
                    </a:p>
                  </a:txBody>
                  <a:tcPr marL="20382" marR="20382" marT="0" marB="0"/>
                </a:tc>
                <a:extLst>
                  <a:ext uri="{0D108BD9-81ED-4DB2-BD59-A6C34878D82A}">
                    <a16:rowId xmlns:a16="http://schemas.microsoft.com/office/drawing/2014/main" val="3856032120"/>
                  </a:ext>
                </a:extLst>
              </a:tr>
              <a:tr h="598108">
                <a:tc>
                  <a:txBody>
                    <a:bodyPr/>
                    <a:lstStyle/>
                    <a:p>
                      <a:pPr algn="ctr">
                        <a:spcAft>
                          <a:spcPts val="0"/>
                        </a:spcAft>
                      </a:pPr>
                      <a:r>
                        <a:rPr lang="en-GB" sz="1200">
                          <a:effectLst/>
                        </a:rPr>
                        <a:t>Ensure appropriate plan and support for patients discharged </a:t>
                      </a:r>
                      <a:endParaRPr lang="en-GB" sz="1200">
                        <a:effectLst/>
                        <a:latin typeface="Times New Roman" panose="02020603050405020304" pitchFamily="18" charset="0"/>
                        <a:ea typeface="Times New Roman" panose="02020603050405020304" pitchFamily="18" charset="0"/>
                      </a:endParaRPr>
                    </a:p>
                  </a:txBody>
                  <a:tcPr marL="20382" marR="20382" marT="0" marB="0"/>
                </a:tc>
                <a:tc>
                  <a:txBody>
                    <a:bodyPr/>
                    <a:lstStyle/>
                    <a:p>
                      <a:pPr algn="ctr">
                        <a:spcAft>
                          <a:spcPts val="0"/>
                        </a:spcAft>
                      </a:pPr>
                      <a:r>
                        <a:rPr lang="en-GB" sz="1200" dirty="0">
                          <a:effectLst/>
                        </a:rPr>
                        <a:t>Staff allocated to acute site</a:t>
                      </a:r>
                      <a:endParaRPr lang="en-GB" sz="1200" dirty="0">
                        <a:effectLst/>
                        <a:latin typeface="Times New Roman" panose="02020603050405020304" pitchFamily="18" charset="0"/>
                        <a:ea typeface="Times New Roman" panose="02020603050405020304" pitchFamily="18" charset="0"/>
                      </a:endParaRPr>
                    </a:p>
                  </a:txBody>
                  <a:tcPr marL="20382" marR="20382" marT="0" marB="0"/>
                </a:tc>
                <a:tc>
                  <a:txBody>
                    <a:bodyPr/>
                    <a:lstStyle/>
                    <a:p>
                      <a:pPr algn="ctr">
                        <a:spcAft>
                          <a:spcPts val="0"/>
                        </a:spcAft>
                      </a:pPr>
                      <a:r>
                        <a:rPr lang="en-GB" sz="1200">
                          <a:effectLst/>
                        </a:rPr>
                        <a:t>ODU</a:t>
                      </a:r>
                      <a:endParaRPr lang="en-GB" sz="1200">
                        <a:effectLst/>
                        <a:latin typeface="Times New Roman" panose="02020603050405020304" pitchFamily="18" charset="0"/>
                        <a:ea typeface="Times New Roman" panose="02020603050405020304" pitchFamily="18" charset="0"/>
                      </a:endParaRPr>
                    </a:p>
                  </a:txBody>
                  <a:tcPr marL="20382" marR="20382" marT="0" marB="0"/>
                </a:tc>
                <a:tc>
                  <a:txBody>
                    <a:bodyPr/>
                    <a:lstStyle/>
                    <a:p>
                      <a:pPr algn="ctr">
                        <a:spcAft>
                          <a:spcPts val="0"/>
                        </a:spcAft>
                      </a:pPr>
                      <a:r>
                        <a:rPr lang="en-GB" sz="1200">
                          <a:effectLst/>
                        </a:rPr>
                        <a:t>Executive on call</a:t>
                      </a:r>
                      <a:endParaRPr lang="en-GB" sz="1200">
                        <a:effectLst/>
                        <a:latin typeface="Times New Roman" panose="02020603050405020304" pitchFamily="18" charset="0"/>
                        <a:ea typeface="Times New Roman" panose="02020603050405020304" pitchFamily="18" charset="0"/>
                      </a:endParaRPr>
                    </a:p>
                  </a:txBody>
                  <a:tcPr marL="20382" marR="20382" marT="0" marB="0"/>
                </a:tc>
                <a:extLst>
                  <a:ext uri="{0D108BD9-81ED-4DB2-BD59-A6C34878D82A}">
                    <a16:rowId xmlns:a16="http://schemas.microsoft.com/office/drawing/2014/main" val="2098380250"/>
                  </a:ext>
                </a:extLst>
              </a:tr>
              <a:tr h="797478">
                <a:tc>
                  <a:txBody>
                    <a:bodyPr/>
                    <a:lstStyle/>
                    <a:p>
                      <a:pPr algn="ctr">
                        <a:spcAft>
                          <a:spcPts val="0"/>
                        </a:spcAft>
                      </a:pPr>
                      <a:r>
                        <a:rPr lang="en-GB" sz="1200">
                          <a:effectLst/>
                        </a:rPr>
                        <a:t>Support the review of all patients discharged under level 3 exceptional discharge plan</a:t>
                      </a:r>
                      <a:endParaRPr lang="en-GB" sz="1200">
                        <a:effectLst/>
                        <a:latin typeface="Times New Roman" panose="02020603050405020304" pitchFamily="18" charset="0"/>
                        <a:ea typeface="Times New Roman" panose="02020603050405020304" pitchFamily="18" charset="0"/>
                      </a:endParaRPr>
                    </a:p>
                  </a:txBody>
                  <a:tcPr marL="20382" marR="20382" marT="0" marB="0"/>
                </a:tc>
                <a:tc>
                  <a:txBody>
                    <a:bodyPr/>
                    <a:lstStyle/>
                    <a:p>
                      <a:pPr algn="ctr">
                        <a:spcAft>
                          <a:spcPts val="0"/>
                        </a:spcAft>
                      </a:pPr>
                      <a:r>
                        <a:rPr lang="en-GB" sz="1200">
                          <a:effectLst/>
                        </a:rPr>
                        <a:t>Head of Nursing community services</a:t>
                      </a:r>
                      <a:endParaRPr lang="en-GB" sz="1200">
                        <a:effectLst/>
                        <a:latin typeface="Times New Roman" panose="02020603050405020304" pitchFamily="18" charset="0"/>
                        <a:ea typeface="Times New Roman" panose="02020603050405020304" pitchFamily="18" charset="0"/>
                      </a:endParaRPr>
                    </a:p>
                  </a:txBody>
                  <a:tcPr marL="20382" marR="20382" marT="0" marB="0"/>
                </a:tc>
                <a:tc>
                  <a:txBody>
                    <a:bodyPr/>
                    <a:lstStyle/>
                    <a:p>
                      <a:pPr algn="ctr">
                        <a:spcAft>
                          <a:spcPts val="0"/>
                        </a:spcAft>
                      </a:pPr>
                      <a:r>
                        <a:rPr lang="en-GB" sz="1200">
                          <a:effectLst/>
                        </a:rPr>
                        <a:t>ODU</a:t>
                      </a:r>
                      <a:endParaRPr lang="en-GB" sz="1200">
                        <a:effectLst/>
                        <a:latin typeface="Times New Roman" panose="02020603050405020304" pitchFamily="18" charset="0"/>
                        <a:ea typeface="Times New Roman" panose="02020603050405020304" pitchFamily="18" charset="0"/>
                      </a:endParaRPr>
                    </a:p>
                  </a:txBody>
                  <a:tcPr marL="20382" marR="20382" marT="0" marB="0"/>
                </a:tc>
                <a:tc>
                  <a:txBody>
                    <a:bodyPr/>
                    <a:lstStyle/>
                    <a:p>
                      <a:pPr algn="ctr">
                        <a:spcAft>
                          <a:spcPts val="0"/>
                        </a:spcAft>
                      </a:pPr>
                      <a:r>
                        <a:rPr lang="en-GB" sz="1200">
                          <a:effectLst/>
                        </a:rPr>
                        <a:t>Director of Nursing</a:t>
                      </a:r>
                      <a:endParaRPr lang="en-GB" sz="1200">
                        <a:effectLst/>
                        <a:latin typeface="Times New Roman" panose="02020603050405020304" pitchFamily="18" charset="0"/>
                        <a:ea typeface="Times New Roman" panose="02020603050405020304" pitchFamily="18" charset="0"/>
                      </a:endParaRPr>
                    </a:p>
                  </a:txBody>
                  <a:tcPr marL="20382" marR="20382" marT="0" marB="0"/>
                </a:tc>
                <a:extLst>
                  <a:ext uri="{0D108BD9-81ED-4DB2-BD59-A6C34878D82A}">
                    <a16:rowId xmlns:a16="http://schemas.microsoft.com/office/drawing/2014/main" val="1326897823"/>
                  </a:ext>
                </a:extLst>
              </a:tr>
              <a:tr h="1395585">
                <a:tc>
                  <a:txBody>
                    <a:bodyPr/>
                    <a:lstStyle/>
                    <a:p>
                      <a:pPr algn="ctr">
                        <a:spcAft>
                          <a:spcPts val="0"/>
                        </a:spcAft>
                      </a:pPr>
                      <a:r>
                        <a:rPr lang="en-GB" sz="1200" dirty="0">
                          <a:effectLst/>
                        </a:rPr>
                        <a:t>Release identified GP (1 per UHB/ cluster) to actively review ambulance stack and divert as appropriate.</a:t>
                      </a:r>
                    </a:p>
                    <a:p>
                      <a:pPr algn="ctr">
                        <a:spcAft>
                          <a:spcPts val="0"/>
                        </a:spcAft>
                      </a:pPr>
                      <a:r>
                        <a:rPr lang="en-GB" sz="1200" dirty="0">
                          <a:effectLst/>
                        </a:rPr>
                        <a:t>To provide clinical phone contact for paramedics at scene for GP advice</a:t>
                      </a:r>
                      <a:endParaRPr lang="en-GB" sz="1200" dirty="0">
                        <a:effectLst/>
                        <a:latin typeface="Times New Roman" panose="02020603050405020304" pitchFamily="18" charset="0"/>
                        <a:ea typeface="Times New Roman" panose="02020603050405020304" pitchFamily="18" charset="0"/>
                      </a:endParaRPr>
                    </a:p>
                  </a:txBody>
                  <a:tcPr marL="20382" marR="20382" marT="0" marB="0"/>
                </a:tc>
                <a:tc>
                  <a:txBody>
                    <a:bodyPr/>
                    <a:lstStyle/>
                    <a:p>
                      <a:pPr algn="ctr">
                        <a:spcAft>
                          <a:spcPts val="0"/>
                        </a:spcAft>
                      </a:pPr>
                      <a:r>
                        <a:rPr lang="en-GB" sz="1200" dirty="0">
                          <a:effectLst/>
                        </a:rPr>
                        <a:t>Director of Primary Care</a:t>
                      </a:r>
                      <a:endParaRPr lang="en-GB" sz="1200" dirty="0">
                        <a:effectLst/>
                        <a:latin typeface="Times New Roman" panose="02020603050405020304" pitchFamily="18" charset="0"/>
                        <a:ea typeface="Times New Roman" panose="02020603050405020304" pitchFamily="18" charset="0"/>
                      </a:endParaRPr>
                    </a:p>
                  </a:txBody>
                  <a:tcPr marL="20382" marR="20382" marT="0" marB="0"/>
                </a:tc>
                <a:tc>
                  <a:txBody>
                    <a:bodyPr/>
                    <a:lstStyle/>
                    <a:p>
                      <a:pPr algn="ctr">
                        <a:spcAft>
                          <a:spcPts val="0"/>
                        </a:spcAft>
                      </a:pPr>
                      <a:r>
                        <a:rPr lang="en-GB" sz="1200" dirty="0">
                          <a:effectLst/>
                        </a:rPr>
                        <a:t>ODU</a:t>
                      </a:r>
                      <a:endParaRPr lang="en-GB" sz="1200" dirty="0">
                        <a:effectLst/>
                        <a:latin typeface="Times New Roman" panose="02020603050405020304" pitchFamily="18" charset="0"/>
                        <a:ea typeface="Times New Roman" panose="02020603050405020304" pitchFamily="18" charset="0"/>
                      </a:endParaRPr>
                    </a:p>
                  </a:txBody>
                  <a:tcPr marL="20382" marR="20382" marT="0" marB="0"/>
                </a:tc>
                <a:tc>
                  <a:txBody>
                    <a:bodyPr/>
                    <a:lstStyle/>
                    <a:p>
                      <a:pPr algn="ctr">
                        <a:spcAft>
                          <a:spcPts val="0"/>
                        </a:spcAft>
                      </a:pPr>
                      <a:r>
                        <a:rPr lang="en-GB" sz="1200" dirty="0">
                          <a:effectLst/>
                        </a:rPr>
                        <a:t>Executive on call</a:t>
                      </a:r>
                      <a:endParaRPr lang="en-GB" sz="1200" dirty="0">
                        <a:effectLst/>
                        <a:latin typeface="Times New Roman" panose="02020603050405020304" pitchFamily="18" charset="0"/>
                        <a:ea typeface="Times New Roman" panose="02020603050405020304" pitchFamily="18" charset="0"/>
                      </a:endParaRPr>
                    </a:p>
                  </a:txBody>
                  <a:tcPr marL="20382" marR="20382" marT="0" marB="0"/>
                </a:tc>
                <a:extLst>
                  <a:ext uri="{0D108BD9-81ED-4DB2-BD59-A6C34878D82A}">
                    <a16:rowId xmlns:a16="http://schemas.microsoft.com/office/drawing/2014/main" val="2792092041"/>
                  </a:ext>
                </a:extLst>
              </a:tr>
            </a:tbl>
          </a:graphicData>
        </a:graphic>
      </p:graphicFrame>
      <p:sp>
        <p:nvSpPr>
          <p:cNvPr id="3" name="Text Placeholder 2"/>
          <p:cNvSpPr>
            <a:spLocks noGrp="1"/>
          </p:cNvSpPr>
          <p:nvPr>
            <p:ph type="body" sz="quarter" idx="15"/>
          </p:nvPr>
        </p:nvSpPr>
        <p:spPr/>
        <p:txBody>
          <a:bodyPr/>
          <a:lstStyle/>
          <a:p>
            <a:endParaRPr lang="en-GB"/>
          </a:p>
        </p:txBody>
      </p:sp>
      <p:sp>
        <p:nvSpPr>
          <p:cNvPr id="4" name="Text Placeholder 3"/>
          <p:cNvSpPr>
            <a:spLocks noGrp="1"/>
          </p:cNvSpPr>
          <p:nvPr>
            <p:ph type="body" sz="quarter" idx="16"/>
          </p:nvPr>
        </p:nvSpPr>
        <p:spPr/>
        <p:txBody>
          <a:bodyPr/>
          <a:lstStyle/>
          <a:p>
            <a:r>
              <a:rPr lang="en-GB" dirty="0" smtClean="0"/>
              <a:t>Community escalation plan Level 3</a:t>
            </a:r>
            <a:endParaRPr lang="en-GB" dirty="0"/>
          </a:p>
        </p:txBody>
      </p:sp>
      <p:sp>
        <p:nvSpPr>
          <p:cNvPr id="5" name="Content Placeholder 4"/>
          <p:cNvSpPr>
            <a:spLocks noGrp="1"/>
          </p:cNvSpPr>
          <p:nvPr>
            <p:ph sz="quarter" idx="10"/>
          </p:nvPr>
        </p:nvSpPr>
        <p:spPr>
          <a:xfrm rot="16200000">
            <a:off x="9219445" y="4063722"/>
            <a:ext cx="5092278" cy="221601"/>
          </a:xfrm>
        </p:spPr>
        <p:txBody>
          <a:bodyPr/>
          <a:lstStyle/>
          <a:p>
            <a:r>
              <a:rPr lang="en-GB" dirty="0" smtClean="0"/>
              <a:t>Transformation</a:t>
            </a:r>
            <a:r>
              <a:rPr lang="en-GB" dirty="0"/>
              <a:t>, outcomes, experience, ownership</a:t>
            </a:r>
          </a:p>
        </p:txBody>
      </p:sp>
    </p:spTree>
    <p:extLst>
      <p:ext uri="{BB962C8B-B14F-4D97-AF65-F5344CB8AC3E}">
        <p14:creationId xmlns:p14="http://schemas.microsoft.com/office/powerpoint/2010/main" val="9393474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Public Health Wales Theme">
      <a:dk1>
        <a:srgbClr val="000000"/>
      </a:dk1>
      <a:lt1>
        <a:srgbClr val="FFFFFF"/>
      </a:lt1>
      <a:dk2>
        <a:srgbClr val="324F82"/>
      </a:dk2>
      <a:lt2>
        <a:srgbClr val="E7E6E6"/>
      </a:lt2>
      <a:accent1>
        <a:srgbClr val="324F82"/>
      </a:accent1>
      <a:accent2>
        <a:srgbClr val="28B8CE"/>
      </a:accent2>
      <a:accent3>
        <a:srgbClr val="4FB9AB"/>
      </a:accent3>
      <a:accent4>
        <a:srgbClr val="F8C402"/>
      </a:accent4>
      <a:accent5>
        <a:srgbClr val="DF3782"/>
      </a:accent5>
      <a:accent6>
        <a:srgbClr val="70AD47"/>
      </a:accent6>
      <a:hlink>
        <a:srgbClr val="28B8CE"/>
      </a:hlink>
      <a:folHlink>
        <a:srgbClr val="DF3782"/>
      </a:folHlink>
    </a:clrScheme>
    <a:fontScheme name="Consolas-Verdana">
      <a:majorFont>
        <a:latin typeface="Consolas" panose="020B0609020204030204"/>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Verdana" panose="020B060403050404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z="3000" b="0" i="0" dirty="0" smtClean="0">
            <a:solidFill>
              <a:schemeClr val="bg1"/>
            </a:solidFill>
            <a:latin typeface="Ubuntu" charset="0"/>
            <a:ea typeface="Ubuntu" charset="0"/>
            <a:cs typeface="Ubuntu" charset="0"/>
          </a:defRPr>
        </a:defPPr>
      </a:lstStyle>
    </a:txDef>
  </a:objectDefaults>
  <a:extraClrSchemeLst/>
  <a:extLst>
    <a:ext uri="{05A4C25C-085E-4340-85A3-A5531E510DB2}">
      <thm15:themeFamily xmlns:thm15="http://schemas.microsoft.com/office/thememl/2012/main" name="PHW PPT Template" id="{CF5567AB-625C-CB4D-8AD5-4A60DD3D97F6}" vid="{EBA284EE-FC4C-2544-8931-2A4AC163670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4226</TotalTime>
  <Words>3375</Words>
  <Application>Microsoft Office PowerPoint</Application>
  <PresentationFormat>Widescreen</PresentationFormat>
  <Paragraphs>439</Paragraphs>
  <Slides>19</Slides>
  <Notes>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19</vt:i4>
      </vt:variant>
    </vt:vector>
  </HeadingPairs>
  <TitlesOfParts>
    <vt:vector size="27" baseType="lpstr">
      <vt:lpstr>Arial</vt:lpstr>
      <vt:lpstr>Calibri</vt:lpstr>
      <vt:lpstr>Courier New</vt:lpstr>
      <vt:lpstr>Times New Roman</vt:lpstr>
      <vt:lpstr>Ubuntu</vt:lpstr>
      <vt:lpstr>Ubuntu Light</vt:lpstr>
      <vt:lpstr>Verdana</vt:lpstr>
      <vt:lpstr>Office Theme</vt:lpstr>
      <vt:lpstr> </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Thanks</vt:lpstr>
      <vt:lpstr>PowerPoint Presentation</vt:lpstr>
    </vt:vector>
  </TitlesOfParts>
  <Manager>gwenan.roberts@wales.nhs.uk</Manager>
  <Company>National Collaborative Commissioning Unit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NCCU Slide Desk Template</dc:title>
  <dc:creator>"Ricky Thomas (CTUHB - National Collaborative Commissioning Unit)"</dc:creator>
  <cp:lastModifiedBy>Ruth Alcolado (CTM UHB - Unscheduled Care Team)</cp:lastModifiedBy>
  <cp:revision>128</cp:revision>
  <cp:lastPrinted>2018-02-28T08:37:13Z</cp:lastPrinted>
  <dcterms:created xsi:type="dcterms:W3CDTF">2017-10-31T10:35:26Z</dcterms:created>
  <dcterms:modified xsi:type="dcterms:W3CDTF">2021-11-02T10:04:20Z</dcterms:modified>
</cp:coreProperties>
</file>