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71" r:id="rId12"/>
    <p:sldId id="268" r:id="rId13"/>
    <p:sldId id="269" r:id="rId14"/>
    <p:sldId id="270" r:id="rId15"/>
  </p:sldIdLst>
  <p:sldSz cx="12192000" cy="6858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Aileron Heavy Bold" panose="020B0604020202020204" charset="0"/>
      <p:regular r:id="rId20"/>
    </p:embeddedFont>
    <p:embeddedFont>
      <p:font typeface="Aileron Regular" panose="020B0604020202020204" charset="0"/>
      <p:regular r:id="rId21"/>
    </p:embeddedFont>
    <p:embeddedFont>
      <p:font typeface="Montserrat Semi-Bold" panose="020B0604020202020204" charset="0"/>
      <p:regular r:id="rId22"/>
    </p:embeddedFont>
    <p:embeddedFont>
      <p:font typeface="Aileron Heavy" panose="020B0604020202020204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6484"/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05" d="100"/>
          <a:sy n="105" d="100"/>
        </p:scale>
        <p:origin x="71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CSP!$C$7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CSP!$B$8:$B$13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</c:v>
                </c:pt>
                <c:pt idx="5">
                  <c:v>Sep</c:v>
                </c:pt>
              </c:strCache>
            </c:strRef>
          </c:cat>
          <c:val>
            <c:numRef>
              <c:f>CSP!$C$8:$C$13</c:f>
              <c:numCache>
                <c:formatCode>General</c:formatCode>
                <c:ptCount val="6"/>
                <c:pt idx="0">
                  <c:v>670</c:v>
                </c:pt>
                <c:pt idx="1">
                  <c:v>161</c:v>
                </c:pt>
                <c:pt idx="2">
                  <c:v>611</c:v>
                </c:pt>
                <c:pt idx="3">
                  <c:v>683</c:v>
                </c:pt>
                <c:pt idx="4">
                  <c:v>358</c:v>
                </c:pt>
                <c:pt idx="5">
                  <c:v>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87-48ED-8BA0-D4AF4DACCCAA}"/>
            </c:ext>
          </c:extLst>
        </c:ser>
        <c:ser>
          <c:idx val="1"/>
          <c:order val="1"/>
          <c:tx>
            <c:strRef>
              <c:f>CSP!$D$7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CSP!$B$8:$B$13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</c:v>
                </c:pt>
                <c:pt idx="5">
                  <c:v>Sep</c:v>
                </c:pt>
              </c:strCache>
            </c:strRef>
          </c:cat>
          <c:val>
            <c:numRef>
              <c:f>CSP!$D$8:$D$13</c:f>
              <c:numCache>
                <c:formatCode>General</c:formatCode>
                <c:ptCount val="6"/>
                <c:pt idx="0">
                  <c:v>46</c:v>
                </c:pt>
                <c:pt idx="1">
                  <c:v>61</c:v>
                </c:pt>
                <c:pt idx="2">
                  <c:v>57</c:v>
                </c:pt>
                <c:pt idx="3">
                  <c:v>154</c:v>
                </c:pt>
                <c:pt idx="4">
                  <c:v>208</c:v>
                </c:pt>
                <c:pt idx="5">
                  <c:v>628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87-48ED-8BA0-D4AF4DACCC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233647"/>
        <c:axId val="1206224911"/>
      </c:barChart>
      <c:catAx>
        <c:axId val="12062336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6224911"/>
        <c:crosses val="autoZero"/>
        <c:auto val="1"/>
        <c:lblAlgn val="ctr"/>
        <c:lblOffset val="100"/>
        <c:noMultiLvlLbl val="0"/>
      </c:catAx>
      <c:valAx>
        <c:axId val="12062249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62336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470229126174802E-2"/>
          <c:y val="1.3157055882640307E-2"/>
          <c:w val="0.93046345362251293"/>
          <c:h val="0.91807976206957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'Red Performance '!$B$4:$B$9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'Red Performance '!$C$4:$C$9</c:f>
              <c:numCache>
                <c:formatCode>0.0%</c:formatCode>
                <c:ptCount val="6"/>
                <c:pt idx="0">
                  <c:v>0.53</c:v>
                </c:pt>
                <c:pt idx="1">
                  <c:v>0.54</c:v>
                </c:pt>
                <c:pt idx="2">
                  <c:v>0.55000000000000004</c:v>
                </c:pt>
                <c:pt idx="3">
                  <c:v>0.52600000000000002</c:v>
                </c:pt>
                <c:pt idx="4">
                  <c:v>0.505</c:v>
                </c:pt>
                <c:pt idx="5">
                  <c:v>0.48699999999999999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93-412C-B2CC-6E391D94F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0911599"/>
        <c:axId val="940919919"/>
      </c:barChart>
      <c:catAx>
        <c:axId val="940911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919919"/>
        <c:crosses val="autoZero"/>
        <c:auto val="1"/>
        <c:lblAlgn val="ctr"/>
        <c:lblOffset val="100"/>
        <c:noMultiLvlLbl val="0"/>
      </c:catAx>
      <c:valAx>
        <c:axId val="940919919"/>
        <c:scaling>
          <c:orientation val="minMax"/>
          <c:max val="0.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911599"/>
        <c:crosses val="autoZero"/>
        <c:crossBetween val="between"/>
        <c:majorUnit val="5.000000000000001E-2"/>
        <c:min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17644128989462E-2"/>
          <c:y val="2.6490066225165563E-2"/>
          <c:w val="0.89482407790356588"/>
          <c:h val="0.867917238821968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Sheet1!$Q$29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Sheet1!$R$29</c:f>
              <c:numCache>
                <c:formatCode>h:mm:ss</c:formatCode>
                <c:ptCount val="1"/>
                <c:pt idx="0">
                  <c:v>1.59375E-2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2C-48DE-B85E-79C39D7FC098}"/>
            </c:ext>
          </c:extLst>
        </c:ser>
        <c:ser>
          <c:idx val="1"/>
          <c:order val="1"/>
          <c:tx>
            <c:strRef>
              <c:f>Sheet1!$Q$30</c:f>
              <c:strCache>
                <c:ptCount val="1"/>
                <c:pt idx="0">
                  <c:v>May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Sheet1!$R$30</c:f>
              <c:numCache>
                <c:formatCode>h:mm:ss</c:formatCode>
                <c:ptCount val="1"/>
                <c:pt idx="0">
                  <c:v>1.4965277777777779E-2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2C-48DE-B85E-79C39D7FC098}"/>
            </c:ext>
          </c:extLst>
        </c:ser>
        <c:ser>
          <c:idx val="2"/>
          <c:order val="2"/>
          <c:tx>
            <c:strRef>
              <c:f>Sheet1!$Q$31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Sheet1!$R$31</c:f>
              <c:numCache>
                <c:formatCode>h:mm:ss</c:formatCode>
                <c:ptCount val="1"/>
                <c:pt idx="0">
                  <c:v>1.5405092592592593E-2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5F-4D8E-BD01-B78E2BE38CE2}"/>
            </c:ext>
          </c:extLst>
        </c:ser>
        <c:ser>
          <c:idx val="3"/>
          <c:order val="3"/>
          <c:tx>
            <c:strRef>
              <c:f>Sheet1!$Q$32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Sheet1!$R$32</c:f>
              <c:numCache>
                <c:formatCode>h:mm:ss</c:formatCode>
                <c:ptCount val="1"/>
                <c:pt idx="0">
                  <c:v>1.7175925925925924E-2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F8-4CEC-BC8B-119D34E43016}"/>
            </c:ext>
          </c:extLst>
        </c:ser>
        <c:ser>
          <c:idx val="4"/>
          <c:order val="4"/>
          <c:tx>
            <c:strRef>
              <c:f>Sheet1!$Q$33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Sheet1!$R$33</c:f>
              <c:numCache>
                <c:formatCode>[$-F400]h:mm:ss\ AM/PM</c:formatCode>
                <c:ptCount val="1"/>
                <c:pt idx="0">
                  <c:v>1.6377314814814813E-2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F4-4D0B-B5BD-586518DE2ABB}"/>
            </c:ext>
          </c:extLst>
        </c:ser>
        <c:ser>
          <c:idx val="5"/>
          <c:order val="5"/>
          <c:tx>
            <c:strRef>
              <c:f>Sheet1!$Q$34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Sheet1!$R$34</c:f>
              <c:numCache>
                <c:formatCode>h:mm:ss</c:formatCode>
                <c:ptCount val="1"/>
                <c:pt idx="0">
                  <c:v>1.6886574074074075E-2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F4-4D0B-B5BD-586518DE2A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1757791"/>
        <c:axId val="636302703"/>
      </c:barChart>
      <c:catAx>
        <c:axId val="641757791"/>
        <c:scaling>
          <c:orientation val="minMax"/>
        </c:scaling>
        <c:delete val="1"/>
        <c:axPos val="b"/>
        <c:majorTickMark val="none"/>
        <c:minorTickMark val="none"/>
        <c:tickLblPos val="nextTo"/>
        <c:crossAx val="636302703"/>
        <c:crosses val="autoZero"/>
        <c:auto val="1"/>
        <c:lblAlgn val="ctr"/>
        <c:lblOffset val="100"/>
        <c:noMultiLvlLbl val="0"/>
      </c:catAx>
      <c:valAx>
        <c:axId val="636302703"/>
        <c:scaling>
          <c:orientation val="minMax"/>
          <c:max val="2.5000000000000005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:mm:ss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1757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Sheet1!$Q$34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Sheet1!$R$34</c:f>
              <c:numCache>
                <c:formatCode>[$-F400]h:mm:ss\ AM/PM</c:formatCode>
                <c:ptCount val="1"/>
                <c:pt idx="0">
                  <c:v>4.4120370370370372E-2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72-4B61-B33C-93B4A16CCFD8}"/>
            </c:ext>
          </c:extLst>
        </c:ser>
        <c:ser>
          <c:idx val="1"/>
          <c:order val="1"/>
          <c:tx>
            <c:strRef>
              <c:f>Sheet1!$Q$35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Sheet1!$R$35</c:f>
              <c:numCache>
                <c:formatCode>[$-F400]h:mm:ss\ AM/PM</c:formatCode>
                <c:ptCount val="1"/>
                <c:pt idx="0">
                  <c:v>4.0393518518518516E-2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72-4B61-B33C-93B4A16CCFD8}"/>
            </c:ext>
          </c:extLst>
        </c:ser>
        <c:ser>
          <c:idx val="2"/>
          <c:order val="2"/>
          <c:tx>
            <c:strRef>
              <c:f>Sheet1!$Q$36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Sheet1!$R$36</c:f>
              <c:numCache>
                <c:formatCode>h:mm:ss</c:formatCode>
                <c:ptCount val="1"/>
                <c:pt idx="0">
                  <c:v>4.2430555555555555E-2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98-474E-AEDD-50589C9A503A}"/>
            </c:ext>
          </c:extLst>
        </c:ser>
        <c:ser>
          <c:idx val="3"/>
          <c:order val="3"/>
          <c:tx>
            <c:strRef>
              <c:f>Sheet1!$Q$37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h:mm:ss</c:formatCode>
                <c:ptCount val="1"/>
                <c:pt idx="0">
                  <c:v>4.9421296296296297E-2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FA-4628-B606-5C9E40107F74}"/>
            </c:ext>
          </c:extLst>
        </c:ser>
        <c:ser>
          <c:idx val="4"/>
          <c:order val="4"/>
          <c:tx>
            <c:strRef>
              <c:f>Sheet1!$Q$38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h:mm:ss</c:formatCode>
                <c:ptCount val="1"/>
                <c:pt idx="0">
                  <c:v>5.5983796296296295E-2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8EC-462B-92C1-CB0087E2D222}"/>
            </c:ext>
          </c:extLst>
        </c:ser>
        <c:ser>
          <c:idx val="5"/>
          <c:order val="5"/>
          <c:tx>
            <c:strRef>
              <c:f>Sheet1!$Q$39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h:mm:ss</c:formatCode>
                <c:ptCount val="1"/>
                <c:pt idx="0">
                  <c:v>5.8263888888888893E-2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8EC-462B-92C1-CB0087E2D2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9623567"/>
        <c:axId val="619623983"/>
      </c:barChart>
      <c:catAx>
        <c:axId val="619623567"/>
        <c:scaling>
          <c:orientation val="minMax"/>
        </c:scaling>
        <c:delete val="1"/>
        <c:axPos val="b"/>
        <c:majorTickMark val="none"/>
        <c:minorTickMark val="none"/>
        <c:tickLblPos val="nextTo"/>
        <c:crossAx val="619623983"/>
        <c:crosses val="autoZero"/>
        <c:auto val="1"/>
        <c:lblAlgn val="ctr"/>
        <c:lblOffset val="100"/>
        <c:noMultiLvlLbl val="0"/>
      </c:catAx>
      <c:valAx>
        <c:axId val="619623983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96235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[$-F400]h:mm:ss\ AM/PM</c:formatCode>
                <c:ptCount val="1"/>
                <c:pt idx="0">
                  <c:v>0.23230150462962942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CE-4657-BA13-471A23BDA77B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[$-F400]h:mm:ss\ AM/PM</c:formatCode>
                <c:ptCount val="1"/>
                <c:pt idx="0">
                  <c:v>0.20975925925925931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CE-4657-BA13-471A23BDA77B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h:mm:ss</c:formatCode>
                <c:ptCount val="1"/>
                <c:pt idx="0">
                  <c:v>0.20293981481481482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2B-4C22-8D26-335CB07CB08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h:mm:ss</c:formatCode>
                <c:ptCount val="1"/>
                <c:pt idx="0">
                  <c:v>0.25314814814814818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32-4028-AFB6-E579C421B609}"/>
            </c:ext>
          </c:extLst>
        </c:ser>
        <c:ser>
          <c:idx val="4"/>
          <c:order val="4"/>
          <c:tx>
            <c:strRef>
              <c:f>Sheet1!$Q$41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Sheet1!$R$41</c:f>
              <c:numCache>
                <c:formatCode>h:mm:ss</c:formatCode>
                <c:ptCount val="1"/>
                <c:pt idx="0">
                  <c:v>0.30861111111111111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00-4897-A5A0-E308D87C8616}"/>
            </c:ext>
          </c:extLst>
        </c:ser>
        <c:ser>
          <c:idx val="5"/>
          <c:order val="5"/>
          <c:tx>
            <c:strRef>
              <c:f>Sheet1!$Q$42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Sheet1!$R$42</c:f>
              <c:numCache>
                <c:formatCode>h:mm:ss</c:formatCode>
                <c:ptCount val="1"/>
                <c:pt idx="0">
                  <c:v>0.35824074074074069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00-4897-A5A0-E308D87C86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0</c:formatCode>
                <c:ptCount val="1"/>
                <c:pt idx="0">
                  <c:v>22990.363894166716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C6-4A00-B866-4E8E955C30FA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0</c:formatCode>
                <c:ptCount val="1"/>
                <c:pt idx="0">
                  <c:v>20440.612226833338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C6-4A00-B866-4E8E955C30FA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General</c:formatCode>
                <c:ptCount val="1"/>
                <c:pt idx="0">
                  <c:v>18548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30-4CE9-8CED-CD8CE3EFB00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General</c:formatCode>
                <c:ptCount val="1"/>
                <c:pt idx="0">
                  <c:v>19119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12-4B04-943E-C78BCE2F7E38}"/>
            </c:ext>
          </c:extLst>
        </c:ser>
        <c:ser>
          <c:idx val="4"/>
          <c:order val="4"/>
          <c:tx>
            <c:strRef>
              <c:f>Sheet1!$Q$41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Sheet1!$R$41</c:f>
              <c:numCache>
                <c:formatCode>General</c:formatCode>
                <c:ptCount val="1"/>
                <c:pt idx="0">
                  <c:v>19060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D1-4018-90C6-7135EA839F45}"/>
            </c:ext>
          </c:extLst>
        </c:ser>
        <c:ser>
          <c:idx val="5"/>
          <c:order val="5"/>
          <c:tx>
            <c:strRef>
              <c:f>Sheet1!$Q$42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Sheet1!$R$42</c:f>
              <c:numCache>
                <c:formatCode>General</c:formatCode>
                <c:ptCount val="1"/>
                <c:pt idx="0">
                  <c:v>19610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D1-4018-90C6-7135EA839F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General</c:formatCode>
                <c:ptCount val="1"/>
                <c:pt idx="0">
                  <c:v>2030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24-4B3A-88AB-FC22236051E8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General</c:formatCode>
                <c:ptCount val="1"/>
                <c:pt idx="0">
                  <c:v>1625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24-4B3A-88AB-FC22236051E8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General</c:formatCode>
                <c:ptCount val="1"/>
                <c:pt idx="0">
                  <c:v>1440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35-4D1E-884C-14E15196CFB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General</c:formatCode>
                <c:ptCount val="1"/>
                <c:pt idx="0">
                  <c:v>1452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D5-4468-B1B6-A517A4F714D5}"/>
            </c:ext>
          </c:extLst>
        </c:ser>
        <c:ser>
          <c:idx val="4"/>
          <c:order val="4"/>
          <c:tx>
            <c:strRef>
              <c:f>Sheet1!$Q$41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Sheet1!$R$41</c:f>
              <c:numCache>
                <c:formatCode>General</c:formatCode>
                <c:ptCount val="1"/>
                <c:pt idx="0">
                  <c:v>1475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79-482D-B2D2-54CE5CB55B9B}"/>
            </c:ext>
          </c:extLst>
        </c:ser>
        <c:ser>
          <c:idx val="5"/>
          <c:order val="5"/>
          <c:tx>
            <c:strRef>
              <c:f>Sheet1!$Q$42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Sheet1!$R$42</c:f>
              <c:numCache>
                <c:formatCode>General</c:formatCode>
                <c:ptCount val="1"/>
                <c:pt idx="0">
                  <c:v>1528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79-482D-B2D2-54CE5CB55B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Sheet2!$D$8</c:f>
              <c:strCache>
                <c:ptCount val="1"/>
                <c:pt idx="0">
                  <c:v>Trajectory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Sheet2!$C$9:$C$20</c:f>
              <c:numCache>
                <c:formatCode>mmm\-yy</c:formatCode>
                <c:ptCount val="12"/>
                <c:pt idx="0">
                  <c:v>45017</c:v>
                </c:pt>
                <c:pt idx="1">
                  <c:v>45047</c:v>
                </c:pt>
                <c:pt idx="2">
                  <c:v>45078</c:v>
                </c:pt>
                <c:pt idx="3">
                  <c:v>45108</c:v>
                </c:pt>
                <c:pt idx="4">
                  <c:v>45139</c:v>
                </c:pt>
                <c:pt idx="5">
                  <c:v>45170</c:v>
                </c:pt>
                <c:pt idx="6">
                  <c:v>45200</c:v>
                </c:pt>
                <c:pt idx="7">
                  <c:v>45231</c:v>
                </c:pt>
                <c:pt idx="8">
                  <c:v>45261</c:v>
                </c:pt>
                <c:pt idx="9">
                  <c:v>45292</c:v>
                </c:pt>
                <c:pt idx="10">
                  <c:v>45323</c:v>
                </c:pt>
                <c:pt idx="11">
                  <c:v>45352</c:v>
                </c:pt>
              </c:numCache>
            </c:numRef>
          </c:cat>
          <c:val>
            <c:numRef>
              <c:f>Sheet2!$D$9:$D$20</c:f>
              <c:numCache>
                <c:formatCode>General</c:formatCode>
                <c:ptCount val="12"/>
                <c:pt idx="0">
                  <c:v>6519</c:v>
                </c:pt>
                <c:pt idx="1">
                  <c:v>5687</c:v>
                </c:pt>
                <c:pt idx="2">
                  <c:v>4975</c:v>
                </c:pt>
                <c:pt idx="3">
                  <c:v>5039</c:v>
                </c:pt>
                <c:pt idx="4">
                  <c:v>4665</c:v>
                </c:pt>
                <c:pt idx="5">
                  <c:v>4476</c:v>
                </c:pt>
                <c:pt idx="6">
                  <c:v>4505</c:v>
                </c:pt>
                <c:pt idx="7">
                  <c:v>4380</c:v>
                </c:pt>
                <c:pt idx="8">
                  <c:v>4560</c:v>
                </c:pt>
                <c:pt idx="9">
                  <c:v>4744</c:v>
                </c:pt>
                <c:pt idx="10">
                  <c:v>4156</c:v>
                </c:pt>
                <c:pt idx="11">
                  <c:v>4317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C74-41B2-92F8-C2B5E6A1E9A9}"/>
            </c:ext>
          </c:extLst>
        </c:ser>
        <c:ser>
          <c:idx val="1"/>
          <c:order val="1"/>
          <c:tx>
            <c:strRef>
              <c:f>Sheet2!$E$8</c:f>
              <c:strCache>
                <c:ptCount val="1"/>
                <c:pt idx="0">
                  <c:v>Actual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Sheet2!$C$9:$C$20</c:f>
              <c:numCache>
                <c:formatCode>mmm\-yy</c:formatCode>
                <c:ptCount val="12"/>
                <c:pt idx="0">
                  <c:v>45017</c:v>
                </c:pt>
                <c:pt idx="1">
                  <c:v>45047</c:v>
                </c:pt>
                <c:pt idx="2">
                  <c:v>45078</c:v>
                </c:pt>
                <c:pt idx="3">
                  <c:v>45108</c:v>
                </c:pt>
                <c:pt idx="4">
                  <c:v>45139</c:v>
                </c:pt>
                <c:pt idx="5">
                  <c:v>45170</c:v>
                </c:pt>
                <c:pt idx="6">
                  <c:v>45200</c:v>
                </c:pt>
                <c:pt idx="7">
                  <c:v>45231</c:v>
                </c:pt>
                <c:pt idx="8">
                  <c:v>45261</c:v>
                </c:pt>
                <c:pt idx="9">
                  <c:v>45292</c:v>
                </c:pt>
                <c:pt idx="10">
                  <c:v>45323</c:v>
                </c:pt>
                <c:pt idx="11">
                  <c:v>45352</c:v>
                </c:pt>
              </c:numCache>
            </c:numRef>
          </c:cat>
          <c:val>
            <c:numRef>
              <c:f>Sheet2!$E$9:$E$20</c:f>
              <c:numCache>
                <c:formatCode>General</c:formatCode>
                <c:ptCount val="12"/>
                <c:pt idx="0">
                  <c:v>6116</c:v>
                </c:pt>
                <c:pt idx="1">
                  <c:v>5808</c:v>
                </c:pt>
                <c:pt idx="2">
                  <c:v>5308</c:v>
                </c:pt>
                <c:pt idx="3">
                  <c:v>5724</c:v>
                </c:pt>
                <c:pt idx="4">
                  <c:v>5674</c:v>
                </c:pt>
                <c:pt idx="5">
                  <c:v>5708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C74-41B2-92F8-C2B5E6A1E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58638399"/>
        <c:axId val="858639231"/>
      </c:lineChart>
      <c:dateAx>
        <c:axId val="858638399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8639231"/>
        <c:crosses val="autoZero"/>
        <c:auto val="1"/>
        <c:lblOffset val="100"/>
        <c:baseTimeUnit val="months"/>
      </c:dateAx>
      <c:valAx>
        <c:axId val="8586392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86383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77562" y="-953737"/>
            <a:ext cx="6355986" cy="6355986"/>
            <a:chOff x="0" y="0"/>
            <a:chExt cx="8474648" cy="8474648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8474648" cy="8474648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143752"/>
              </a:solidFill>
            </p:spPr>
          </p:sp>
        </p:grpSp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>
              <a:off x="178349" y="178161"/>
              <a:ext cx="8136389" cy="8136356"/>
              <a:chOff x="0" y="0"/>
              <a:chExt cx="6350000" cy="6349975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r="-285850"/>
                </a:stretch>
              </a:blipFill>
            </p:spPr>
          </p:sp>
        </p:grpSp>
      </p:grpSp>
      <p:grpSp>
        <p:nvGrpSpPr>
          <p:cNvPr id="7" name="Group 7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3" name="Freeform 13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450306" y="2687398"/>
            <a:ext cx="6291762" cy="381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00"/>
              </a:lnSpc>
              <a:spcBef>
                <a:spcPct val="0"/>
              </a:spcBef>
            </a:pPr>
            <a:r>
              <a:rPr lang="en-US" sz="2214">
                <a:solidFill>
                  <a:srgbClr val="143752"/>
                </a:solidFill>
                <a:latin typeface="Aileron Heavy Bold"/>
              </a:rPr>
              <a:t>Emergency Ambulance Services Committee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97931" y="3050582"/>
            <a:ext cx="6244137" cy="422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2"/>
              </a:lnSpc>
              <a:spcBef>
                <a:spcPct val="0"/>
              </a:spcBef>
            </a:pPr>
            <a:r>
              <a:rPr lang="en-US" sz="2480" dirty="0" smtClean="0">
                <a:solidFill>
                  <a:srgbClr val="143752"/>
                </a:solidFill>
                <a:latin typeface="Aileron Regular"/>
              </a:rPr>
              <a:t>IMTP Tracker</a:t>
            </a:r>
            <a:endParaRPr lang="en-US" sz="2480" dirty="0">
              <a:solidFill>
                <a:srgbClr val="143752"/>
              </a:solidFill>
              <a:latin typeface="Aileron Regular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5790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Longest Handover – No Handover &gt;4 Hours in 2023/24 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2228603"/>
            <a:ext cx="457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Requirement for all sites to eradicate waits over 1 hour by end of April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590680"/>
              </p:ext>
            </p:extLst>
          </p:nvPr>
        </p:nvGraphicFramePr>
        <p:xfrm>
          <a:off x="644220" y="916183"/>
          <a:ext cx="6137580" cy="4801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15186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8076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Longest Handover – No Handover &gt;1 Hours by April 2025 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2228603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Requirement for all sites to eradicate waits over 1 hour by end of April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WG requested HB forecast to end of March 2024.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1891934"/>
              </p:ext>
            </p:extLst>
          </p:nvPr>
        </p:nvGraphicFramePr>
        <p:xfrm>
          <a:off x="276540" y="924060"/>
          <a:ext cx="6886260" cy="4714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014919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Summary – Performance Enablers – WAST  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799" y="1066800"/>
            <a:ext cx="9453671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62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Summary – Performance Enablers –  Six Goals  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2" y="819524"/>
            <a:ext cx="7303571" cy="35321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600" y="4081991"/>
            <a:ext cx="7416343" cy="202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490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Summary – Performance Enablers –  Targeted 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379" y="1066800"/>
            <a:ext cx="11348936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482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4379" y="190500"/>
            <a:ext cx="6572592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Introduction 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384379" y="810819"/>
            <a:ext cx="11672910" cy="307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 smtClean="0">
                <a:solidFill>
                  <a:srgbClr val="143752"/>
                </a:solidFill>
                <a:latin typeface="Aileron Regular"/>
              </a:rPr>
              <a:t>The 2023-26 EASC IMTP set out a number of performance improvement ambitions and performance enablers for Emergency </a:t>
            </a:r>
            <a:r>
              <a:rPr lang="en-US" sz="1680" dirty="0">
                <a:solidFill>
                  <a:srgbClr val="143752"/>
                </a:solidFill>
                <a:latin typeface="Aileron Regular"/>
              </a:rPr>
              <a:t>A</a:t>
            </a:r>
            <a:r>
              <a:rPr lang="en-US" sz="1680" dirty="0" smtClean="0">
                <a:solidFill>
                  <a:srgbClr val="143752"/>
                </a:solidFill>
                <a:latin typeface="Aileron Regular"/>
              </a:rPr>
              <a:t>mbulance Services </a:t>
            </a: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endParaRPr lang="en-US" sz="168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 smtClean="0">
                <a:solidFill>
                  <a:srgbClr val="143752"/>
                </a:solidFill>
                <a:latin typeface="Aileron Regular"/>
              </a:rPr>
              <a:t>Whilst the EASC IMTP has not yet been formally approved by the Minister for Health and Social Services, the Committee remain committed to the delivery of these improvements. </a:t>
            </a: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endParaRPr lang="en-US" sz="168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 smtClean="0">
                <a:solidFill>
                  <a:srgbClr val="143752"/>
                </a:solidFill>
                <a:latin typeface="Aileron Regular"/>
              </a:rPr>
              <a:t>This slide deck sets out the progress to date against each of the commitments. </a:t>
            </a: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endParaRPr lang="en-US" sz="168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 smtClean="0">
                <a:solidFill>
                  <a:srgbClr val="143752"/>
                </a:solidFill>
                <a:latin typeface="Aileron Regular"/>
              </a:rPr>
              <a:t>The Committee agreed to review these commitments during the year in light of system progress, this presentation suggest a number of areas for review during Q1 as a result of early delivery of ambitions. </a:t>
            </a:r>
            <a:endParaRPr lang="en-US" sz="1680" dirty="0">
              <a:solidFill>
                <a:srgbClr val="143752"/>
              </a:solidFill>
              <a:latin typeface="Aileron Regular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 smtClean="0">
                <a:solidFill>
                  <a:srgbClr val="FFFFFF"/>
                </a:solidFill>
                <a:latin typeface="Aileron Heavy"/>
              </a:rPr>
              <a:t>EASC IMTP 23/26 Tracker</a:t>
            </a: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Summary – Performance Improvement 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0" y="1143000"/>
            <a:ext cx="4524375" cy="43910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21146" y="1211920"/>
            <a:ext cx="4657725" cy="37433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05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Montserrat Semi-Bold"/>
              </a:rPr>
              <a:t>“Cant Sends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Montserrat Semi-Bold" panose="020B0604020202020204" charset="0"/>
              </a:rPr>
              <a:t>” - </a:t>
            </a:r>
            <a:r>
              <a:rPr lang="en-GB" sz="3200" dirty="0">
                <a:solidFill>
                  <a:schemeClr val="accent1">
                    <a:lumMod val="75000"/>
                  </a:schemeClr>
                </a:solidFill>
                <a:latin typeface="Montserrat Semi-Bold" panose="020B0604020202020204" charset="0"/>
              </a:rPr>
              <a:t>Reduced by 75-95% over 2023/24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Montserrat Semi-Bold" panose="020B060402020202020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96400" y="5404067"/>
            <a:ext cx="3505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sz="1200" dirty="0" smtClean="0"/>
              <a:t>*CSP Can’t sends only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0492510"/>
              </p:ext>
            </p:extLst>
          </p:nvPr>
        </p:nvGraphicFramePr>
        <p:xfrm>
          <a:off x="182218" y="786406"/>
          <a:ext cx="11552582" cy="5127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Red Performance – 60% by end of Q1  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765689" y="1905000"/>
            <a:ext cx="814971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283769" y="1524000"/>
            <a:ext cx="2514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Requirement to achieve 65% by end of Q2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35614"/>
              </p:ext>
            </p:extLst>
          </p:nvPr>
        </p:nvGraphicFramePr>
        <p:xfrm>
          <a:off x="338307" y="889384"/>
          <a:ext cx="8809382" cy="5301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Longest Red – 95</a:t>
            </a:r>
            <a:r>
              <a:rPr lang="en-US" sz="3200" baseline="30000" dirty="0" smtClean="0">
                <a:solidFill>
                  <a:srgbClr val="4C6484"/>
                </a:solidFill>
                <a:latin typeface="Montserrat Semi-Bold"/>
              </a:rPr>
              <a:t>th</a:t>
            </a: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 Percentile 30 min by end of Q1 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4898050"/>
              </p:ext>
            </p:extLst>
          </p:nvPr>
        </p:nvGraphicFramePr>
        <p:xfrm>
          <a:off x="384379" y="1143000"/>
          <a:ext cx="7007022" cy="431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391401" y="1683796"/>
            <a:ext cx="457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July 2023 EASC agreed to update their Q2 ambition– to be less than 18 min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Sustained incremental improvement in Q3/4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377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053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Amber Median - &lt; 90 min by end of Q1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1691494"/>
            <a:ext cx="457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Requirement to achieve 45 min by end of Q2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Less than 30 min required by end of 2023/24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3205470"/>
              </p:ext>
            </p:extLst>
          </p:nvPr>
        </p:nvGraphicFramePr>
        <p:xfrm>
          <a:off x="410743" y="941007"/>
          <a:ext cx="6599657" cy="4621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05529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Longest Amber – 95</a:t>
            </a:r>
            <a:r>
              <a:rPr lang="en-US" sz="3200" baseline="30000" dirty="0" smtClean="0">
                <a:solidFill>
                  <a:srgbClr val="4C6484"/>
                </a:solidFill>
                <a:latin typeface="Montserrat Semi-Bold"/>
              </a:rPr>
              <a:t>th</a:t>
            </a: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 Percentile 8 hours by end Q1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0" y="1804582"/>
            <a:ext cx="457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At the July 2023 meeting EASC agreed to revise the improvement ambitions to Quarter </a:t>
            </a:r>
            <a:r>
              <a:rPr lang="en-GB" dirty="0"/>
              <a:t>2 </a:t>
            </a:r>
            <a:r>
              <a:rPr lang="en-GB" dirty="0" smtClean="0"/>
              <a:t>less than 4.5 </a:t>
            </a:r>
            <a:r>
              <a:rPr lang="en-GB" dirty="0"/>
              <a:t>hours and Quarter 3 </a:t>
            </a:r>
            <a:r>
              <a:rPr lang="en-GB" dirty="0" smtClean="0"/>
              <a:t>less than  </a:t>
            </a:r>
            <a:r>
              <a:rPr lang="en-GB" dirty="0"/>
              <a:t>3.5 hours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Sustained incremental improvement by in Q4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4942065"/>
              </p:ext>
            </p:extLst>
          </p:nvPr>
        </p:nvGraphicFramePr>
        <p:xfrm>
          <a:off x="384378" y="992503"/>
          <a:ext cx="7007022" cy="4794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757132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5790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Handover Hours – 15,000 Lost per month by end of Q2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2228603"/>
            <a:ext cx="457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Requirement to achieve 12,000 hours per month by end of Q3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Sustained and incremental improvement in Q4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3361690"/>
              </p:ext>
            </p:extLst>
          </p:nvPr>
        </p:nvGraphicFramePr>
        <p:xfrm>
          <a:off x="399617" y="1066800"/>
          <a:ext cx="5843313" cy="4836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983671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465</Words>
  <Application>Microsoft Office PowerPoint</Application>
  <PresentationFormat>Widescreen</PresentationFormat>
  <Paragraphs>103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Aileron Heavy Bold</vt:lpstr>
      <vt:lpstr>Aileron Regular</vt:lpstr>
      <vt:lpstr>Montserrat Semi-Bold</vt:lpstr>
      <vt:lpstr>Arial</vt:lpstr>
      <vt:lpstr>Aileron Heavy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EASC PowerPoint Template</dc:title>
  <dc:creator>Ross Whitehead (CTM UHB - Emergency Ambulance Services Committee )</dc:creator>
  <cp:lastModifiedBy>Ross Whitehead (CTM UHB - Emergency Ambulance Services Committee )</cp:lastModifiedBy>
  <cp:revision>40</cp:revision>
  <dcterms:created xsi:type="dcterms:W3CDTF">2006-08-16T00:00:00Z</dcterms:created>
  <dcterms:modified xsi:type="dcterms:W3CDTF">2023-10-11T16:10:30Z</dcterms:modified>
  <dc:identifier>DAFS9h7uplc</dc:identifier>
</cp:coreProperties>
</file>