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369" r:id="rId3"/>
    <p:sldId id="386" r:id="rId4"/>
    <p:sldId id="376" r:id="rId5"/>
    <p:sldId id="387" r:id="rId6"/>
    <p:sldId id="388" r:id="rId7"/>
    <p:sldId id="385" r:id="rId8"/>
    <p:sldId id="391" r:id="rId9"/>
    <p:sldId id="373" r:id="rId10"/>
    <p:sldId id="39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FBA2708-1F5C-87CF-9915-26E579F35221}" name="Andy Swinburn (Welsh Ambulance Service NHS Trust - 020 -  Director of Paramedicine)" initials="AS" userId="S::Andy.Swinburn@wales.nhs.uk::aa4e12b3-af96-4899-b4f8-a5fb5f26abd5" providerId="AD"/>
  <p188:author id="{52662B31-E704-28D6-8E0C-30C7B09E242A}" name="Sarah Parry (Welsh Ambulance Service NHS Trust)" initials="SP(ASNT" userId="S::Sarah.Parry15@wales.nhs.uk::e2f5a210-45c3-48c1-b214-e4748b72dc1d" providerId="AD"/>
  <p188:author id="{7F5F6DFD-57C3-87A4-820D-CB0E55D4D856}" name="James Houston - (Welsh Ambulance Service NHS Trust - 020)" initials="JH(ASNT0" userId="S::James.Houston@wales.nhs.uk::511aaea5-97ce-4cca-af6c-f1bbc52bb4c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749"/>
    <a:srgbClr val="A5A81C"/>
    <a:srgbClr val="2F814C"/>
    <a:srgbClr val="F6505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B4C3B0-D55A-44D5-BA79-70BC6E37767F}" v="190" dt="2023-11-17T07:41:33.2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Marsh (Welsh Ambulance Service NHS Trust)" userId="140e0af8-8ca4-4230-b2e2-5a5a5608ffdb" providerId="ADAL" clId="{2AB4C3B0-D55A-44D5-BA79-70BC6E37767F}"/>
    <pc:docChg chg="undo custSel addSld delSld modSld">
      <pc:chgData name="Rachel Marsh (Welsh Ambulance Service NHS Trust)" userId="140e0af8-8ca4-4230-b2e2-5a5a5608ffdb" providerId="ADAL" clId="{2AB4C3B0-D55A-44D5-BA79-70BC6E37767F}" dt="2023-11-17T08:03:30.893" v="3186" actId="1076"/>
      <pc:docMkLst>
        <pc:docMk/>
      </pc:docMkLst>
      <pc:sldChg chg="modSp mod">
        <pc:chgData name="Rachel Marsh (Welsh Ambulance Service NHS Trust)" userId="140e0af8-8ca4-4230-b2e2-5a5a5608ffdb" providerId="ADAL" clId="{2AB4C3B0-D55A-44D5-BA79-70BC6E37767F}" dt="2023-11-17T07:01:48.103" v="1619" actId="20577"/>
        <pc:sldMkLst>
          <pc:docMk/>
          <pc:sldMk cId="4075356961" sldId="257"/>
        </pc:sldMkLst>
        <pc:spChg chg="mod">
          <ac:chgData name="Rachel Marsh (Welsh Ambulance Service NHS Trust)" userId="140e0af8-8ca4-4230-b2e2-5a5a5608ffdb" providerId="ADAL" clId="{2AB4C3B0-D55A-44D5-BA79-70BC6E37767F}" dt="2023-11-17T07:01:48.103" v="1619" actId="20577"/>
          <ac:spMkLst>
            <pc:docMk/>
            <pc:sldMk cId="4075356961" sldId="257"/>
            <ac:spMk id="11" creationId="{CE9ABCD7-8EC5-4AC4-B89E-DAEB1468F6EF}"/>
          </ac:spMkLst>
        </pc:spChg>
      </pc:sldChg>
      <pc:sldChg chg="addSp delSp modSp mod">
        <pc:chgData name="Rachel Marsh (Welsh Ambulance Service NHS Trust)" userId="140e0af8-8ca4-4230-b2e2-5a5a5608ffdb" providerId="ADAL" clId="{2AB4C3B0-D55A-44D5-BA79-70BC6E37767F}" dt="2023-11-17T08:03:30.893" v="3186" actId="1076"/>
        <pc:sldMkLst>
          <pc:docMk/>
          <pc:sldMk cId="1176970818" sldId="373"/>
        </pc:sldMkLst>
        <pc:spChg chg="add del mod">
          <ac:chgData name="Rachel Marsh (Welsh Ambulance Service NHS Trust)" userId="140e0af8-8ca4-4230-b2e2-5a5a5608ffdb" providerId="ADAL" clId="{2AB4C3B0-D55A-44D5-BA79-70BC6E37767F}" dt="2023-11-16T23:13:46.577" v="1461" actId="478"/>
          <ac:spMkLst>
            <pc:docMk/>
            <pc:sldMk cId="1176970818" sldId="373"/>
            <ac:spMk id="3" creationId="{D8F77D38-9B53-D807-DCE8-0D2548493FFD}"/>
          </ac:spMkLst>
        </pc:spChg>
        <pc:spChg chg="add del mod">
          <ac:chgData name="Rachel Marsh (Welsh Ambulance Service NHS Trust)" userId="140e0af8-8ca4-4230-b2e2-5a5a5608ffdb" providerId="ADAL" clId="{2AB4C3B0-D55A-44D5-BA79-70BC6E37767F}" dt="2023-11-16T23:07:14.284" v="1198" actId="478"/>
          <ac:spMkLst>
            <pc:docMk/>
            <pc:sldMk cId="1176970818" sldId="373"/>
            <ac:spMk id="4" creationId="{378692C8-840E-64D7-2A19-AF6C6E1285A7}"/>
          </ac:spMkLst>
        </pc:spChg>
        <pc:spChg chg="mod">
          <ac:chgData name="Rachel Marsh (Welsh Ambulance Service NHS Trust)" userId="140e0af8-8ca4-4230-b2e2-5a5a5608ffdb" providerId="ADAL" clId="{2AB4C3B0-D55A-44D5-BA79-70BC6E37767F}" dt="2023-11-16T23:23:13.461" v="1582" actId="20577"/>
          <ac:spMkLst>
            <pc:docMk/>
            <pc:sldMk cId="1176970818" sldId="373"/>
            <ac:spMk id="5" creationId="{10F8FE70-7762-901C-2D21-108C21F43AA3}"/>
          </ac:spMkLst>
        </pc:spChg>
        <pc:spChg chg="add del mod">
          <ac:chgData name="Rachel Marsh (Welsh Ambulance Service NHS Trust)" userId="140e0af8-8ca4-4230-b2e2-5a5a5608ffdb" providerId="ADAL" clId="{2AB4C3B0-D55A-44D5-BA79-70BC6E37767F}" dt="2023-11-17T07:29:36.684" v="1625" actId="478"/>
          <ac:spMkLst>
            <pc:docMk/>
            <pc:sldMk cId="1176970818" sldId="373"/>
            <ac:spMk id="6" creationId="{CC804A6C-19F4-BFD6-C78C-029B93AAE9B5}"/>
          </ac:spMkLst>
        </pc:spChg>
        <pc:spChg chg="add del mod">
          <ac:chgData name="Rachel Marsh (Welsh Ambulance Service NHS Trust)" userId="140e0af8-8ca4-4230-b2e2-5a5a5608ffdb" providerId="ADAL" clId="{2AB4C3B0-D55A-44D5-BA79-70BC6E37767F}" dt="2023-11-17T07:29:35.779" v="1624" actId="478"/>
          <ac:spMkLst>
            <pc:docMk/>
            <pc:sldMk cId="1176970818" sldId="373"/>
            <ac:spMk id="7" creationId="{568D5FB2-C162-01FE-85B0-30CF4A26CA1A}"/>
          </ac:spMkLst>
        </pc:spChg>
        <pc:spChg chg="add del mod">
          <ac:chgData name="Rachel Marsh (Welsh Ambulance Service NHS Trust)" userId="140e0af8-8ca4-4230-b2e2-5a5a5608ffdb" providerId="ADAL" clId="{2AB4C3B0-D55A-44D5-BA79-70BC6E37767F}" dt="2023-11-17T07:29:34.029" v="1623" actId="478"/>
          <ac:spMkLst>
            <pc:docMk/>
            <pc:sldMk cId="1176970818" sldId="373"/>
            <ac:spMk id="8" creationId="{7C9E7A41-0CC0-5A4A-7801-AE8F0C675317}"/>
          </ac:spMkLst>
        </pc:spChg>
        <pc:spChg chg="add mod">
          <ac:chgData name="Rachel Marsh (Welsh Ambulance Service NHS Trust)" userId="140e0af8-8ca4-4230-b2e2-5a5a5608ffdb" providerId="ADAL" clId="{2AB4C3B0-D55A-44D5-BA79-70BC6E37767F}" dt="2023-11-17T07:35:01.558" v="1859" actId="6549"/>
          <ac:spMkLst>
            <pc:docMk/>
            <pc:sldMk cId="1176970818" sldId="373"/>
            <ac:spMk id="9" creationId="{3A054BF1-F2BD-CAB7-0461-F6A9F407985F}"/>
          </ac:spMkLst>
        </pc:spChg>
        <pc:spChg chg="add del mod">
          <ac:chgData name="Rachel Marsh (Welsh Ambulance Service NHS Trust)" userId="140e0af8-8ca4-4230-b2e2-5a5a5608ffdb" providerId="ADAL" clId="{2AB4C3B0-D55A-44D5-BA79-70BC6E37767F}" dt="2023-11-16T23:09:01.373" v="1255" actId="478"/>
          <ac:spMkLst>
            <pc:docMk/>
            <pc:sldMk cId="1176970818" sldId="373"/>
            <ac:spMk id="9" creationId="{5BE69DD8-00CA-ACFD-AD3B-6A695D0DA901}"/>
          </ac:spMkLst>
        </pc:spChg>
        <pc:spChg chg="add del">
          <ac:chgData name="Rachel Marsh (Welsh Ambulance Service NHS Trust)" userId="140e0af8-8ca4-4230-b2e2-5a5a5608ffdb" providerId="ADAL" clId="{2AB4C3B0-D55A-44D5-BA79-70BC6E37767F}" dt="2023-11-16T22:52:07.946" v="1120" actId="478"/>
          <ac:spMkLst>
            <pc:docMk/>
            <pc:sldMk cId="1176970818" sldId="373"/>
            <ac:spMk id="9" creationId="{C5AB8772-04A3-EA2A-4DCB-979E695C5F19}"/>
          </ac:spMkLst>
        </pc:spChg>
        <pc:spChg chg="add del mod">
          <ac:chgData name="Rachel Marsh (Welsh Ambulance Service NHS Trust)" userId="140e0af8-8ca4-4230-b2e2-5a5a5608ffdb" providerId="ADAL" clId="{2AB4C3B0-D55A-44D5-BA79-70BC6E37767F}" dt="2023-11-17T07:29:37.662" v="1626" actId="478"/>
          <ac:spMkLst>
            <pc:docMk/>
            <pc:sldMk cId="1176970818" sldId="373"/>
            <ac:spMk id="10" creationId="{CDFAFA6D-31DF-3FEA-78ED-8AEABDB1DC24}"/>
          </ac:spMkLst>
        </pc:spChg>
        <pc:spChg chg="add del mod">
          <ac:chgData name="Rachel Marsh (Welsh Ambulance Service NHS Trust)" userId="140e0af8-8ca4-4230-b2e2-5a5a5608ffdb" providerId="ADAL" clId="{2AB4C3B0-D55A-44D5-BA79-70BC6E37767F}" dt="2023-11-16T22:51:16.841" v="1015" actId="767"/>
          <ac:spMkLst>
            <pc:docMk/>
            <pc:sldMk cId="1176970818" sldId="373"/>
            <ac:spMk id="11" creationId="{942EB7CE-7552-2C53-49AD-134F36EDD11C}"/>
          </ac:spMkLst>
        </pc:spChg>
        <pc:spChg chg="add del mod">
          <ac:chgData name="Rachel Marsh (Welsh Ambulance Service NHS Trust)" userId="140e0af8-8ca4-4230-b2e2-5a5a5608ffdb" providerId="ADAL" clId="{2AB4C3B0-D55A-44D5-BA79-70BC6E37767F}" dt="2023-11-16T23:19:07.169" v="1518"/>
          <ac:spMkLst>
            <pc:docMk/>
            <pc:sldMk cId="1176970818" sldId="373"/>
            <ac:spMk id="11" creationId="{CAD38ED8-341B-9EA0-F918-E0FC627CBF92}"/>
          </ac:spMkLst>
        </pc:spChg>
        <pc:spChg chg="add mod">
          <ac:chgData name="Rachel Marsh (Welsh Ambulance Service NHS Trust)" userId="140e0af8-8ca4-4230-b2e2-5a5a5608ffdb" providerId="ADAL" clId="{2AB4C3B0-D55A-44D5-BA79-70BC6E37767F}" dt="2023-11-17T07:31:36.591" v="1724" actId="113"/>
          <ac:spMkLst>
            <pc:docMk/>
            <pc:sldMk cId="1176970818" sldId="373"/>
            <ac:spMk id="11" creationId="{CE01F89E-2D90-4834-90AC-A57117BFD033}"/>
          </ac:spMkLst>
        </pc:spChg>
        <pc:spChg chg="add del mod">
          <ac:chgData name="Rachel Marsh (Welsh Ambulance Service NHS Trust)" userId="140e0af8-8ca4-4230-b2e2-5a5a5608ffdb" providerId="ADAL" clId="{2AB4C3B0-D55A-44D5-BA79-70BC6E37767F}" dt="2023-11-17T07:29:32.177" v="1622" actId="478"/>
          <ac:spMkLst>
            <pc:docMk/>
            <pc:sldMk cId="1176970818" sldId="373"/>
            <ac:spMk id="12" creationId="{285E3A3A-0E1D-FCC1-90C2-EC7ACC5D3746}"/>
          </ac:spMkLst>
        </pc:spChg>
        <pc:spChg chg="add mod">
          <ac:chgData name="Rachel Marsh (Welsh Ambulance Service NHS Trust)" userId="140e0af8-8ca4-4230-b2e2-5a5a5608ffdb" providerId="ADAL" clId="{2AB4C3B0-D55A-44D5-BA79-70BC6E37767F}" dt="2023-11-17T07:32:04.485" v="1756" actId="20577"/>
          <ac:spMkLst>
            <pc:docMk/>
            <pc:sldMk cId="1176970818" sldId="373"/>
            <ac:spMk id="13" creationId="{6233AF82-19F5-F046-A2A0-7E4BB5C0967E}"/>
          </ac:spMkLst>
        </pc:spChg>
        <pc:spChg chg="add mod">
          <ac:chgData name="Rachel Marsh (Welsh Ambulance Service NHS Trust)" userId="140e0af8-8ca4-4230-b2e2-5a5a5608ffdb" providerId="ADAL" clId="{2AB4C3B0-D55A-44D5-BA79-70BC6E37767F}" dt="2023-11-17T07:32:33.504" v="1793" actId="20577"/>
          <ac:spMkLst>
            <pc:docMk/>
            <pc:sldMk cId="1176970818" sldId="373"/>
            <ac:spMk id="14" creationId="{B380788E-E188-1D06-9E57-8C555496BD98}"/>
          </ac:spMkLst>
        </pc:spChg>
        <pc:spChg chg="add del mod">
          <ac:chgData name="Rachel Marsh (Welsh Ambulance Service NHS Trust)" userId="140e0af8-8ca4-4230-b2e2-5a5a5608ffdb" providerId="ADAL" clId="{2AB4C3B0-D55A-44D5-BA79-70BC6E37767F}" dt="2023-11-16T23:21:41.075" v="1567" actId="478"/>
          <ac:spMkLst>
            <pc:docMk/>
            <pc:sldMk cId="1176970818" sldId="373"/>
            <ac:spMk id="14" creationId="{CB8AA2F4-8475-ECB9-70E1-F3BB3A05D14D}"/>
          </ac:spMkLst>
        </pc:spChg>
        <pc:spChg chg="add mod">
          <ac:chgData name="Rachel Marsh (Welsh Ambulance Service NHS Trust)" userId="140e0af8-8ca4-4230-b2e2-5a5a5608ffdb" providerId="ADAL" clId="{2AB4C3B0-D55A-44D5-BA79-70BC6E37767F}" dt="2023-11-17T07:35:09.465" v="1861" actId="403"/>
          <ac:spMkLst>
            <pc:docMk/>
            <pc:sldMk cId="1176970818" sldId="373"/>
            <ac:spMk id="15" creationId="{25F20720-8D9C-970A-5788-BC561509A9E7}"/>
          </ac:spMkLst>
        </pc:spChg>
        <pc:spChg chg="add del mod">
          <ac:chgData name="Rachel Marsh (Welsh Ambulance Service NHS Trust)" userId="140e0af8-8ca4-4230-b2e2-5a5a5608ffdb" providerId="ADAL" clId="{2AB4C3B0-D55A-44D5-BA79-70BC6E37767F}" dt="2023-11-16T23:22:42.587" v="1576"/>
          <ac:spMkLst>
            <pc:docMk/>
            <pc:sldMk cId="1176970818" sldId="373"/>
            <ac:spMk id="15" creationId="{BECAC8F9-48F0-161F-1292-11AC6A2E292B}"/>
          </ac:spMkLst>
        </pc:spChg>
        <pc:spChg chg="add del mod">
          <ac:chgData name="Rachel Marsh (Welsh Ambulance Service NHS Trust)" userId="140e0af8-8ca4-4230-b2e2-5a5a5608ffdb" providerId="ADAL" clId="{2AB4C3B0-D55A-44D5-BA79-70BC6E37767F}" dt="2023-11-17T07:40:03.265" v="1870" actId="478"/>
          <ac:spMkLst>
            <pc:docMk/>
            <pc:sldMk cId="1176970818" sldId="373"/>
            <ac:spMk id="16" creationId="{40E45071-2CEB-0540-0D7F-982501298BD9}"/>
          </ac:spMkLst>
        </pc:spChg>
        <pc:spChg chg="add mod">
          <ac:chgData name="Rachel Marsh (Welsh Ambulance Service NHS Trust)" userId="140e0af8-8ca4-4230-b2e2-5a5a5608ffdb" providerId="ADAL" clId="{2AB4C3B0-D55A-44D5-BA79-70BC6E37767F}" dt="2023-11-17T07:35:15.373" v="1862" actId="6549"/>
          <ac:spMkLst>
            <pc:docMk/>
            <pc:sldMk cId="1176970818" sldId="373"/>
            <ac:spMk id="21" creationId="{91B9180B-8455-CD7D-74F4-82C94ED26EA0}"/>
          </ac:spMkLst>
        </pc:spChg>
        <pc:spChg chg="add mod">
          <ac:chgData name="Rachel Marsh (Welsh Ambulance Service NHS Trust)" userId="140e0af8-8ca4-4230-b2e2-5a5a5608ffdb" providerId="ADAL" clId="{2AB4C3B0-D55A-44D5-BA79-70BC6E37767F}" dt="2023-11-17T08:03:30.893" v="3186" actId="1076"/>
          <ac:spMkLst>
            <pc:docMk/>
            <pc:sldMk cId="1176970818" sldId="373"/>
            <ac:spMk id="24" creationId="{CF248C59-D211-FB5A-D15B-74E009455B68}"/>
          </ac:spMkLst>
        </pc:spChg>
        <pc:spChg chg="add mod">
          <ac:chgData name="Rachel Marsh (Welsh Ambulance Service NHS Trust)" userId="140e0af8-8ca4-4230-b2e2-5a5a5608ffdb" providerId="ADAL" clId="{2AB4C3B0-D55A-44D5-BA79-70BC6E37767F}" dt="2023-11-17T07:41:27.706" v="1890" actId="403"/>
          <ac:spMkLst>
            <pc:docMk/>
            <pc:sldMk cId="1176970818" sldId="373"/>
            <ac:spMk id="25" creationId="{A68970CD-8CC8-0580-ABE7-10CE35BFFF3F}"/>
          </ac:spMkLst>
        </pc:spChg>
        <pc:spChg chg="add mod">
          <ac:chgData name="Rachel Marsh (Welsh Ambulance Service NHS Trust)" userId="140e0af8-8ca4-4230-b2e2-5a5a5608ffdb" providerId="ADAL" clId="{2AB4C3B0-D55A-44D5-BA79-70BC6E37767F}" dt="2023-11-17T07:41:51.454" v="1896" actId="20577"/>
          <ac:spMkLst>
            <pc:docMk/>
            <pc:sldMk cId="1176970818" sldId="373"/>
            <ac:spMk id="26" creationId="{6998972C-7AFA-6240-C6D9-22E5F89EBE96}"/>
          </ac:spMkLst>
        </pc:spChg>
        <pc:graphicFrameChg chg="add del modGraphic">
          <ac:chgData name="Rachel Marsh (Welsh Ambulance Service NHS Trust)" userId="140e0af8-8ca4-4230-b2e2-5a5a5608ffdb" providerId="ADAL" clId="{2AB4C3B0-D55A-44D5-BA79-70BC6E37767F}" dt="2023-11-16T21:04:58.483" v="880" actId="1032"/>
          <ac:graphicFrameMkLst>
            <pc:docMk/>
            <pc:sldMk cId="1176970818" sldId="373"/>
            <ac:graphicFrameMk id="7" creationId="{C5138524-A689-FADE-A41F-0A1F85D39AAA}"/>
          </ac:graphicFrameMkLst>
        </pc:graphicFrameChg>
        <pc:graphicFrameChg chg="add del mod modGraphic">
          <ac:chgData name="Rachel Marsh (Welsh Ambulance Service NHS Trust)" userId="140e0af8-8ca4-4230-b2e2-5a5a5608ffdb" providerId="ADAL" clId="{2AB4C3B0-D55A-44D5-BA79-70BC6E37767F}" dt="2023-11-16T22:51:52.449" v="1117" actId="478"/>
          <ac:graphicFrameMkLst>
            <pc:docMk/>
            <pc:sldMk cId="1176970818" sldId="373"/>
            <ac:graphicFrameMk id="8" creationId="{D9BCFEC7-E9E3-EBE9-3870-4C61E40C1770}"/>
          </ac:graphicFrameMkLst>
        </pc:graphicFrameChg>
        <pc:graphicFrameChg chg="add del mod modGraphic">
          <ac:chgData name="Rachel Marsh (Welsh Ambulance Service NHS Trust)" userId="140e0af8-8ca4-4230-b2e2-5a5a5608ffdb" providerId="ADAL" clId="{2AB4C3B0-D55A-44D5-BA79-70BC6E37767F}" dt="2023-11-16T22:51:18.344" v="1020" actId="3680"/>
          <ac:graphicFrameMkLst>
            <pc:docMk/>
            <pc:sldMk cId="1176970818" sldId="373"/>
            <ac:graphicFrameMk id="10" creationId="{B663EECF-CF51-3E1E-41CD-A2F6EEE991B8}"/>
          </ac:graphicFrameMkLst>
        </pc:graphicFrameChg>
        <pc:picChg chg="add mod">
          <ac:chgData name="Rachel Marsh (Welsh Ambulance Service NHS Trust)" userId="140e0af8-8ca4-4230-b2e2-5a5a5608ffdb" providerId="ADAL" clId="{2AB4C3B0-D55A-44D5-BA79-70BC6E37767F}" dt="2023-11-17T07:54:39.601" v="2817" actId="1076"/>
          <ac:picMkLst>
            <pc:docMk/>
            <pc:sldMk cId="1176970818" sldId="373"/>
            <ac:picMk id="4" creationId="{867348AD-A36E-ED7C-4687-67B3E4CE5A9C}"/>
          </ac:picMkLst>
        </pc:picChg>
        <pc:picChg chg="add del mod">
          <ac:chgData name="Rachel Marsh (Welsh Ambulance Service NHS Trust)" userId="140e0af8-8ca4-4230-b2e2-5a5a5608ffdb" providerId="ADAL" clId="{2AB4C3B0-D55A-44D5-BA79-70BC6E37767F}" dt="2023-11-16T22:44:47.940" v="984" actId="478"/>
          <ac:picMkLst>
            <pc:docMk/>
            <pc:sldMk cId="1176970818" sldId="373"/>
            <ac:picMk id="6" creationId="{BDFBB2B3-AC40-F586-30E0-8182BA0DCB4A}"/>
          </ac:picMkLst>
        </pc:picChg>
        <pc:picChg chg="add del mod">
          <ac:chgData name="Rachel Marsh (Welsh Ambulance Service NHS Trust)" userId="140e0af8-8ca4-4230-b2e2-5a5a5608ffdb" providerId="ADAL" clId="{2AB4C3B0-D55A-44D5-BA79-70BC6E37767F}" dt="2023-11-16T23:22:07.356" v="1569" actId="478"/>
          <ac:picMkLst>
            <pc:docMk/>
            <pc:sldMk cId="1176970818" sldId="373"/>
            <ac:picMk id="13" creationId="{B5126FCA-9069-E3DA-4BB3-F4968F867959}"/>
          </ac:picMkLst>
        </pc:picChg>
        <pc:picChg chg="add mod">
          <ac:chgData name="Rachel Marsh (Welsh Ambulance Service NHS Trust)" userId="140e0af8-8ca4-4230-b2e2-5a5a5608ffdb" providerId="ADAL" clId="{2AB4C3B0-D55A-44D5-BA79-70BC6E37767F}" dt="2023-11-17T07:40:29.206" v="1873" actId="1076"/>
          <ac:picMkLst>
            <pc:docMk/>
            <pc:sldMk cId="1176970818" sldId="373"/>
            <ac:picMk id="23" creationId="{EDCA791C-B590-335A-FB48-6E93153828BB}"/>
          </ac:picMkLst>
        </pc:picChg>
        <pc:inkChg chg="add del">
          <ac:chgData name="Rachel Marsh (Welsh Ambulance Service NHS Trust)" userId="140e0af8-8ca4-4230-b2e2-5a5a5608ffdb" providerId="ADAL" clId="{2AB4C3B0-D55A-44D5-BA79-70BC6E37767F}" dt="2023-11-17T07:53:42.757" v="2811" actId="9405"/>
          <ac:inkMkLst>
            <pc:docMk/>
            <pc:sldMk cId="1176970818" sldId="373"/>
            <ac:inkMk id="35" creationId="{94EE64E4-3149-D8F4-FAEA-0C4D2FC86AFE}"/>
          </ac:inkMkLst>
        </pc:inkChg>
        <pc:inkChg chg="add del">
          <ac:chgData name="Rachel Marsh (Welsh Ambulance Service NHS Trust)" userId="140e0af8-8ca4-4230-b2e2-5a5a5608ffdb" providerId="ADAL" clId="{2AB4C3B0-D55A-44D5-BA79-70BC6E37767F}" dt="2023-11-17T07:54:13.574" v="2813" actId="9405"/>
          <ac:inkMkLst>
            <pc:docMk/>
            <pc:sldMk cId="1176970818" sldId="373"/>
            <ac:inkMk id="36" creationId="{C75A7689-01FB-6971-3CFF-9E24101F511D}"/>
          </ac:inkMkLst>
        </pc:inkChg>
        <pc:cxnChg chg="add del mod ord">
          <ac:chgData name="Rachel Marsh (Welsh Ambulance Service NHS Trust)" userId="140e0af8-8ca4-4230-b2e2-5a5a5608ffdb" providerId="ADAL" clId="{2AB4C3B0-D55A-44D5-BA79-70BC6E37767F}" dt="2023-11-17T07:55:18.990" v="2823" actId="478"/>
          <ac:cxnSpMkLst>
            <pc:docMk/>
            <pc:sldMk cId="1176970818" sldId="373"/>
            <ac:cxnSpMk id="28" creationId="{08D38F80-3E90-5D2C-E7BE-A68B070D68C8}"/>
          </ac:cxnSpMkLst>
        </pc:cxnChg>
        <pc:cxnChg chg="add del mod">
          <ac:chgData name="Rachel Marsh (Welsh Ambulance Service NHS Trust)" userId="140e0af8-8ca4-4230-b2e2-5a5a5608ffdb" providerId="ADAL" clId="{2AB4C3B0-D55A-44D5-BA79-70BC6E37767F}" dt="2023-11-17T07:55:17.008" v="2822" actId="478"/>
          <ac:cxnSpMkLst>
            <pc:docMk/>
            <pc:sldMk cId="1176970818" sldId="373"/>
            <ac:cxnSpMk id="30" creationId="{75AECEEF-7B41-2925-7E66-A1FADE269816}"/>
          </ac:cxnSpMkLst>
        </pc:cxnChg>
        <pc:cxnChg chg="add del mod">
          <ac:chgData name="Rachel Marsh (Welsh Ambulance Service NHS Trust)" userId="140e0af8-8ca4-4230-b2e2-5a5a5608ffdb" providerId="ADAL" clId="{2AB4C3B0-D55A-44D5-BA79-70BC6E37767F}" dt="2023-11-17T07:55:20.486" v="2824" actId="478"/>
          <ac:cxnSpMkLst>
            <pc:docMk/>
            <pc:sldMk cId="1176970818" sldId="373"/>
            <ac:cxnSpMk id="32" creationId="{9E2E7F08-5520-44F9-B45B-43F6CA7C1FB8}"/>
          </ac:cxnSpMkLst>
        </pc:cxnChg>
        <pc:cxnChg chg="add del">
          <ac:chgData name="Rachel Marsh (Welsh Ambulance Service NHS Trust)" userId="140e0af8-8ca4-4230-b2e2-5a5a5608ffdb" providerId="ADAL" clId="{2AB4C3B0-D55A-44D5-BA79-70BC6E37767F}" dt="2023-11-17T07:55:22.842" v="2825" actId="478"/>
          <ac:cxnSpMkLst>
            <pc:docMk/>
            <pc:sldMk cId="1176970818" sldId="373"/>
            <ac:cxnSpMk id="34" creationId="{DA034F05-B3F9-5A0A-23C0-7F6737813947}"/>
          </ac:cxnSpMkLst>
        </pc:cxnChg>
        <pc:cxnChg chg="add del mod">
          <ac:chgData name="Rachel Marsh (Welsh Ambulance Service NHS Trust)" userId="140e0af8-8ca4-4230-b2e2-5a5a5608ffdb" providerId="ADAL" clId="{2AB4C3B0-D55A-44D5-BA79-70BC6E37767F}" dt="2023-11-17T07:56:22.439" v="2827" actId="478"/>
          <ac:cxnSpMkLst>
            <pc:docMk/>
            <pc:sldMk cId="1176970818" sldId="373"/>
            <ac:cxnSpMk id="38" creationId="{CFE494F9-1CBB-46C8-D66E-D8E132C5D8A9}"/>
          </ac:cxnSpMkLst>
        </pc:cxnChg>
        <pc:cxnChg chg="add del mod">
          <ac:chgData name="Rachel Marsh (Welsh Ambulance Service NHS Trust)" userId="140e0af8-8ca4-4230-b2e2-5a5a5608ffdb" providerId="ADAL" clId="{2AB4C3B0-D55A-44D5-BA79-70BC6E37767F}" dt="2023-11-17T07:56:20.985" v="2826" actId="478"/>
          <ac:cxnSpMkLst>
            <pc:docMk/>
            <pc:sldMk cId="1176970818" sldId="373"/>
            <ac:cxnSpMk id="40" creationId="{F3E86BA7-82C8-A0FE-3DA9-D19EE4936AE2}"/>
          </ac:cxnSpMkLst>
        </pc:cxnChg>
      </pc:sldChg>
      <pc:sldChg chg="addSp delSp modSp mod">
        <pc:chgData name="Rachel Marsh (Welsh Ambulance Service NHS Trust)" userId="140e0af8-8ca4-4230-b2e2-5a5a5608ffdb" providerId="ADAL" clId="{2AB4C3B0-D55A-44D5-BA79-70BC6E37767F}" dt="2023-11-16T23:06:18.108" v="1184" actId="1076"/>
        <pc:sldMkLst>
          <pc:docMk/>
          <pc:sldMk cId="1429189464" sldId="376"/>
        </pc:sldMkLst>
        <pc:graphicFrameChg chg="add del mod">
          <ac:chgData name="Rachel Marsh (Welsh Ambulance Service NHS Trust)" userId="140e0af8-8ca4-4230-b2e2-5a5a5608ffdb" providerId="ADAL" clId="{2AB4C3B0-D55A-44D5-BA79-70BC6E37767F}" dt="2023-11-16T22:59:03.012" v="1146" actId="478"/>
          <ac:graphicFrameMkLst>
            <pc:docMk/>
            <pc:sldMk cId="1429189464" sldId="376"/>
            <ac:graphicFrameMk id="2" creationId="{6EF24460-24DD-8967-B0E7-973AA596308F}"/>
          </ac:graphicFrameMkLst>
        </pc:graphicFrameChg>
        <pc:graphicFrameChg chg="add del mod">
          <ac:chgData name="Rachel Marsh (Welsh Ambulance Service NHS Trust)" userId="140e0af8-8ca4-4230-b2e2-5a5a5608ffdb" providerId="ADAL" clId="{2AB4C3B0-D55A-44D5-BA79-70BC6E37767F}" dt="2023-11-16T23:05:30.216" v="1168" actId="478"/>
          <ac:graphicFrameMkLst>
            <pc:docMk/>
            <pc:sldMk cId="1429189464" sldId="376"/>
            <ac:graphicFrameMk id="8" creationId="{A95B2E50-FB9E-F18B-55B6-A1A21A08D39C}"/>
          </ac:graphicFrameMkLst>
        </pc:graphicFrameChg>
        <pc:picChg chg="del">
          <ac:chgData name="Rachel Marsh (Welsh Ambulance Service NHS Trust)" userId="140e0af8-8ca4-4230-b2e2-5a5a5608ffdb" providerId="ADAL" clId="{2AB4C3B0-D55A-44D5-BA79-70BC6E37767F}" dt="2023-11-16T22:54:25.142" v="1135" actId="478"/>
          <ac:picMkLst>
            <pc:docMk/>
            <pc:sldMk cId="1429189464" sldId="376"/>
            <ac:picMk id="4" creationId="{594CB3A1-3A9B-E0F0-D226-D487800E7285}"/>
          </ac:picMkLst>
        </pc:picChg>
        <pc:picChg chg="add mod">
          <ac:chgData name="Rachel Marsh (Welsh Ambulance Service NHS Trust)" userId="140e0af8-8ca4-4230-b2e2-5a5a5608ffdb" providerId="ADAL" clId="{2AB4C3B0-D55A-44D5-BA79-70BC6E37767F}" dt="2023-11-16T23:06:18.108" v="1184" actId="1076"/>
          <ac:picMkLst>
            <pc:docMk/>
            <pc:sldMk cId="1429189464" sldId="376"/>
            <ac:picMk id="4" creationId="{D846F730-CB13-B2DF-2385-399E07B0CEB3}"/>
          </ac:picMkLst>
        </pc:picChg>
        <pc:picChg chg="add mod">
          <ac:chgData name="Rachel Marsh (Welsh Ambulance Service NHS Trust)" userId="140e0af8-8ca4-4230-b2e2-5a5a5608ffdb" providerId="ADAL" clId="{2AB4C3B0-D55A-44D5-BA79-70BC6E37767F}" dt="2023-11-16T23:06:10.971" v="1182" actId="1076"/>
          <ac:picMkLst>
            <pc:docMk/>
            <pc:sldMk cId="1429189464" sldId="376"/>
            <ac:picMk id="10" creationId="{C898D09A-A4ED-FC13-BBEF-C9C262935A9C}"/>
          </ac:picMkLst>
        </pc:picChg>
        <pc:picChg chg="mod">
          <ac:chgData name="Rachel Marsh (Welsh Ambulance Service NHS Trust)" userId="140e0af8-8ca4-4230-b2e2-5a5a5608ffdb" providerId="ADAL" clId="{2AB4C3B0-D55A-44D5-BA79-70BC6E37767F}" dt="2023-11-16T22:59:38.814" v="1150" actId="14861"/>
          <ac:picMkLst>
            <pc:docMk/>
            <pc:sldMk cId="1429189464" sldId="376"/>
            <ac:picMk id="11" creationId="{F8E77CF9-9856-66B4-6115-0816D7B16457}"/>
          </ac:picMkLst>
        </pc:picChg>
        <pc:picChg chg="del">
          <ac:chgData name="Rachel Marsh (Welsh Ambulance Service NHS Trust)" userId="140e0af8-8ca4-4230-b2e2-5a5a5608ffdb" providerId="ADAL" clId="{2AB4C3B0-D55A-44D5-BA79-70BC6E37767F}" dt="2023-11-16T21:39:55.553" v="983" actId="478"/>
          <ac:picMkLst>
            <pc:docMk/>
            <pc:sldMk cId="1429189464" sldId="376"/>
            <ac:picMk id="18" creationId="{FC058D60-A488-2690-3400-02CD499E53B8}"/>
          </ac:picMkLst>
        </pc:picChg>
      </pc:sldChg>
      <pc:sldChg chg="del">
        <pc:chgData name="Rachel Marsh (Welsh Ambulance Service NHS Trust)" userId="140e0af8-8ca4-4230-b2e2-5a5a5608ffdb" providerId="ADAL" clId="{2AB4C3B0-D55A-44D5-BA79-70BC6E37767F}" dt="2023-11-16T22:53:47.148" v="1130" actId="47"/>
        <pc:sldMkLst>
          <pc:docMk/>
          <pc:sldMk cId="1250701488" sldId="380"/>
        </pc:sldMkLst>
      </pc:sldChg>
      <pc:sldChg chg="del">
        <pc:chgData name="Rachel Marsh (Welsh Ambulance Service NHS Trust)" userId="140e0af8-8ca4-4230-b2e2-5a5a5608ffdb" providerId="ADAL" clId="{2AB4C3B0-D55A-44D5-BA79-70BC6E37767F}" dt="2023-11-16T22:53:51.923" v="1131" actId="47"/>
        <pc:sldMkLst>
          <pc:docMk/>
          <pc:sldMk cId="2931961339" sldId="381"/>
        </pc:sldMkLst>
      </pc:sldChg>
      <pc:sldChg chg="del">
        <pc:chgData name="Rachel Marsh (Welsh Ambulance Service NHS Trust)" userId="140e0af8-8ca4-4230-b2e2-5a5a5608ffdb" providerId="ADAL" clId="{2AB4C3B0-D55A-44D5-BA79-70BC6E37767F}" dt="2023-11-16T22:53:53.025" v="1132" actId="47"/>
        <pc:sldMkLst>
          <pc:docMk/>
          <pc:sldMk cId="3072263031" sldId="382"/>
        </pc:sldMkLst>
      </pc:sldChg>
      <pc:sldChg chg="del">
        <pc:chgData name="Rachel Marsh (Welsh Ambulance Service NHS Trust)" userId="140e0af8-8ca4-4230-b2e2-5a5a5608ffdb" providerId="ADAL" clId="{2AB4C3B0-D55A-44D5-BA79-70BC6E37767F}" dt="2023-11-16T22:53:54.004" v="1133" actId="47"/>
        <pc:sldMkLst>
          <pc:docMk/>
          <pc:sldMk cId="4179634767" sldId="383"/>
        </pc:sldMkLst>
      </pc:sldChg>
      <pc:sldChg chg="del">
        <pc:chgData name="Rachel Marsh (Welsh Ambulance Service NHS Trust)" userId="140e0af8-8ca4-4230-b2e2-5a5a5608ffdb" providerId="ADAL" clId="{2AB4C3B0-D55A-44D5-BA79-70BC6E37767F}" dt="2023-11-16T22:54:05.038" v="1134" actId="47"/>
        <pc:sldMkLst>
          <pc:docMk/>
          <pc:sldMk cId="1858532226" sldId="384"/>
        </pc:sldMkLst>
      </pc:sldChg>
      <pc:sldChg chg="addSp delSp modSp mod delAnim">
        <pc:chgData name="Rachel Marsh (Welsh Ambulance Service NHS Trust)" userId="140e0af8-8ca4-4230-b2e2-5a5a5608ffdb" providerId="ADAL" clId="{2AB4C3B0-D55A-44D5-BA79-70BC6E37767F}" dt="2023-11-16T20:12:11.901" v="240" actId="1076"/>
        <pc:sldMkLst>
          <pc:docMk/>
          <pc:sldMk cId="56544326" sldId="385"/>
        </pc:sldMkLst>
        <pc:spChg chg="add del">
          <ac:chgData name="Rachel Marsh (Welsh Ambulance Service NHS Trust)" userId="140e0af8-8ca4-4230-b2e2-5a5a5608ffdb" providerId="ADAL" clId="{2AB4C3B0-D55A-44D5-BA79-70BC6E37767F}" dt="2023-11-16T19:58:56.945" v="8" actId="478"/>
          <ac:spMkLst>
            <pc:docMk/>
            <pc:sldMk cId="56544326" sldId="385"/>
            <ac:spMk id="4" creationId="{A5C1873B-3B62-5FAA-C9A9-98518A2CBB08}"/>
          </ac:spMkLst>
        </pc:spChg>
        <pc:spChg chg="del">
          <ac:chgData name="Rachel Marsh (Welsh Ambulance Service NHS Trust)" userId="140e0af8-8ca4-4230-b2e2-5a5a5608ffdb" providerId="ADAL" clId="{2AB4C3B0-D55A-44D5-BA79-70BC6E37767F}" dt="2023-11-16T19:58:59.698" v="9" actId="478"/>
          <ac:spMkLst>
            <pc:docMk/>
            <pc:sldMk cId="56544326" sldId="385"/>
            <ac:spMk id="61" creationId="{5C3DCBFE-7094-D822-CD83-4A38735862D8}"/>
          </ac:spMkLst>
        </pc:spChg>
        <pc:spChg chg="del">
          <ac:chgData name="Rachel Marsh (Welsh Ambulance Service NHS Trust)" userId="140e0af8-8ca4-4230-b2e2-5a5a5608ffdb" providerId="ADAL" clId="{2AB4C3B0-D55A-44D5-BA79-70BC6E37767F}" dt="2023-11-16T19:58:53.741" v="6" actId="478"/>
          <ac:spMkLst>
            <pc:docMk/>
            <pc:sldMk cId="56544326" sldId="385"/>
            <ac:spMk id="63" creationId="{7A890444-1370-1399-865C-DEFE700EF3FC}"/>
          </ac:spMkLst>
        </pc:spChg>
        <pc:spChg chg="del">
          <ac:chgData name="Rachel Marsh (Welsh Ambulance Service NHS Trust)" userId="140e0af8-8ca4-4230-b2e2-5a5a5608ffdb" providerId="ADAL" clId="{2AB4C3B0-D55A-44D5-BA79-70BC6E37767F}" dt="2023-11-16T19:58:52.907" v="5" actId="478"/>
          <ac:spMkLst>
            <pc:docMk/>
            <pc:sldMk cId="56544326" sldId="385"/>
            <ac:spMk id="73" creationId="{5A20C558-DB25-FA43-F719-3A91C32898DB}"/>
          </ac:spMkLst>
        </pc:spChg>
        <pc:spChg chg="del">
          <ac:chgData name="Rachel Marsh (Welsh Ambulance Service NHS Trust)" userId="140e0af8-8ca4-4230-b2e2-5a5a5608ffdb" providerId="ADAL" clId="{2AB4C3B0-D55A-44D5-BA79-70BC6E37767F}" dt="2023-11-16T19:58:52.037" v="4" actId="478"/>
          <ac:spMkLst>
            <pc:docMk/>
            <pc:sldMk cId="56544326" sldId="385"/>
            <ac:spMk id="74" creationId="{4BA35A07-AC95-5E75-E71C-1B68BDB4817D}"/>
          </ac:spMkLst>
        </pc:spChg>
        <pc:spChg chg="del mod">
          <ac:chgData name="Rachel Marsh (Welsh Ambulance Service NHS Trust)" userId="140e0af8-8ca4-4230-b2e2-5a5a5608ffdb" providerId="ADAL" clId="{2AB4C3B0-D55A-44D5-BA79-70BC6E37767F}" dt="2023-11-16T19:58:51.119" v="3" actId="478"/>
          <ac:spMkLst>
            <pc:docMk/>
            <pc:sldMk cId="56544326" sldId="385"/>
            <ac:spMk id="75" creationId="{454366B8-C4E0-B82E-4315-1EACFCB9F095}"/>
          </ac:spMkLst>
        </pc:spChg>
        <pc:spChg chg="del">
          <ac:chgData name="Rachel Marsh (Welsh Ambulance Service NHS Trust)" userId="140e0af8-8ca4-4230-b2e2-5a5a5608ffdb" providerId="ADAL" clId="{2AB4C3B0-D55A-44D5-BA79-70BC6E37767F}" dt="2023-11-16T19:58:48.068" v="1" actId="478"/>
          <ac:spMkLst>
            <pc:docMk/>
            <pc:sldMk cId="56544326" sldId="385"/>
            <ac:spMk id="76" creationId="{CC210B8E-0CE2-735D-6F95-36E333A9DE93}"/>
          </ac:spMkLst>
        </pc:spChg>
        <pc:picChg chg="mod">
          <ac:chgData name="Rachel Marsh (Welsh Ambulance Service NHS Trust)" userId="140e0af8-8ca4-4230-b2e2-5a5a5608ffdb" providerId="ADAL" clId="{2AB4C3B0-D55A-44D5-BA79-70BC6E37767F}" dt="2023-11-16T20:12:11.901" v="240" actId="1076"/>
          <ac:picMkLst>
            <pc:docMk/>
            <pc:sldMk cId="56544326" sldId="385"/>
            <ac:picMk id="77" creationId="{3FB0774E-DFCD-C65A-6D00-186E4CF4B602}"/>
          </ac:picMkLst>
        </pc:picChg>
        <pc:picChg chg="mod">
          <ac:chgData name="Rachel Marsh (Welsh Ambulance Service NHS Trust)" userId="140e0af8-8ca4-4230-b2e2-5a5a5608ffdb" providerId="ADAL" clId="{2AB4C3B0-D55A-44D5-BA79-70BC6E37767F}" dt="2023-11-16T20:12:10.083" v="239" actId="1076"/>
          <ac:picMkLst>
            <pc:docMk/>
            <pc:sldMk cId="56544326" sldId="385"/>
            <ac:picMk id="79" creationId="{B856D397-7449-7E86-528E-F440DDD29B6E}"/>
          </ac:picMkLst>
        </pc:picChg>
      </pc:sldChg>
      <pc:sldChg chg="del">
        <pc:chgData name="Rachel Marsh (Welsh Ambulance Service NHS Trust)" userId="140e0af8-8ca4-4230-b2e2-5a5a5608ffdb" providerId="ADAL" clId="{2AB4C3B0-D55A-44D5-BA79-70BC6E37767F}" dt="2023-11-16T22:53:35.280" v="1129" actId="47"/>
        <pc:sldMkLst>
          <pc:docMk/>
          <pc:sldMk cId="2469320573" sldId="389"/>
        </pc:sldMkLst>
      </pc:sldChg>
      <pc:sldChg chg="addSp modSp mod modAnim">
        <pc:chgData name="Rachel Marsh (Welsh Ambulance Service NHS Trust)" userId="140e0af8-8ca4-4230-b2e2-5a5a5608ffdb" providerId="ADAL" clId="{2AB4C3B0-D55A-44D5-BA79-70BC6E37767F}" dt="2023-11-16T20:27:03.989" v="876" actId="6549"/>
        <pc:sldMkLst>
          <pc:docMk/>
          <pc:sldMk cId="1872673642" sldId="390"/>
        </pc:sldMkLst>
        <pc:spChg chg="mod">
          <ac:chgData name="Rachel Marsh (Welsh Ambulance Service NHS Trust)" userId="140e0af8-8ca4-4230-b2e2-5a5a5608ffdb" providerId="ADAL" clId="{2AB4C3B0-D55A-44D5-BA79-70BC6E37767F}" dt="2023-11-16T20:10:51.787" v="237" actId="20577"/>
          <ac:spMkLst>
            <pc:docMk/>
            <pc:sldMk cId="1872673642" sldId="390"/>
            <ac:spMk id="3" creationId="{253B4E29-FFEE-807E-E14A-859B63179A2B}"/>
          </ac:spMkLst>
        </pc:spChg>
        <pc:spChg chg="mod">
          <ac:chgData name="Rachel Marsh (Welsh Ambulance Service NHS Trust)" userId="140e0af8-8ca4-4230-b2e2-5a5a5608ffdb" providerId="ADAL" clId="{2AB4C3B0-D55A-44D5-BA79-70BC6E37767F}" dt="2023-11-16T20:25:00.323" v="812" actId="1076"/>
          <ac:spMkLst>
            <pc:docMk/>
            <pc:sldMk cId="1872673642" sldId="390"/>
            <ac:spMk id="5" creationId="{06AF95F7-E9B5-9C97-DB49-4E269B4A4610}"/>
          </ac:spMkLst>
        </pc:spChg>
        <pc:spChg chg="add mod">
          <ac:chgData name="Rachel Marsh (Welsh Ambulance Service NHS Trust)" userId="140e0af8-8ca4-4230-b2e2-5a5a5608ffdb" providerId="ADAL" clId="{2AB4C3B0-D55A-44D5-BA79-70BC6E37767F}" dt="2023-11-16T20:27:03.989" v="876" actId="6549"/>
          <ac:spMkLst>
            <pc:docMk/>
            <pc:sldMk cId="1872673642" sldId="390"/>
            <ac:spMk id="6" creationId="{BF9DDAC8-FAA4-5100-7CF4-2A5A28760DAB}"/>
          </ac:spMkLst>
        </pc:spChg>
        <pc:spChg chg="add mod">
          <ac:chgData name="Rachel Marsh (Welsh Ambulance Service NHS Trust)" userId="140e0af8-8ca4-4230-b2e2-5a5a5608ffdb" providerId="ADAL" clId="{2AB4C3B0-D55A-44D5-BA79-70BC6E37767F}" dt="2023-11-16T20:25:04.413" v="813" actId="1076"/>
          <ac:spMkLst>
            <pc:docMk/>
            <pc:sldMk cId="1872673642" sldId="390"/>
            <ac:spMk id="7" creationId="{7CC09228-FE71-9541-2AF4-2F7064D33EF0}"/>
          </ac:spMkLst>
        </pc:spChg>
      </pc:sldChg>
      <pc:sldChg chg="addSp delSp modSp add mod delAnim">
        <pc:chgData name="Rachel Marsh (Welsh Ambulance Service NHS Trust)" userId="140e0af8-8ca4-4230-b2e2-5a5a5608ffdb" providerId="ADAL" clId="{2AB4C3B0-D55A-44D5-BA79-70BC6E37767F}" dt="2023-11-16T21:07:27.656" v="982" actId="14100"/>
        <pc:sldMkLst>
          <pc:docMk/>
          <pc:sldMk cId="2717579650" sldId="391"/>
        </pc:sldMkLst>
        <pc:spChg chg="add mod">
          <ac:chgData name="Rachel Marsh (Welsh Ambulance Service NHS Trust)" userId="140e0af8-8ca4-4230-b2e2-5a5a5608ffdb" providerId="ADAL" clId="{2AB4C3B0-D55A-44D5-BA79-70BC6E37767F}" dt="2023-11-16T20:04:06.126" v="81" actId="1076"/>
          <ac:spMkLst>
            <pc:docMk/>
            <pc:sldMk cId="2717579650" sldId="391"/>
            <ac:spMk id="3" creationId="{12A0F683-C417-7D00-0E70-3CB217653E51}"/>
          </ac:spMkLst>
        </pc:spChg>
        <pc:spChg chg="mod">
          <ac:chgData name="Rachel Marsh (Welsh Ambulance Service NHS Trust)" userId="140e0af8-8ca4-4230-b2e2-5a5a5608ffdb" providerId="ADAL" clId="{2AB4C3B0-D55A-44D5-BA79-70BC6E37767F}" dt="2023-11-16T19:59:36.357" v="23" actId="1076"/>
          <ac:spMkLst>
            <pc:docMk/>
            <pc:sldMk cId="2717579650" sldId="391"/>
            <ac:spMk id="4" creationId="{A5C1873B-3B62-5FAA-C9A9-98518A2CBB08}"/>
          </ac:spMkLst>
        </pc:spChg>
        <pc:spChg chg="add mod">
          <ac:chgData name="Rachel Marsh (Welsh Ambulance Service NHS Trust)" userId="140e0af8-8ca4-4230-b2e2-5a5a5608ffdb" providerId="ADAL" clId="{2AB4C3B0-D55A-44D5-BA79-70BC6E37767F}" dt="2023-11-16T20:04:33.635" v="92" actId="688"/>
          <ac:spMkLst>
            <pc:docMk/>
            <pc:sldMk cId="2717579650" sldId="391"/>
            <ac:spMk id="6" creationId="{42C54826-C7FC-26CD-3FC6-58764597BE3D}"/>
          </ac:spMkLst>
        </pc:spChg>
        <pc:spChg chg="add mod">
          <ac:chgData name="Rachel Marsh (Welsh Ambulance Service NHS Trust)" userId="140e0af8-8ca4-4230-b2e2-5a5a5608ffdb" providerId="ADAL" clId="{2AB4C3B0-D55A-44D5-BA79-70BC6E37767F}" dt="2023-11-16T20:05:09.052" v="100" actId="1076"/>
          <ac:spMkLst>
            <pc:docMk/>
            <pc:sldMk cId="2717579650" sldId="391"/>
            <ac:spMk id="9" creationId="{8438B115-430D-0A07-5F01-B9272EA1A830}"/>
          </ac:spMkLst>
        </pc:spChg>
        <pc:spChg chg="add del mod">
          <ac:chgData name="Rachel Marsh (Welsh Ambulance Service NHS Trust)" userId="140e0af8-8ca4-4230-b2e2-5a5a5608ffdb" providerId="ADAL" clId="{2AB4C3B0-D55A-44D5-BA79-70BC6E37767F}" dt="2023-11-16T20:05:36.136" v="107" actId="478"/>
          <ac:spMkLst>
            <pc:docMk/>
            <pc:sldMk cId="2717579650" sldId="391"/>
            <ac:spMk id="11" creationId="{0A914F16-BCD0-22A0-60B3-6067E9EE1084}"/>
          </ac:spMkLst>
        </pc:spChg>
        <pc:spChg chg="add mod">
          <ac:chgData name="Rachel Marsh (Welsh Ambulance Service NHS Trust)" userId="140e0af8-8ca4-4230-b2e2-5a5a5608ffdb" providerId="ADAL" clId="{2AB4C3B0-D55A-44D5-BA79-70BC6E37767F}" dt="2023-11-16T20:06:47.565" v="124" actId="207"/>
          <ac:spMkLst>
            <pc:docMk/>
            <pc:sldMk cId="2717579650" sldId="391"/>
            <ac:spMk id="13" creationId="{1B9B1DFA-FDBC-9028-5D18-2028A9A98263}"/>
          </ac:spMkLst>
        </pc:spChg>
        <pc:spChg chg="add del mod">
          <ac:chgData name="Rachel Marsh (Welsh Ambulance Service NHS Trust)" userId="140e0af8-8ca4-4230-b2e2-5a5a5608ffdb" providerId="ADAL" clId="{2AB4C3B0-D55A-44D5-BA79-70BC6E37767F}" dt="2023-11-16T20:06:28.702" v="119"/>
          <ac:spMkLst>
            <pc:docMk/>
            <pc:sldMk cId="2717579650" sldId="391"/>
            <ac:spMk id="14" creationId="{714B2C7E-F75C-4583-82EE-A5599FADB61B}"/>
          </ac:spMkLst>
        </pc:spChg>
        <pc:spChg chg="add mod">
          <ac:chgData name="Rachel Marsh (Welsh Ambulance Service NHS Trust)" userId="140e0af8-8ca4-4230-b2e2-5a5a5608ffdb" providerId="ADAL" clId="{2AB4C3B0-D55A-44D5-BA79-70BC6E37767F}" dt="2023-11-16T20:07:13.089" v="130" actId="207"/>
          <ac:spMkLst>
            <pc:docMk/>
            <pc:sldMk cId="2717579650" sldId="391"/>
            <ac:spMk id="15" creationId="{284D0E7C-8CE5-FF5D-F3EC-16DBF0293C0D}"/>
          </ac:spMkLst>
        </pc:spChg>
        <pc:spChg chg="add mod">
          <ac:chgData name="Rachel Marsh (Welsh Ambulance Service NHS Trust)" userId="140e0af8-8ca4-4230-b2e2-5a5a5608ffdb" providerId="ADAL" clId="{2AB4C3B0-D55A-44D5-BA79-70BC6E37767F}" dt="2023-11-16T20:10:18.565" v="193" actId="1076"/>
          <ac:spMkLst>
            <pc:docMk/>
            <pc:sldMk cId="2717579650" sldId="391"/>
            <ac:spMk id="21" creationId="{13280876-F531-9E75-F089-0E3AE1083B0F}"/>
          </ac:spMkLst>
        </pc:spChg>
        <pc:spChg chg="mod">
          <ac:chgData name="Rachel Marsh (Welsh Ambulance Service NHS Trust)" userId="140e0af8-8ca4-4230-b2e2-5a5a5608ffdb" providerId="ADAL" clId="{2AB4C3B0-D55A-44D5-BA79-70BC6E37767F}" dt="2023-11-16T20:09:03.226" v="187" actId="14100"/>
          <ac:spMkLst>
            <pc:docMk/>
            <pc:sldMk cId="2717579650" sldId="391"/>
            <ac:spMk id="61" creationId="{5C3DCBFE-7094-D822-CD83-4A38735862D8}"/>
          </ac:spMkLst>
        </pc:spChg>
        <pc:spChg chg="del">
          <ac:chgData name="Rachel Marsh (Welsh Ambulance Service NHS Trust)" userId="140e0af8-8ca4-4230-b2e2-5a5a5608ffdb" providerId="ADAL" clId="{2AB4C3B0-D55A-44D5-BA79-70BC6E37767F}" dt="2023-11-16T19:59:15.501" v="10" actId="478"/>
          <ac:spMkLst>
            <pc:docMk/>
            <pc:sldMk cId="2717579650" sldId="391"/>
            <ac:spMk id="62" creationId="{01BEE8CA-3CB2-6864-A84F-8BDE8A9F3039}"/>
          </ac:spMkLst>
        </pc:spChg>
        <pc:spChg chg="mod">
          <ac:chgData name="Rachel Marsh (Welsh Ambulance Service NHS Trust)" userId="140e0af8-8ca4-4230-b2e2-5a5a5608ffdb" providerId="ADAL" clId="{2AB4C3B0-D55A-44D5-BA79-70BC6E37767F}" dt="2023-11-16T21:07:27.656" v="982" actId="14100"/>
          <ac:spMkLst>
            <pc:docMk/>
            <pc:sldMk cId="2717579650" sldId="391"/>
            <ac:spMk id="63" creationId="{7A890444-1370-1399-865C-DEFE700EF3FC}"/>
          </ac:spMkLst>
        </pc:spChg>
        <pc:spChg chg="del">
          <ac:chgData name="Rachel Marsh (Welsh Ambulance Service NHS Trust)" userId="140e0af8-8ca4-4230-b2e2-5a5a5608ffdb" providerId="ADAL" clId="{2AB4C3B0-D55A-44D5-BA79-70BC6E37767F}" dt="2023-11-16T19:59:16.451" v="11" actId="478"/>
          <ac:spMkLst>
            <pc:docMk/>
            <pc:sldMk cId="2717579650" sldId="391"/>
            <ac:spMk id="64" creationId="{647F8463-2A15-E971-B9D9-B3CC20D74E26}"/>
          </ac:spMkLst>
        </pc:spChg>
        <pc:spChg chg="del mod">
          <ac:chgData name="Rachel Marsh (Welsh Ambulance Service NHS Trust)" userId="140e0af8-8ca4-4230-b2e2-5a5a5608ffdb" providerId="ADAL" clId="{2AB4C3B0-D55A-44D5-BA79-70BC6E37767F}" dt="2023-11-16T19:59:18.541" v="13" actId="478"/>
          <ac:spMkLst>
            <pc:docMk/>
            <pc:sldMk cId="2717579650" sldId="391"/>
            <ac:spMk id="65" creationId="{E00DAFBD-E398-4D0D-CAF7-DAF1567DE364}"/>
          </ac:spMkLst>
        </pc:spChg>
        <pc:spChg chg="del">
          <ac:chgData name="Rachel Marsh (Welsh Ambulance Service NHS Trust)" userId="140e0af8-8ca4-4230-b2e2-5a5a5608ffdb" providerId="ADAL" clId="{2AB4C3B0-D55A-44D5-BA79-70BC6E37767F}" dt="2023-11-16T19:59:20.346" v="14" actId="478"/>
          <ac:spMkLst>
            <pc:docMk/>
            <pc:sldMk cId="2717579650" sldId="391"/>
            <ac:spMk id="66" creationId="{36C1B2C9-B5D6-1B8A-8332-118167E8E07F}"/>
          </ac:spMkLst>
        </pc:spChg>
        <pc:spChg chg="del">
          <ac:chgData name="Rachel Marsh (Welsh Ambulance Service NHS Trust)" userId="140e0af8-8ca4-4230-b2e2-5a5a5608ffdb" providerId="ADAL" clId="{2AB4C3B0-D55A-44D5-BA79-70BC6E37767F}" dt="2023-11-16T19:59:21.909" v="15" actId="478"/>
          <ac:spMkLst>
            <pc:docMk/>
            <pc:sldMk cId="2717579650" sldId="391"/>
            <ac:spMk id="67" creationId="{ED106547-5558-8E01-8CF9-A31CFDF8617B}"/>
          </ac:spMkLst>
        </pc:spChg>
        <pc:spChg chg="del">
          <ac:chgData name="Rachel Marsh (Welsh Ambulance Service NHS Trust)" userId="140e0af8-8ca4-4230-b2e2-5a5a5608ffdb" providerId="ADAL" clId="{2AB4C3B0-D55A-44D5-BA79-70BC6E37767F}" dt="2023-11-16T19:59:22.911" v="16" actId="478"/>
          <ac:spMkLst>
            <pc:docMk/>
            <pc:sldMk cId="2717579650" sldId="391"/>
            <ac:spMk id="68" creationId="{51D2411A-14AE-5EC1-A417-2A47150E2E9D}"/>
          </ac:spMkLst>
        </pc:spChg>
        <pc:spChg chg="del">
          <ac:chgData name="Rachel Marsh (Welsh Ambulance Service NHS Trust)" userId="140e0af8-8ca4-4230-b2e2-5a5a5608ffdb" providerId="ADAL" clId="{2AB4C3B0-D55A-44D5-BA79-70BC6E37767F}" dt="2023-11-16T19:59:24.053" v="17" actId="478"/>
          <ac:spMkLst>
            <pc:docMk/>
            <pc:sldMk cId="2717579650" sldId="391"/>
            <ac:spMk id="69" creationId="{6823783D-C27E-D402-4895-9448EFAB1AF7}"/>
          </ac:spMkLst>
        </pc:spChg>
        <pc:spChg chg="del">
          <ac:chgData name="Rachel Marsh (Welsh Ambulance Service NHS Trust)" userId="140e0af8-8ca4-4230-b2e2-5a5a5608ffdb" providerId="ADAL" clId="{2AB4C3B0-D55A-44D5-BA79-70BC6E37767F}" dt="2023-11-16T19:59:25.446" v="18" actId="478"/>
          <ac:spMkLst>
            <pc:docMk/>
            <pc:sldMk cId="2717579650" sldId="391"/>
            <ac:spMk id="70" creationId="{B58E1F56-5973-6950-7935-1A70AEF0229D}"/>
          </ac:spMkLst>
        </pc:spChg>
        <pc:spChg chg="del">
          <ac:chgData name="Rachel Marsh (Welsh Ambulance Service NHS Trust)" userId="140e0af8-8ca4-4230-b2e2-5a5a5608ffdb" providerId="ADAL" clId="{2AB4C3B0-D55A-44D5-BA79-70BC6E37767F}" dt="2023-11-16T19:59:28.030" v="20" actId="478"/>
          <ac:spMkLst>
            <pc:docMk/>
            <pc:sldMk cId="2717579650" sldId="391"/>
            <ac:spMk id="71" creationId="{0E710F40-E5BE-5230-6E0D-2820E1EE1240}"/>
          </ac:spMkLst>
        </pc:spChg>
        <pc:spChg chg="del">
          <ac:chgData name="Rachel Marsh (Welsh Ambulance Service NHS Trust)" userId="140e0af8-8ca4-4230-b2e2-5a5a5608ffdb" providerId="ADAL" clId="{2AB4C3B0-D55A-44D5-BA79-70BC6E37767F}" dt="2023-11-16T19:59:26.964" v="19" actId="478"/>
          <ac:spMkLst>
            <pc:docMk/>
            <pc:sldMk cId="2717579650" sldId="391"/>
            <ac:spMk id="72" creationId="{27FBF751-474B-0035-35DE-669A0D11BCE6}"/>
          </ac:spMkLst>
        </pc:spChg>
        <pc:spChg chg="mod">
          <ac:chgData name="Rachel Marsh (Welsh Ambulance Service NHS Trust)" userId="140e0af8-8ca4-4230-b2e2-5a5a5608ffdb" providerId="ADAL" clId="{2AB4C3B0-D55A-44D5-BA79-70BC6E37767F}" dt="2023-11-16T20:09:35.151" v="189" actId="255"/>
          <ac:spMkLst>
            <pc:docMk/>
            <pc:sldMk cId="2717579650" sldId="391"/>
            <ac:spMk id="73" creationId="{5A20C558-DB25-FA43-F719-3A91C32898DB}"/>
          </ac:spMkLst>
        </pc:spChg>
        <pc:spChg chg="mod">
          <ac:chgData name="Rachel Marsh (Welsh Ambulance Service NHS Trust)" userId="140e0af8-8ca4-4230-b2e2-5a5a5608ffdb" providerId="ADAL" clId="{2AB4C3B0-D55A-44D5-BA79-70BC6E37767F}" dt="2023-11-16T20:14:15.906" v="250" actId="20577"/>
          <ac:spMkLst>
            <pc:docMk/>
            <pc:sldMk cId="2717579650" sldId="391"/>
            <ac:spMk id="74" creationId="{4BA35A07-AC95-5E75-E71C-1B68BDB4817D}"/>
          </ac:spMkLst>
        </pc:spChg>
        <pc:spChg chg="mod">
          <ac:chgData name="Rachel Marsh (Welsh Ambulance Service NHS Trust)" userId="140e0af8-8ca4-4230-b2e2-5a5a5608ffdb" providerId="ADAL" clId="{2AB4C3B0-D55A-44D5-BA79-70BC6E37767F}" dt="2023-11-16T20:02:38.311" v="71" actId="1076"/>
          <ac:spMkLst>
            <pc:docMk/>
            <pc:sldMk cId="2717579650" sldId="391"/>
            <ac:spMk id="75" creationId="{454366B8-C4E0-B82E-4315-1EACFCB9F095}"/>
          </ac:spMkLst>
        </pc:spChg>
        <pc:spChg chg="mod">
          <ac:chgData name="Rachel Marsh (Welsh Ambulance Service NHS Trust)" userId="140e0af8-8ca4-4230-b2e2-5a5a5608ffdb" providerId="ADAL" clId="{2AB4C3B0-D55A-44D5-BA79-70BC6E37767F}" dt="2023-11-16T21:06:52.018" v="975" actId="20577"/>
          <ac:spMkLst>
            <pc:docMk/>
            <pc:sldMk cId="2717579650" sldId="391"/>
            <ac:spMk id="76" creationId="{CC210B8E-0CE2-735D-6F95-36E333A9DE93}"/>
          </ac:spMkLst>
        </pc:spChg>
        <pc:picChg chg="del">
          <ac:chgData name="Rachel Marsh (Welsh Ambulance Service NHS Trust)" userId="140e0af8-8ca4-4230-b2e2-5a5a5608ffdb" providerId="ADAL" clId="{2AB4C3B0-D55A-44D5-BA79-70BC6E37767F}" dt="2023-11-16T19:59:30.904" v="21" actId="478"/>
          <ac:picMkLst>
            <pc:docMk/>
            <pc:sldMk cId="2717579650" sldId="391"/>
            <ac:picMk id="77" creationId="{3FB0774E-DFCD-C65A-6D00-186E4CF4B602}"/>
          </ac:picMkLst>
        </pc:picChg>
        <pc:picChg chg="del">
          <ac:chgData name="Rachel Marsh (Welsh Ambulance Service NHS Trust)" userId="140e0af8-8ca4-4230-b2e2-5a5a5608ffdb" providerId="ADAL" clId="{2AB4C3B0-D55A-44D5-BA79-70BC6E37767F}" dt="2023-11-16T19:59:31.688" v="22" actId="478"/>
          <ac:picMkLst>
            <pc:docMk/>
            <pc:sldMk cId="2717579650" sldId="391"/>
            <ac:picMk id="79" creationId="{B856D397-7449-7E86-528E-F440DDD29B6E}"/>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37FCED-D1E1-4CFE-9406-A47907C9A5FF}"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BD7FBB53-516B-406E-9772-48BE637D8FD1}">
      <dgm:prSet custT="1"/>
      <dgm:spPr/>
      <dgm:t>
        <a:bodyPr/>
        <a:lstStyle/>
        <a:p>
          <a:pPr algn="l"/>
          <a:r>
            <a:rPr lang="en-GB" sz="2200" dirty="0">
              <a:latin typeface="Segoe UI" panose="020B0502040204020203" pitchFamily="34" charset="0"/>
              <a:cs typeface="Segoe UI" panose="020B0502040204020203" pitchFamily="34" charset="0"/>
            </a:rPr>
            <a:t>Unique position </a:t>
          </a:r>
          <a:r>
            <a:rPr lang="en-GB" sz="2200" b="0" dirty="0">
              <a:latin typeface="Segoe UI" panose="020B0502040204020203" pitchFamily="34" charset="0"/>
              <a:cs typeface="Segoe UI" panose="020B0502040204020203" pitchFamily="34" charset="0"/>
            </a:rPr>
            <a:t>as a </a:t>
          </a:r>
          <a:r>
            <a:rPr lang="en-GB" sz="2200" b="1" dirty="0">
              <a:latin typeface="Segoe UI" panose="020B0502040204020203" pitchFamily="34" charset="0"/>
              <a:cs typeface="Segoe UI" panose="020B0502040204020203" pitchFamily="34" charset="0"/>
            </a:rPr>
            <a:t>national (all Wales) service, providing care 24/7, 365 days a year.  </a:t>
          </a:r>
          <a:endParaRPr lang="en-US" sz="2200" b="1" dirty="0">
            <a:latin typeface="Segoe UI" panose="020B0502040204020203" pitchFamily="34" charset="0"/>
            <a:cs typeface="Segoe UI" panose="020B0502040204020203" pitchFamily="34" charset="0"/>
          </a:endParaRPr>
        </a:p>
      </dgm:t>
    </dgm:pt>
    <dgm:pt modelId="{2DE54D5A-39EB-4634-81E7-E38F38B89713}" type="parTrans" cxnId="{99A0BB93-32E8-4999-AB8A-ECFC8CD91C66}">
      <dgm:prSet/>
      <dgm:spPr/>
      <dgm:t>
        <a:bodyPr/>
        <a:lstStyle/>
        <a:p>
          <a:endParaRPr lang="en-US" sz="2200">
            <a:latin typeface="Segoe UI" panose="020B0502040204020203" pitchFamily="34" charset="0"/>
            <a:cs typeface="Segoe UI" panose="020B0502040204020203" pitchFamily="34" charset="0"/>
          </a:endParaRPr>
        </a:p>
      </dgm:t>
    </dgm:pt>
    <dgm:pt modelId="{62DB5D8E-CFB3-47A9-96C7-050B4BACB13F}" type="sibTrans" cxnId="{99A0BB93-32E8-4999-AB8A-ECFC8CD91C66}">
      <dgm:prSet/>
      <dgm:spPr/>
      <dgm:t>
        <a:bodyPr/>
        <a:lstStyle/>
        <a:p>
          <a:endParaRPr lang="en-US" sz="2200">
            <a:latin typeface="Segoe UI" panose="020B0502040204020203" pitchFamily="34" charset="0"/>
            <a:cs typeface="Segoe UI" panose="020B0502040204020203" pitchFamily="34" charset="0"/>
          </a:endParaRPr>
        </a:p>
      </dgm:t>
    </dgm:pt>
    <dgm:pt modelId="{28FAB9A6-2D61-4829-BDB4-C46B370383D5}">
      <dgm:prSet custT="1"/>
      <dgm:spPr/>
      <dgm:t>
        <a:bodyPr/>
        <a:lstStyle/>
        <a:p>
          <a:r>
            <a:rPr lang="en-GB" sz="2200" dirty="0">
              <a:latin typeface="Segoe UI" panose="020B0502040204020203" pitchFamily="34" charset="0"/>
              <a:cs typeface="Segoe UI" panose="020B0502040204020203" pitchFamily="34" charset="0"/>
            </a:rPr>
            <a:t>Ability to deliver a </a:t>
          </a:r>
          <a:r>
            <a:rPr lang="en-GB" sz="2200" b="1" dirty="0">
              <a:latin typeface="Segoe UI" panose="020B0502040204020203" pitchFamily="34" charset="0"/>
              <a:cs typeface="Segoe UI" panose="020B0502040204020203" pitchFamily="34" charset="0"/>
            </a:rPr>
            <a:t>consistent national model </a:t>
          </a:r>
          <a:r>
            <a:rPr lang="en-GB" sz="2200" dirty="0">
              <a:latin typeface="Segoe UI" panose="020B0502040204020203" pitchFamily="34" charset="0"/>
              <a:cs typeface="Segoe UI" panose="020B0502040204020203" pitchFamily="34" charset="0"/>
            </a:rPr>
            <a:t>of care and / or </a:t>
          </a:r>
          <a:r>
            <a:rPr lang="en-GB" sz="2200" b="1" dirty="0">
              <a:latin typeface="Segoe UI" panose="020B0502040204020203" pitchFamily="34" charset="0"/>
              <a:cs typeface="Segoe UI" panose="020B0502040204020203" pitchFamily="34" charset="0"/>
            </a:rPr>
            <a:t>respond to local variations.</a:t>
          </a:r>
          <a:endParaRPr lang="en-US" sz="2200" dirty="0">
            <a:latin typeface="Segoe UI" panose="020B0502040204020203" pitchFamily="34" charset="0"/>
            <a:cs typeface="Segoe UI" panose="020B0502040204020203" pitchFamily="34" charset="0"/>
          </a:endParaRPr>
        </a:p>
      </dgm:t>
    </dgm:pt>
    <dgm:pt modelId="{0BCE0957-10B1-458E-BE93-8419B879E458}" type="parTrans" cxnId="{E7C0413F-A880-4522-B2C9-1497A7FD6E4F}">
      <dgm:prSet/>
      <dgm:spPr/>
      <dgm:t>
        <a:bodyPr/>
        <a:lstStyle/>
        <a:p>
          <a:endParaRPr lang="en-US" sz="2200">
            <a:latin typeface="Segoe UI" panose="020B0502040204020203" pitchFamily="34" charset="0"/>
            <a:cs typeface="Segoe UI" panose="020B0502040204020203" pitchFamily="34" charset="0"/>
          </a:endParaRPr>
        </a:p>
      </dgm:t>
    </dgm:pt>
    <dgm:pt modelId="{BFE528D0-3B81-415C-9CFE-A3D0308D7E48}" type="sibTrans" cxnId="{E7C0413F-A880-4522-B2C9-1497A7FD6E4F}">
      <dgm:prSet/>
      <dgm:spPr/>
      <dgm:t>
        <a:bodyPr/>
        <a:lstStyle/>
        <a:p>
          <a:endParaRPr lang="en-US" sz="2200">
            <a:latin typeface="Segoe UI" panose="020B0502040204020203" pitchFamily="34" charset="0"/>
            <a:cs typeface="Segoe UI" panose="020B0502040204020203" pitchFamily="34" charset="0"/>
          </a:endParaRPr>
        </a:p>
      </dgm:t>
    </dgm:pt>
    <dgm:pt modelId="{A921E172-861A-4C80-BACC-6AF48BA4D7BD}">
      <dgm:prSet custT="1"/>
      <dgm:spPr/>
      <dgm:t>
        <a:bodyPr/>
        <a:lstStyle/>
        <a:p>
          <a:r>
            <a:rPr lang="en-GB" sz="2200" b="1" dirty="0">
              <a:latin typeface="Segoe UI" panose="020B0502040204020203" pitchFamily="34" charset="0"/>
              <a:cs typeface="Segoe UI" panose="020B0502040204020203" pitchFamily="34" charset="0"/>
            </a:rPr>
            <a:t>Critical infrastructure already </a:t>
          </a:r>
          <a:r>
            <a:rPr lang="en-GB" sz="2200" dirty="0">
              <a:latin typeface="Segoe UI" panose="020B0502040204020203" pitchFamily="34" charset="0"/>
              <a:cs typeface="Segoe UI" panose="020B0502040204020203" pitchFamily="34" charset="0"/>
            </a:rPr>
            <a:t>in place across Wales.</a:t>
          </a:r>
          <a:endParaRPr lang="en-US" sz="2200" dirty="0">
            <a:latin typeface="Segoe UI" panose="020B0502040204020203" pitchFamily="34" charset="0"/>
            <a:cs typeface="Segoe UI" panose="020B0502040204020203" pitchFamily="34" charset="0"/>
          </a:endParaRPr>
        </a:p>
      </dgm:t>
    </dgm:pt>
    <dgm:pt modelId="{09549EE3-BDCC-48B1-B605-663F83F1140B}" type="parTrans" cxnId="{287DD18D-3CAE-4785-950F-4672D6E2B40F}">
      <dgm:prSet/>
      <dgm:spPr/>
      <dgm:t>
        <a:bodyPr/>
        <a:lstStyle/>
        <a:p>
          <a:endParaRPr lang="en-US" sz="2200">
            <a:latin typeface="Segoe UI" panose="020B0502040204020203" pitchFamily="34" charset="0"/>
            <a:cs typeface="Segoe UI" panose="020B0502040204020203" pitchFamily="34" charset="0"/>
          </a:endParaRPr>
        </a:p>
      </dgm:t>
    </dgm:pt>
    <dgm:pt modelId="{544C91DD-3C13-4547-B8E3-9D675ABB24F7}" type="sibTrans" cxnId="{287DD18D-3CAE-4785-950F-4672D6E2B40F}">
      <dgm:prSet/>
      <dgm:spPr/>
      <dgm:t>
        <a:bodyPr/>
        <a:lstStyle/>
        <a:p>
          <a:endParaRPr lang="en-US" sz="2200">
            <a:latin typeface="Segoe UI" panose="020B0502040204020203" pitchFamily="34" charset="0"/>
            <a:cs typeface="Segoe UI" panose="020B0502040204020203" pitchFamily="34" charset="0"/>
          </a:endParaRPr>
        </a:p>
      </dgm:t>
    </dgm:pt>
    <dgm:pt modelId="{E2FB7A1D-50C0-4A56-9C37-C5D0A2E5698E}">
      <dgm:prSet custT="1"/>
      <dgm:spPr/>
      <dgm:t>
        <a:bodyPr/>
        <a:lstStyle/>
        <a:p>
          <a:r>
            <a:rPr lang="en-US" sz="2200" dirty="0">
              <a:latin typeface="Segoe UI" panose="020B0502040204020203" pitchFamily="34" charset="0"/>
              <a:cs typeface="Segoe UI" panose="020B0502040204020203" pitchFamily="34" charset="0"/>
            </a:rPr>
            <a:t>Interact with </a:t>
          </a:r>
          <a:r>
            <a:rPr lang="en-US" sz="2200" b="1" dirty="0">
              <a:latin typeface="Segoe UI" panose="020B0502040204020203" pitchFamily="34" charset="0"/>
              <a:cs typeface="Segoe UI" panose="020B0502040204020203" pitchFamily="34" charset="0"/>
            </a:rPr>
            <a:t>thousands of patients every day</a:t>
          </a:r>
          <a:r>
            <a:rPr lang="en-US" sz="2200" dirty="0">
              <a:latin typeface="Segoe UI" panose="020B0502040204020203" pitchFamily="34" charset="0"/>
              <a:cs typeface="Segoe UI" panose="020B0502040204020203" pitchFamily="34" charset="0"/>
            </a:rPr>
            <a:t> across our core services EMS, NHS11 &amp; NEPTS.  </a:t>
          </a:r>
        </a:p>
      </dgm:t>
    </dgm:pt>
    <dgm:pt modelId="{C02D2B94-D354-4F61-818C-23D21CBD8C0C}" type="parTrans" cxnId="{AD111D63-8D87-40D6-AD1D-E54FB12B93D7}">
      <dgm:prSet/>
      <dgm:spPr/>
      <dgm:t>
        <a:bodyPr/>
        <a:lstStyle/>
        <a:p>
          <a:endParaRPr lang="en-US" sz="2200">
            <a:latin typeface="Segoe UI" panose="020B0502040204020203" pitchFamily="34" charset="0"/>
            <a:cs typeface="Segoe UI" panose="020B0502040204020203" pitchFamily="34" charset="0"/>
          </a:endParaRPr>
        </a:p>
      </dgm:t>
    </dgm:pt>
    <dgm:pt modelId="{461AD494-F061-4514-8E45-D4DFC2182E8C}" type="sibTrans" cxnId="{AD111D63-8D87-40D6-AD1D-E54FB12B93D7}">
      <dgm:prSet/>
      <dgm:spPr/>
      <dgm:t>
        <a:bodyPr/>
        <a:lstStyle/>
        <a:p>
          <a:endParaRPr lang="en-US" sz="2200">
            <a:latin typeface="Segoe UI" panose="020B0502040204020203" pitchFamily="34" charset="0"/>
            <a:cs typeface="Segoe UI" panose="020B0502040204020203" pitchFamily="34" charset="0"/>
          </a:endParaRPr>
        </a:p>
      </dgm:t>
    </dgm:pt>
    <dgm:pt modelId="{30B80B03-CC08-4E95-AC77-494F2D7B7C42}">
      <dgm:prSet custT="1"/>
      <dgm:spPr/>
      <dgm:t>
        <a:bodyPr/>
        <a:lstStyle/>
        <a:p>
          <a:r>
            <a:rPr lang="en-US" sz="2200" dirty="0">
              <a:latin typeface="Segoe UI" panose="020B0502040204020203" pitchFamily="34" charset="0"/>
              <a:cs typeface="Segoe UI" panose="020B0502040204020203" pitchFamily="34" charset="0"/>
            </a:rPr>
            <a:t>WAST’s activity </a:t>
          </a:r>
          <a:r>
            <a:rPr lang="en-US" sz="2200" b="1" dirty="0">
              <a:latin typeface="Segoe UI" panose="020B0502040204020203" pitchFamily="34" charset="0"/>
              <a:cs typeface="Segoe UI" panose="020B0502040204020203" pitchFamily="34" charset="0"/>
            </a:rPr>
            <a:t>influences patient flow </a:t>
          </a:r>
          <a:r>
            <a:rPr lang="en-US" sz="2200" dirty="0">
              <a:latin typeface="Segoe UI" panose="020B0502040204020203" pitchFamily="34" charset="0"/>
              <a:cs typeface="Segoe UI" panose="020B0502040204020203" pitchFamily="34" charset="0"/>
            </a:rPr>
            <a:t>across the wider health system everyday.</a:t>
          </a:r>
        </a:p>
      </dgm:t>
    </dgm:pt>
    <dgm:pt modelId="{60E4E741-7C62-4587-A424-1772E4FBF0BE}" type="parTrans" cxnId="{5739190F-697C-4137-931D-06CC9E7D5710}">
      <dgm:prSet/>
      <dgm:spPr/>
      <dgm:t>
        <a:bodyPr/>
        <a:lstStyle/>
        <a:p>
          <a:endParaRPr lang="en-US" sz="2200">
            <a:latin typeface="Segoe UI" panose="020B0502040204020203" pitchFamily="34" charset="0"/>
            <a:cs typeface="Segoe UI" panose="020B0502040204020203" pitchFamily="34" charset="0"/>
          </a:endParaRPr>
        </a:p>
      </dgm:t>
    </dgm:pt>
    <dgm:pt modelId="{A4C4E4DC-DC41-462B-A68C-6C9193BEC1DB}" type="sibTrans" cxnId="{5739190F-697C-4137-931D-06CC9E7D5710}">
      <dgm:prSet/>
      <dgm:spPr/>
      <dgm:t>
        <a:bodyPr/>
        <a:lstStyle/>
        <a:p>
          <a:endParaRPr lang="en-US" sz="2200">
            <a:latin typeface="Segoe UI" panose="020B0502040204020203" pitchFamily="34" charset="0"/>
            <a:cs typeface="Segoe UI" panose="020B0502040204020203" pitchFamily="34" charset="0"/>
          </a:endParaRPr>
        </a:p>
      </dgm:t>
    </dgm:pt>
    <dgm:pt modelId="{154F83C9-EBBD-4B52-BC08-00042954554E}">
      <dgm:prSet custT="1"/>
      <dgm:spPr/>
      <dgm:t>
        <a:bodyPr/>
        <a:lstStyle/>
        <a:p>
          <a:r>
            <a:rPr lang="en-GB" sz="2200" dirty="0">
              <a:latin typeface="Segoe UI" panose="020B0502040204020203" pitchFamily="34" charset="0"/>
              <a:cs typeface="Segoe UI" panose="020B0502040204020203" pitchFamily="34" charset="0"/>
            </a:rPr>
            <a:t>Strong </a:t>
          </a:r>
          <a:r>
            <a:rPr lang="en-GB" sz="2200" b="1" dirty="0">
              <a:latin typeface="Segoe UI" panose="020B0502040204020203" pitchFamily="34" charset="0"/>
              <a:cs typeface="Segoe UI" panose="020B0502040204020203" pitchFamily="34" charset="0"/>
            </a:rPr>
            <a:t>recruitment,</a:t>
          </a:r>
          <a:r>
            <a:rPr lang="en-GB" sz="2200" dirty="0">
              <a:latin typeface="Segoe UI" panose="020B0502040204020203" pitchFamily="34" charset="0"/>
              <a:cs typeface="Segoe UI" panose="020B0502040204020203" pitchFamily="34" charset="0"/>
            </a:rPr>
            <a:t> </a:t>
          </a:r>
          <a:r>
            <a:rPr lang="en-GB" sz="2200" b="1" dirty="0">
              <a:latin typeface="Segoe UI" panose="020B0502040204020203" pitchFamily="34" charset="0"/>
              <a:cs typeface="Segoe UI" panose="020B0502040204020203" pitchFamily="34" charset="0"/>
            </a:rPr>
            <a:t>low vacancies</a:t>
          </a:r>
          <a:r>
            <a:rPr lang="en-GB" sz="2200" dirty="0">
              <a:latin typeface="Segoe UI" panose="020B0502040204020203" pitchFamily="34" charset="0"/>
              <a:cs typeface="Segoe UI" panose="020B0502040204020203" pitchFamily="34" charset="0"/>
            </a:rPr>
            <a:t>, with staff looking to be utilised more creatively to support patients</a:t>
          </a:r>
        </a:p>
      </dgm:t>
    </dgm:pt>
    <dgm:pt modelId="{9A9D17A1-E729-461E-8023-E7326E7A4C94}" type="parTrans" cxnId="{8E01521D-22BF-437F-927C-BC0652AD9B82}">
      <dgm:prSet/>
      <dgm:spPr/>
      <dgm:t>
        <a:bodyPr/>
        <a:lstStyle/>
        <a:p>
          <a:endParaRPr lang="en-GB"/>
        </a:p>
      </dgm:t>
    </dgm:pt>
    <dgm:pt modelId="{FF7C5E0D-6FD4-47D0-B314-D00938C65901}" type="sibTrans" cxnId="{8E01521D-22BF-437F-927C-BC0652AD9B82}">
      <dgm:prSet/>
      <dgm:spPr/>
      <dgm:t>
        <a:bodyPr/>
        <a:lstStyle/>
        <a:p>
          <a:endParaRPr lang="en-GB"/>
        </a:p>
      </dgm:t>
    </dgm:pt>
    <dgm:pt modelId="{AC03B520-940F-4C3E-801D-312B97CA7AEE}" type="pres">
      <dgm:prSet presAssocID="{7837FCED-D1E1-4CFE-9406-A47907C9A5FF}" presName="vert0" presStyleCnt="0">
        <dgm:presLayoutVars>
          <dgm:dir/>
          <dgm:animOne val="branch"/>
          <dgm:animLvl val="lvl"/>
        </dgm:presLayoutVars>
      </dgm:prSet>
      <dgm:spPr/>
    </dgm:pt>
    <dgm:pt modelId="{2E9F0B1C-91C7-4356-9F02-1485DC7C8770}" type="pres">
      <dgm:prSet presAssocID="{BD7FBB53-516B-406E-9772-48BE637D8FD1}" presName="thickLine" presStyleLbl="alignNode1" presStyleIdx="0" presStyleCnt="6"/>
      <dgm:spPr/>
    </dgm:pt>
    <dgm:pt modelId="{CBD6C473-977F-4756-B99B-B81C0AB6B4B8}" type="pres">
      <dgm:prSet presAssocID="{BD7FBB53-516B-406E-9772-48BE637D8FD1}" presName="horz1" presStyleCnt="0"/>
      <dgm:spPr/>
    </dgm:pt>
    <dgm:pt modelId="{4FA0374E-116E-47A2-B0E1-A53F7CADD67B}" type="pres">
      <dgm:prSet presAssocID="{BD7FBB53-516B-406E-9772-48BE637D8FD1}" presName="tx1" presStyleLbl="revTx" presStyleIdx="0" presStyleCnt="6" custScaleY="100654"/>
      <dgm:spPr/>
    </dgm:pt>
    <dgm:pt modelId="{B49DC178-6E56-4434-B5E4-D31F9AB39ABE}" type="pres">
      <dgm:prSet presAssocID="{BD7FBB53-516B-406E-9772-48BE637D8FD1}" presName="vert1" presStyleCnt="0"/>
      <dgm:spPr/>
    </dgm:pt>
    <dgm:pt modelId="{C3FCF48E-29E6-44AA-8353-D5FFB89ABAEF}" type="pres">
      <dgm:prSet presAssocID="{28FAB9A6-2D61-4829-BDB4-C46B370383D5}" presName="thickLine" presStyleLbl="alignNode1" presStyleIdx="1" presStyleCnt="6"/>
      <dgm:spPr>
        <a:ln>
          <a:solidFill>
            <a:schemeClr val="tx1"/>
          </a:solidFill>
        </a:ln>
      </dgm:spPr>
    </dgm:pt>
    <dgm:pt modelId="{28167D8D-0BDF-45EB-B94E-E5678FB37E8A}" type="pres">
      <dgm:prSet presAssocID="{28FAB9A6-2D61-4829-BDB4-C46B370383D5}" presName="horz1" presStyleCnt="0"/>
      <dgm:spPr/>
    </dgm:pt>
    <dgm:pt modelId="{C48A8BC8-83B9-4F9B-BE98-D500E60EE8A2}" type="pres">
      <dgm:prSet presAssocID="{28FAB9A6-2D61-4829-BDB4-C46B370383D5}" presName="tx1" presStyleLbl="revTx" presStyleIdx="1" presStyleCnt="6" custScaleY="126948"/>
      <dgm:spPr/>
    </dgm:pt>
    <dgm:pt modelId="{A51C0D0F-0433-487B-BAED-8AE06DAF3D67}" type="pres">
      <dgm:prSet presAssocID="{28FAB9A6-2D61-4829-BDB4-C46B370383D5}" presName="vert1" presStyleCnt="0"/>
      <dgm:spPr/>
    </dgm:pt>
    <dgm:pt modelId="{E2B5B855-DF59-42E6-9902-90CA2D93AA31}" type="pres">
      <dgm:prSet presAssocID="{A921E172-861A-4C80-BACC-6AF48BA4D7BD}" presName="thickLine" presStyleLbl="alignNode1" presStyleIdx="2" presStyleCnt="6"/>
      <dgm:spPr>
        <a:ln>
          <a:solidFill>
            <a:schemeClr val="tx1"/>
          </a:solidFill>
        </a:ln>
      </dgm:spPr>
    </dgm:pt>
    <dgm:pt modelId="{3242E727-D9B3-46D2-A57F-553BD32B1075}" type="pres">
      <dgm:prSet presAssocID="{A921E172-861A-4C80-BACC-6AF48BA4D7BD}" presName="horz1" presStyleCnt="0"/>
      <dgm:spPr/>
    </dgm:pt>
    <dgm:pt modelId="{771EFC28-7944-4329-8ECF-9E8E03E306DF}" type="pres">
      <dgm:prSet presAssocID="{A921E172-861A-4C80-BACC-6AF48BA4D7BD}" presName="tx1" presStyleLbl="revTx" presStyleIdx="2" presStyleCnt="6" custScaleY="86270"/>
      <dgm:spPr/>
    </dgm:pt>
    <dgm:pt modelId="{91011D04-FA26-4ADF-88A9-B3560F8C5C04}" type="pres">
      <dgm:prSet presAssocID="{A921E172-861A-4C80-BACC-6AF48BA4D7BD}" presName="vert1" presStyleCnt="0"/>
      <dgm:spPr/>
    </dgm:pt>
    <dgm:pt modelId="{430B5AD1-9865-4816-A4B6-4690791A7C88}" type="pres">
      <dgm:prSet presAssocID="{E2FB7A1D-50C0-4A56-9C37-C5D0A2E5698E}" presName="thickLine" presStyleLbl="alignNode1" presStyleIdx="3" presStyleCnt="6"/>
      <dgm:spPr>
        <a:ln>
          <a:solidFill>
            <a:schemeClr val="tx1"/>
          </a:solidFill>
        </a:ln>
      </dgm:spPr>
    </dgm:pt>
    <dgm:pt modelId="{FBD4ACBD-A85A-4607-8001-BB1A123C8607}" type="pres">
      <dgm:prSet presAssocID="{E2FB7A1D-50C0-4A56-9C37-C5D0A2E5698E}" presName="horz1" presStyleCnt="0"/>
      <dgm:spPr/>
    </dgm:pt>
    <dgm:pt modelId="{6E7F09B0-BDBF-4933-B978-79D9E6B6DE31}" type="pres">
      <dgm:prSet presAssocID="{E2FB7A1D-50C0-4A56-9C37-C5D0A2E5698E}" presName="tx1" presStyleLbl="revTx" presStyleIdx="3" presStyleCnt="6" custScaleY="107222"/>
      <dgm:spPr/>
    </dgm:pt>
    <dgm:pt modelId="{DEF2DB00-15D1-4271-A092-E9CEA81F71CD}" type="pres">
      <dgm:prSet presAssocID="{E2FB7A1D-50C0-4A56-9C37-C5D0A2E5698E}" presName="vert1" presStyleCnt="0"/>
      <dgm:spPr/>
    </dgm:pt>
    <dgm:pt modelId="{DE4AFED5-A4D0-47CD-846B-5D432DE1E2DF}" type="pres">
      <dgm:prSet presAssocID="{30B80B03-CC08-4E95-AC77-494F2D7B7C42}" presName="thickLine" presStyleLbl="alignNode1" presStyleIdx="4" presStyleCnt="6"/>
      <dgm:spPr>
        <a:ln>
          <a:solidFill>
            <a:schemeClr val="tx1"/>
          </a:solidFill>
        </a:ln>
      </dgm:spPr>
    </dgm:pt>
    <dgm:pt modelId="{492855D2-A383-451A-A99A-CB026E067202}" type="pres">
      <dgm:prSet presAssocID="{30B80B03-CC08-4E95-AC77-494F2D7B7C42}" presName="horz1" presStyleCnt="0"/>
      <dgm:spPr/>
    </dgm:pt>
    <dgm:pt modelId="{80C436D1-9AC0-4F47-9DE6-D9AF0B352AD4}" type="pres">
      <dgm:prSet presAssocID="{30B80B03-CC08-4E95-AC77-494F2D7B7C42}" presName="tx1" presStyleLbl="revTx" presStyleIdx="4" presStyleCnt="6"/>
      <dgm:spPr/>
    </dgm:pt>
    <dgm:pt modelId="{03E436C3-86B4-402E-8DD3-BA2FB7AA53B0}" type="pres">
      <dgm:prSet presAssocID="{30B80B03-CC08-4E95-AC77-494F2D7B7C42}" presName="vert1" presStyleCnt="0"/>
      <dgm:spPr/>
    </dgm:pt>
    <dgm:pt modelId="{5F88DAA8-E599-414A-9CC3-35725F586E79}" type="pres">
      <dgm:prSet presAssocID="{154F83C9-EBBD-4B52-BC08-00042954554E}" presName="thickLine" presStyleLbl="alignNode1" presStyleIdx="5" presStyleCnt="6"/>
      <dgm:spPr/>
    </dgm:pt>
    <dgm:pt modelId="{0CA57233-7A65-4BFA-B402-D95A29F5BBDA}" type="pres">
      <dgm:prSet presAssocID="{154F83C9-EBBD-4B52-BC08-00042954554E}" presName="horz1" presStyleCnt="0"/>
      <dgm:spPr/>
    </dgm:pt>
    <dgm:pt modelId="{8939D5E0-2624-4D84-BFAA-8EB9F3E2C309}" type="pres">
      <dgm:prSet presAssocID="{154F83C9-EBBD-4B52-BC08-00042954554E}" presName="tx1" presStyleLbl="revTx" presStyleIdx="5" presStyleCnt="6"/>
      <dgm:spPr/>
    </dgm:pt>
    <dgm:pt modelId="{AA9E7351-9E11-4CED-ABA2-0A3B5DB205FA}" type="pres">
      <dgm:prSet presAssocID="{154F83C9-EBBD-4B52-BC08-00042954554E}" presName="vert1" presStyleCnt="0"/>
      <dgm:spPr/>
    </dgm:pt>
  </dgm:ptLst>
  <dgm:cxnLst>
    <dgm:cxn modelId="{5739190F-697C-4137-931D-06CC9E7D5710}" srcId="{7837FCED-D1E1-4CFE-9406-A47907C9A5FF}" destId="{30B80B03-CC08-4E95-AC77-494F2D7B7C42}" srcOrd="4" destOrd="0" parTransId="{60E4E741-7C62-4587-A424-1772E4FBF0BE}" sibTransId="{A4C4E4DC-DC41-462B-A68C-6C9193BEC1DB}"/>
    <dgm:cxn modelId="{B9BB5511-B5CD-452C-B156-493C0DDF18CA}" type="presOf" srcId="{A921E172-861A-4C80-BACC-6AF48BA4D7BD}" destId="{771EFC28-7944-4329-8ECF-9E8E03E306DF}" srcOrd="0" destOrd="0" presId="urn:microsoft.com/office/officeart/2008/layout/LinedList"/>
    <dgm:cxn modelId="{8E01521D-22BF-437F-927C-BC0652AD9B82}" srcId="{7837FCED-D1E1-4CFE-9406-A47907C9A5FF}" destId="{154F83C9-EBBD-4B52-BC08-00042954554E}" srcOrd="5" destOrd="0" parTransId="{9A9D17A1-E729-461E-8023-E7326E7A4C94}" sibTransId="{FF7C5E0D-6FD4-47D0-B314-D00938C65901}"/>
    <dgm:cxn modelId="{48EA7025-533B-4F76-AA14-3EC205E7AF42}" type="presOf" srcId="{28FAB9A6-2D61-4829-BDB4-C46B370383D5}" destId="{C48A8BC8-83B9-4F9B-BE98-D500E60EE8A2}" srcOrd="0" destOrd="0" presId="urn:microsoft.com/office/officeart/2008/layout/LinedList"/>
    <dgm:cxn modelId="{5A35662C-2BB9-4B2B-91D6-22C05D8FD404}" type="presOf" srcId="{154F83C9-EBBD-4B52-BC08-00042954554E}" destId="{8939D5E0-2624-4D84-BFAA-8EB9F3E2C309}" srcOrd="0" destOrd="0" presId="urn:microsoft.com/office/officeart/2008/layout/LinedList"/>
    <dgm:cxn modelId="{E7C0413F-A880-4522-B2C9-1497A7FD6E4F}" srcId="{7837FCED-D1E1-4CFE-9406-A47907C9A5FF}" destId="{28FAB9A6-2D61-4829-BDB4-C46B370383D5}" srcOrd="1" destOrd="0" parTransId="{0BCE0957-10B1-458E-BE93-8419B879E458}" sibTransId="{BFE528D0-3B81-415C-9CFE-A3D0308D7E48}"/>
    <dgm:cxn modelId="{AD111D63-8D87-40D6-AD1D-E54FB12B93D7}" srcId="{7837FCED-D1E1-4CFE-9406-A47907C9A5FF}" destId="{E2FB7A1D-50C0-4A56-9C37-C5D0A2E5698E}" srcOrd="3" destOrd="0" parTransId="{C02D2B94-D354-4F61-818C-23D21CBD8C0C}" sibTransId="{461AD494-F061-4514-8E45-D4DFC2182E8C}"/>
    <dgm:cxn modelId="{0B4C4C78-AAFF-4ABC-B896-B7C17BD8ABBA}" type="presOf" srcId="{7837FCED-D1E1-4CFE-9406-A47907C9A5FF}" destId="{AC03B520-940F-4C3E-801D-312B97CA7AEE}" srcOrd="0" destOrd="0" presId="urn:microsoft.com/office/officeart/2008/layout/LinedList"/>
    <dgm:cxn modelId="{287DD18D-3CAE-4785-950F-4672D6E2B40F}" srcId="{7837FCED-D1E1-4CFE-9406-A47907C9A5FF}" destId="{A921E172-861A-4C80-BACC-6AF48BA4D7BD}" srcOrd="2" destOrd="0" parTransId="{09549EE3-BDCC-48B1-B605-663F83F1140B}" sibTransId="{544C91DD-3C13-4547-B8E3-9D675ABB24F7}"/>
    <dgm:cxn modelId="{99A0BB93-32E8-4999-AB8A-ECFC8CD91C66}" srcId="{7837FCED-D1E1-4CFE-9406-A47907C9A5FF}" destId="{BD7FBB53-516B-406E-9772-48BE637D8FD1}" srcOrd="0" destOrd="0" parTransId="{2DE54D5A-39EB-4634-81E7-E38F38B89713}" sibTransId="{62DB5D8E-CFB3-47A9-96C7-050B4BACB13F}"/>
    <dgm:cxn modelId="{BDE3A8A2-9621-4267-B964-BE48B2FC7FD0}" type="presOf" srcId="{BD7FBB53-516B-406E-9772-48BE637D8FD1}" destId="{4FA0374E-116E-47A2-B0E1-A53F7CADD67B}" srcOrd="0" destOrd="0" presId="urn:microsoft.com/office/officeart/2008/layout/LinedList"/>
    <dgm:cxn modelId="{B84120C1-CAA9-4F70-A424-091BE269D6C7}" type="presOf" srcId="{30B80B03-CC08-4E95-AC77-494F2D7B7C42}" destId="{80C436D1-9AC0-4F47-9DE6-D9AF0B352AD4}" srcOrd="0" destOrd="0" presId="urn:microsoft.com/office/officeart/2008/layout/LinedList"/>
    <dgm:cxn modelId="{E89D44CF-7C3D-447A-B096-C64C00165FF5}" type="presOf" srcId="{E2FB7A1D-50C0-4A56-9C37-C5D0A2E5698E}" destId="{6E7F09B0-BDBF-4933-B978-79D9E6B6DE31}" srcOrd="0" destOrd="0" presId="urn:microsoft.com/office/officeart/2008/layout/LinedList"/>
    <dgm:cxn modelId="{4AB02E31-6C17-4588-BB0C-9BC4C86E741C}" type="presParOf" srcId="{AC03B520-940F-4C3E-801D-312B97CA7AEE}" destId="{2E9F0B1C-91C7-4356-9F02-1485DC7C8770}" srcOrd="0" destOrd="0" presId="urn:microsoft.com/office/officeart/2008/layout/LinedList"/>
    <dgm:cxn modelId="{BEF79A69-1395-441E-9829-F5503F90A0D0}" type="presParOf" srcId="{AC03B520-940F-4C3E-801D-312B97CA7AEE}" destId="{CBD6C473-977F-4756-B99B-B81C0AB6B4B8}" srcOrd="1" destOrd="0" presId="urn:microsoft.com/office/officeart/2008/layout/LinedList"/>
    <dgm:cxn modelId="{98EDC659-71A0-4F45-96C5-90EA55B1AC95}" type="presParOf" srcId="{CBD6C473-977F-4756-B99B-B81C0AB6B4B8}" destId="{4FA0374E-116E-47A2-B0E1-A53F7CADD67B}" srcOrd="0" destOrd="0" presId="urn:microsoft.com/office/officeart/2008/layout/LinedList"/>
    <dgm:cxn modelId="{EE4C224A-03DD-43C0-A309-E1D56AC29C8C}" type="presParOf" srcId="{CBD6C473-977F-4756-B99B-B81C0AB6B4B8}" destId="{B49DC178-6E56-4434-B5E4-D31F9AB39ABE}" srcOrd="1" destOrd="0" presId="urn:microsoft.com/office/officeart/2008/layout/LinedList"/>
    <dgm:cxn modelId="{5E40EFD0-DFF2-45E6-B761-B4F8DAEFE925}" type="presParOf" srcId="{AC03B520-940F-4C3E-801D-312B97CA7AEE}" destId="{C3FCF48E-29E6-44AA-8353-D5FFB89ABAEF}" srcOrd="2" destOrd="0" presId="urn:microsoft.com/office/officeart/2008/layout/LinedList"/>
    <dgm:cxn modelId="{7B867765-CB43-45D8-A95D-62FC60DC6751}" type="presParOf" srcId="{AC03B520-940F-4C3E-801D-312B97CA7AEE}" destId="{28167D8D-0BDF-45EB-B94E-E5678FB37E8A}" srcOrd="3" destOrd="0" presId="urn:microsoft.com/office/officeart/2008/layout/LinedList"/>
    <dgm:cxn modelId="{29DEC2EC-E1E6-44CF-A062-BBD2D06A4242}" type="presParOf" srcId="{28167D8D-0BDF-45EB-B94E-E5678FB37E8A}" destId="{C48A8BC8-83B9-4F9B-BE98-D500E60EE8A2}" srcOrd="0" destOrd="0" presId="urn:microsoft.com/office/officeart/2008/layout/LinedList"/>
    <dgm:cxn modelId="{FB331868-4402-4E57-859C-295147741A08}" type="presParOf" srcId="{28167D8D-0BDF-45EB-B94E-E5678FB37E8A}" destId="{A51C0D0F-0433-487B-BAED-8AE06DAF3D67}" srcOrd="1" destOrd="0" presId="urn:microsoft.com/office/officeart/2008/layout/LinedList"/>
    <dgm:cxn modelId="{C610F56A-ED5A-4A29-B84E-942D4BBDC4E3}" type="presParOf" srcId="{AC03B520-940F-4C3E-801D-312B97CA7AEE}" destId="{E2B5B855-DF59-42E6-9902-90CA2D93AA31}" srcOrd="4" destOrd="0" presId="urn:microsoft.com/office/officeart/2008/layout/LinedList"/>
    <dgm:cxn modelId="{3D76B547-B4F9-4235-A42E-9AB265496766}" type="presParOf" srcId="{AC03B520-940F-4C3E-801D-312B97CA7AEE}" destId="{3242E727-D9B3-46D2-A57F-553BD32B1075}" srcOrd="5" destOrd="0" presId="urn:microsoft.com/office/officeart/2008/layout/LinedList"/>
    <dgm:cxn modelId="{47B2EA47-62F6-4C6E-9478-FED2E0673873}" type="presParOf" srcId="{3242E727-D9B3-46D2-A57F-553BD32B1075}" destId="{771EFC28-7944-4329-8ECF-9E8E03E306DF}" srcOrd="0" destOrd="0" presId="urn:microsoft.com/office/officeart/2008/layout/LinedList"/>
    <dgm:cxn modelId="{BF3C941E-8BE2-4B27-B606-8F98E4E14734}" type="presParOf" srcId="{3242E727-D9B3-46D2-A57F-553BD32B1075}" destId="{91011D04-FA26-4ADF-88A9-B3560F8C5C04}" srcOrd="1" destOrd="0" presId="urn:microsoft.com/office/officeart/2008/layout/LinedList"/>
    <dgm:cxn modelId="{2180C36E-3BBC-4F08-8DE9-74E4B0801124}" type="presParOf" srcId="{AC03B520-940F-4C3E-801D-312B97CA7AEE}" destId="{430B5AD1-9865-4816-A4B6-4690791A7C88}" srcOrd="6" destOrd="0" presId="urn:microsoft.com/office/officeart/2008/layout/LinedList"/>
    <dgm:cxn modelId="{73B011D3-873F-49DB-BC71-B9F6DC606212}" type="presParOf" srcId="{AC03B520-940F-4C3E-801D-312B97CA7AEE}" destId="{FBD4ACBD-A85A-4607-8001-BB1A123C8607}" srcOrd="7" destOrd="0" presId="urn:microsoft.com/office/officeart/2008/layout/LinedList"/>
    <dgm:cxn modelId="{C0A9D449-3CC0-4001-9EC0-B62EC11B50D5}" type="presParOf" srcId="{FBD4ACBD-A85A-4607-8001-BB1A123C8607}" destId="{6E7F09B0-BDBF-4933-B978-79D9E6B6DE31}" srcOrd="0" destOrd="0" presId="urn:microsoft.com/office/officeart/2008/layout/LinedList"/>
    <dgm:cxn modelId="{1A1C4CD3-7DED-4950-B298-20926AF5F1F4}" type="presParOf" srcId="{FBD4ACBD-A85A-4607-8001-BB1A123C8607}" destId="{DEF2DB00-15D1-4271-A092-E9CEA81F71CD}" srcOrd="1" destOrd="0" presId="urn:microsoft.com/office/officeart/2008/layout/LinedList"/>
    <dgm:cxn modelId="{2509A4EB-EBAE-475F-8D3A-728BD74F8D54}" type="presParOf" srcId="{AC03B520-940F-4C3E-801D-312B97CA7AEE}" destId="{DE4AFED5-A4D0-47CD-846B-5D432DE1E2DF}" srcOrd="8" destOrd="0" presId="urn:microsoft.com/office/officeart/2008/layout/LinedList"/>
    <dgm:cxn modelId="{EE27D7AA-974A-4E45-B40F-33CB95B5D587}" type="presParOf" srcId="{AC03B520-940F-4C3E-801D-312B97CA7AEE}" destId="{492855D2-A383-451A-A99A-CB026E067202}" srcOrd="9" destOrd="0" presId="urn:microsoft.com/office/officeart/2008/layout/LinedList"/>
    <dgm:cxn modelId="{C6991977-4C4B-407A-899E-D150F19C79A6}" type="presParOf" srcId="{492855D2-A383-451A-A99A-CB026E067202}" destId="{80C436D1-9AC0-4F47-9DE6-D9AF0B352AD4}" srcOrd="0" destOrd="0" presId="urn:microsoft.com/office/officeart/2008/layout/LinedList"/>
    <dgm:cxn modelId="{71C49420-026E-419D-B6B8-7F3AF567A5DA}" type="presParOf" srcId="{492855D2-A383-451A-A99A-CB026E067202}" destId="{03E436C3-86B4-402E-8DD3-BA2FB7AA53B0}" srcOrd="1" destOrd="0" presId="urn:microsoft.com/office/officeart/2008/layout/LinedList"/>
    <dgm:cxn modelId="{6F31ABE3-123F-4DB3-ADA3-2D6FDD60D795}" type="presParOf" srcId="{AC03B520-940F-4C3E-801D-312B97CA7AEE}" destId="{5F88DAA8-E599-414A-9CC3-35725F586E79}" srcOrd="10" destOrd="0" presId="urn:microsoft.com/office/officeart/2008/layout/LinedList"/>
    <dgm:cxn modelId="{2EB981E4-B32A-409C-800D-5DA79EE6C54D}" type="presParOf" srcId="{AC03B520-940F-4C3E-801D-312B97CA7AEE}" destId="{0CA57233-7A65-4BFA-B402-D95A29F5BBDA}" srcOrd="11" destOrd="0" presId="urn:microsoft.com/office/officeart/2008/layout/LinedList"/>
    <dgm:cxn modelId="{03535378-4C05-4251-83E3-765FC57D0AED}" type="presParOf" srcId="{0CA57233-7A65-4BFA-B402-D95A29F5BBDA}" destId="{8939D5E0-2624-4D84-BFAA-8EB9F3E2C309}" srcOrd="0" destOrd="0" presId="urn:microsoft.com/office/officeart/2008/layout/LinedList"/>
    <dgm:cxn modelId="{D65D02CC-CB90-473F-904B-7A3CAF74A057}" type="presParOf" srcId="{0CA57233-7A65-4BFA-B402-D95A29F5BBDA}" destId="{AA9E7351-9E11-4CED-ABA2-0A3B5DB205FA}" srcOrd="1" destOrd="0" presId="urn:microsoft.com/office/officeart/2008/layout/LinedList"/>
  </dgm:cxnLst>
  <dgm:bg/>
  <dgm:whole>
    <a:ln>
      <a:solidFill>
        <a:schemeClr val="tx1"/>
      </a:solidFill>
    </a:ln>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9F0B1C-91C7-4356-9F02-1485DC7C8770}">
      <dsp:nvSpPr>
        <dsp:cNvPr id="0" name=""/>
        <dsp:cNvSpPr/>
      </dsp:nvSpPr>
      <dsp:spPr>
        <a:xfrm>
          <a:off x="0" y="1769"/>
          <a:ext cx="69926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A0374E-116E-47A2-B0E1-A53F7CADD67B}">
      <dsp:nvSpPr>
        <dsp:cNvPr id="0" name=""/>
        <dsp:cNvSpPr/>
      </dsp:nvSpPr>
      <dsp:spPr>
        <a:xfrm>
          <a:off x="0" y="1769"/>
          <a:ext cx="6985839" cy="78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latin typeface="Segoe UI" panose="020B0502040204020203" pitchFamily="34" charset="0"/>
              <a:cs typeface="Segoe UI" panose="020B0502040204020203" pitchFamily="34" charset="0"/>
            </a:rPr>
            <a:t>Unique position </a:t>
          </a:r>
          <a:r>
            <a:rPr lang="en-GB" sz="2200" b="0" kern="1200" dirty="0">
              <a:latin typeface="Segoe UI" panose="020B0502040204020203" pitchFamily="34" charset="0"/>
              <a:cs typeface="Segoe UI" panose="020B0502040204020203" pitchFamily="34" charset="0"/>
            </a:rPr>
            <a:t>as a </a:t>
          </a:r>
          <a:r>
            <a:rPr lang="en-GB" sz="2200" b="1" kern="1200" dirty="0">
              <a:latin typeface="Segoe UI" panose="020B0502040204020203" pitchFamily="34" charset="0"/>
              <a:cs typeface="Segoe UI" panose="020B0502040204020203" pitchFamily="34" charset="0"/>
            </a:rPr>
            <a:t>national (all Wales) service, providing care 24/7, 365 days a year.  </a:t>
          </a:r>
          <a:endParaRPr lang="en-US" sz="2200" b="1" kern="1200" dirty="0">
            <a:latin typeface="Segoe UI" panose="020B0502040204020203" pitchFamily="34" charset="0"/>
            <a:cs typeface="Segoe UI" panose="020B0502040204020203" pitchFamily="34" charset="0"/>
          </a:endParaRPr>
        </a:p>
      </dsp:txBody>
      <dsp:txXfrm>
        <a:off x="0" y="1769"/>
        <a:ext cx="6985839" cy="785145"/>
      </dsp:txXfrm>
    </dsp:sp>
    <dsp:sp modelId="{C3FCF48E-29E6-44AA-8353-D5FFB89ABAEF}">
      <dsp:nvSpPr>
        <dsp:cNvPr id="0" name=""/>
        <dsp:cNvSpPr/>
      </dsp:nvSpPr>
      <dsp:spPr>
        <a:xfrm>
          <a:off x="0" y="786915"/>
          <a:ext cx="6992668" cy="0"/>
        </a:xfrm>
        <a:prstGeom prst="line">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8A8BC8-83B9-4F9B-BE98-D500E60EE8A2}">
      <dsp:nvSpPr>
        <dsp:cNvPr id="0" name=""/>
        <dsp:cNvSpPr/>
      </dsp:nvSpPr>
      <dsp:spPr>
        <a:xfrm>
          <a:off x="0" y="786915"/>
          <a:ext cx="6985839" cy="990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latin typeface="Segoe UI" panose="020B0502040204020203" pitchFamily="34" charset="0"/>
              <a:cs typeface="Segoe UI" panose="020B0502040204020203" pitchFamily="34" charset="0"/>
            </a:rPr>
            <a:t>Ability to deliver a </a:t>
          </a:r>
          <a:r>
            <a:rPr lang="en-GB" sz="2200" b="1" kern="1200" dirty="0">
              <a:latin typeface="Segoe UI" panose="020B0502040204020203" pitchFamily="34" charset="0"/>
              <a:cs typeface="Segoe UI" panose="020B0502040204020203" pitchFamily="34" charset="0"/>
            </a:rPr>
            <a:t>consistent national model </a:t>
          </a:r>
          <a:r>
            <a:rPr lang="en-GB" sz="2200" kern="1200" dirty="0">
              <a:latin typeface="Segoe UI" panose="020B0502040204020203" pitchFamily="34" charset="0"/>
              <a:cs typeface="Segoe UI" panose="020B0502040204020203" pitchFamily="34" charset="0"/>
            </a:rPr>
            <a:t>of care and / or </a:t>
          </a:r>
          <a:r>
            <a:rPr lang="en-GB" sz="2200" b="1" kern="1200" dirty="0">
              <a:latin typeface="Segoe UI" panose="020B0502040204020203" pitchFamily="34" charset="0"/>
              <a:cs typeface="Segoe UI" panose="020B0502040204020203" pitchFamily="34" charset="0"/>
            </a:rPr>
            <a:t>respond to local variations.</a:t>
          </a:r>
          <a:endParaRPr lang="en-US" sz="2200" kern="1200" dirty="0">
            <a:latin typeface="Segoe UI" panose="020B0502040204020203" pitchFamily="34" charset="0"/>
            <a:cs typeface="Segoe UI" panose="020B0502040204020203" pitchFamily="34" charset="0"/>
          </a:endParaRPr>
        </a:p>
      </dsp:txBody>
      <dsp:txXfrm>
        <a:off x="0" y="786915"/>
        <a:ext cx="6985839" cy="990249"/>
      </dsp:txXfrm>
    </dsp:sp>
    <dsp:sp modelId="{E2B5B855-DF59-42E6-9902-90CA2D93AA31}">
      <dsp:nvSpPr>
        <dsp:cNvPr id="0" name=""/>
        <dsp:cNvSpPr/>
      </dsp:nvSpPr>
      <dsp:spPr>
        <a:xfrm>
          <a:off x="0" y="1777164"/>
          <a:ext cx="6992668" cy="0"/>
        </a:xfrm>
        <a:prstGeom prst="line">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71EFC28-7944-4329-8ECF-9E8E03E306DF}">
      <dsp:nvSpPr>
        <dsp:cNvPr id="0" name=""/>
        <dsp:cNvSpPr/>
      </dsp:nvSpPr>
      <dsp:spPr>
        <a:xfrm>
          <a:off x="0" y="1777164"/>
          <a:ext cx="6992668" cy="672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b="1" kern="1200" dirty="0">
              <a:latin typeface="Segoe UI" panose="020B0502040204020203" pitchFamily="34" charset="0"/>
              <a:cs typeface="Segoe UI" panose="020B0502040204020203" pitchFamily="34" charset="0"/>
            </a:rPr>
            <a:t>Critical infrastructure already </a:t>
          </a:r>
          <a:r>
            <a:rPr lang="en-GB" sz="2200" kern="1200" dirty="0">
              <a:latin typeface="Segoe UI" panose="020B0502040204020203" pitchFamily="34" charset="0"/>
              <a:cs typeface="Segoe UI" panose="020B0502040204020203" pitchFamily="34" charset="0"/>
            </a:rPr>
            <a:t>in place across Wales.</a:t>
          </a:r>
          <a:endParaRPr lang="en-US" sz="2200" kern="1200" dirty="0">
            <a:latin typeface="Segoe UI" panose="020B0502040204020203" pitchFamily="34" charset="0"/>
            <a:cs typeface="Segoe UI" panose="020B0502040204020203" pitchFamily="34" charset="0"/>
          </a:endParaRPr>
        </a:p>
      </dsp:txBody>
      <dsp:txXfrm>
        <a:off x="0" y="1777164"/>
        <a:ext cx="6992668" cy="672943"/>
      </dsp:txXfrm>
    </dsp:sp>
    <dsp:sp modelId="{430B5AD1-9865-4816-A4B6-4690791A7C88}">
      <dsp:nvSpPr>
        <dsp:cNvPr id="0" name=""/>
        <dsp:cNvSpPr/>
      </dsp:nvSpPr>
      <dsp:spPr>
        <a:xfrm>
          <a:off x="0" y="2450108"/>
          <a:ext cx="6992668" cy="0"/>
        </a:xfrm>
        <a:prstGeom prst="line">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7F09B0-BDBF-4933-B978-79D9E6B6DE31}">
      <dsp:nvSpPr>
        <dsp:cNvPr id="0" name=""/>
        <dsp:cNvSpPr/>
      </dsp:nvSpPr>
      <dsp:spPr>
        <a:xfrm>
          <a:off x="0" y="2450108"/>
          <a:ext cx="6985839" cy="83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latin typeface="Segoe UI" panose="020B0502040204020203" pitchFamily="34" charset="0"/>
              <a:cs typeface="Segoe UI" panose="020B0502040204020203" pitchFamily="34" charset="0"/>
            </a:rPr>
            <a:t>Interact with </a:t>
          </a:r>
          <a:r>
            <a:rPr lang="en-US" sz="2200" b="1" kern="1200" dirty="0">
              <a:latin typeface="Segoe UI" panose="020B0502040204020203" pitchFamily="34" charset="0"/>
              <a:cs typeface="Segoe UI" panose="020B0502040204020203" pitchFamily="34" charset="0"/>
            </a:rPr>
            <a:t>thousands of patients every day</a:t>
          </a:r>
          <a:r>
            <a:rPr lang="en-US" sz="2200" kern="1200" dirty="0">
              <a:latin typeface="Segoe UI" panose="020B0502040204020203" pitchFamily="34" charset="0"/>
              <a:cs typeface="Segoe UI" panose="020B0502040204020203" pitchFamily="34" charset="0"/>
            </a:rPr>
            <a:t> across our core services EMS, NHS11 &amp; NEPTS.  </a:t>
          </a:r>
        </a:p>
      </dsp:txBody>
      <dsp:txXfrm>
        <a:off x="0" y="2450108"/>
        <a:ext cx="6985839" cy="836378"/>
      </dsp:txXfrm>
    </dsp:sp>
    <dsp:sp modelId="{DE4AFED5-A4D0-47CD-846B-5D432DE1E2DF}">
      <dsp:nvSpPr>
        <dsp:cNvPr id="0" name=""/>
        <dsp:cNvSpPr/>
      </dsp:nvSpPr>
      <dsp:spPr>
        <a:xfrm>
          <a:off x="0" y="3286486"/>
          <a:ext cx="6992668" cy="0"/>
        </a:xfrm>
        <a:prstGeom prst="line">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C436D1-9AC0-4F47-9DE6-D9AF0B352AD4}">
      <dsp:nvSpPr>
        <dsp:cNvPr id="0" name=""/>
        <dsp:cNvSpPr/>
      </dsp:nvSpPr>
      <dsp:spPr>
        <a:xfrm>
          <a:off x="0" y="3286486"/>
          <a:ext cx="6992668" cy="780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latin typeface="Segoe UI" panose="020B0502040204020203" pitchFamily="34" charset="0"/>
              <a:cs typeface="Segoe UI" panose="020B0502040204020203" pitchFamily="34" charset="0"/>
            </a:rPr>
            <a:t>WAST’s activity </a:t>
          </a:r>
          <a:r>
            <a:rPr lang="en-US" sz="2200" b="1" kern="1200" dirty="0">
              <a:latin typeface="Segoe UI" panose="020B0502040204020203" pitchFamily="34" charset="0"/>
              <a:cs typeface="Segoe UI" panose="020B0502040204020203" pitchFamily="34" charset="0"/>
            </a:rPr>
            <a:t>influences patient flow </a:t>
          </a:r>
          <a:r>
            <a:rPr lang="en-US" sz="2200" kern="1200" dirty="0">
              <a:latin typeface="Segoe UI" panose="020B0502040204020203" pitchFamily="34" charset="0"/>
              <a:cs typeface="Segoe UI" panose="020B0502040204020203" pitchFamily="34" charset="0"/>
            </a:rPr>
            <a:t>across the wider health system everyday.</a:t>
          </a:r>
        </a:p>
      </dsp:txBody>
      <dsp:txXfrm>
        <a:off x="0" y="3286486"/>
        <a:ext cx="6992668" cy="780043"/>
      </dsp:txXfrm>
    </dsp:sp>
    <dsp:sp modelId="{5F88DAA8-E599-414A-9CC3-35725F586E79}">
      <dsp:nvSpPr>
        <dsp:cNvPr id="0" name=""/>
        <dsp:cNvSpPr/>
      </dsp:nvSpPr>
      <dsp:spPr>
        <a:xfrm>
          <a:off x="0" y="4066530"/>
          <a:ext cx="69926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39D5E0-2624-4D84-BFAA-8EB9F3E2C309}">
      <dsp:nvSpPr>
        <dsp:cNvPr id="0" name=""/>
        <dsp:cNvSpPr/>
      </dsp:nvSpPr>
      <dsp:spPr>
        <a:xfrm>
          <a:off x="0" y="4066530"/>
          <a:ext cx="6992668" cy="780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latin typeface="Segoe UI" panose="020B0502040204020203" pitchFamily="34" charset="0"/>
              <a:cs typeface="Segoe UI" panose="020B0502040204020203" pitchFamily="34" charset="0"/>
            </a:rPr>
            <a:t>Strong </a:t>
          </a:r>
          <a:r>
            <a:rPr lang="en-GB" sz="2200" b="1" kern="1200" dirty="0">
              <a:latin typeface="Segoe UI" panose="020B0502040204020203" pitchFamily="34" charset="0"/>
              <a:cs typeface="Segoe UI" panose="020B0502040204020203" pitchFamily="34" charset="0"/>
            </a:rPr>
            <a:t>recruitment,</a:t>
          </a:r>
          <a:r>
            <a:rPr lang="en-GB" sz="2200" kern="1200" dirty="0">
              <a:latin typeface="Segoe UI" panose="020B0502040204020203" pitchFamily="34" charset="0"/>
              <a:cs typeface="Segoe UI" panose="020B0502040204020203" pitchFamily="34" charset="0"/>
            </a:rPr>
            <a:t> </a:t>
          </a:r>
          <a:r>
            <a:rPr lang="en-GB" sz="2200" b="1" kern="1200" dirty="0">
              <a:latin typeface="Segoe UI" panose="020B0502040204020203" pitchFamily="34" charset="0"/>
              <a:cs typeface="Segoe UI" panose="020B0502040204020203" pitchFamily="34" charset="0"/>
            </a:rPr>
            <a:t>low vacancies</a:t>
          </a:r>
          <a:r>
            <a:rPr lang="en-GB" sz="2200" kern="1200" dirty="0">
              <a:latin typeface="Segoe UI" panose="020B0502040204020203" pitchFamily="34" charset="0"/>
              <a:cs typeface="Segoe UI" panose="020B0502040204020203" pitchFamily="34" charset="0"/>
            </a:rPr>
            <a:t>, with staff looking to be utilised more creatively to support patients</a:t>
          </a:r>
        </a:p>
      </dsp:txBody>
      <dsp:txXfrm>
        <a:off x="0" y="4066530"/>
        <a:ext cx="6992668" cy="78004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9F10BC-8CFE-4138-8C9E-5BB63D93E80B}" type="datetimeFigureOut">
              <a:rPr lang="en-GB" smtClean="0"/>
              <a:t>17/11/2023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DD5E2B-044B-4FD4-AA7F-B8330D2F32A7}" type="slidenum">
              <a:rPr lang="en-GB" smtClean="0"/>
              <a:t>‹#›</a:t>
            </a:fld>
            <a:endParaRPr lang="en-GB"/>
          </a:p>
        </p:txBody>
      </p:sp>
    </p:spTree>
    <p:extLst>
      <p:ext uri="{BB962C8B-B14F-4D97-AF65-F5344CB8AC3E}">
        <p14:creationId xmlns:p14="http://schemas.microsoft.com/office/powerpoint/2010/main" val="2149915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2638F6-C3BB-4139-86BA-B96EF529A6C2}" type="slidenum">
              <a:rPr lang="en-GB" smtClean="0"/>
              <a:t>1</a:t>
            </a:fld>
            <a:endParaRPr lang="en-GB"/>
          </a:p>
        </p:txBody>
      </p:sp>
    </p:spTree>
    <p:extLst>
      <p:ext uri="{BB962C8B-B14F-4D97-AF65-F5344CB8AC3E}">
        <p14:creationId xmlns:p14="http://schemas.microsoft.com/office/powerpoint/2010/main" val="4083862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10</a:t>
            </a:fld>
            <a:endParaRPr lang="en-GB"/>
          </a:p>
        </p:txBody>
      </p:sp>
    </p:spTree>
    <p:extLst>
      <p:ext uri="{BB962C8B-B14F-4D97-AF65-F5344CB8AC3E}">
        <p14:creationId xmlns:p14="http://schemas.microsoft.com/office/powerpoint/2010/main" val="3748037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2</a:t>
            </a:fld>
            <a:endParaRPr lang="en-GB"/>
          </a:p>
        </p:txBody>
      </p:sp>
    </p:spTree>
    <p:extLst>
      <p:ext uri="{BB962C8B-B14F-4D97-AF65-F5344CB8AC3E}">
        <p14:creationId xmlns:p14="http://schemas.microsoft.com/office/powerpoint/2010/main" val="1571926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The current pressures facing our service and the wider system here in Wales are becoming more challenging, driving the need for fundamental changes in our role and how we provide our service</a:t>
            </a:r>
          </a:p>
        </p:txBody>
      </p:sp>
      <p:sp>
        <p:nvSpPr>
          <p:cNvPr id="4" name="Slide Number Placeholder 3"/>
          <p:cNvSpPr>
            <a:spLocks noGrp="1"/>
          </p:cNvSpPr>
          <p:nvPr>
            <p:ph type="sldNum" sz="quarter" idx="10"/>
          </p:nvPr>
        </p:nvSpPr>
        <p:spPr/>
        <p:txBody>
          <a:bodyPr/>
          <a:lstStyle/>
          <a:p>
            <a:fld id="{70D39C1D-3EC9-46F4-8595-2CF4DD2133D9}" type="slidenum">
              <a:rPr lang="en-GB" smtClean="0"/>
              <a:t>3</a:t>
            </a:fld>
            <a:endParaRPr lang="en-GB"/>
          </a:p>
        </p:txBody>
      </p:sp>
    </p:spTree>
    <p:extLst>
      <p:ext uri="{BB962C8B-B14F-4D97-AF65-F5344CB8AC3E}">
        <p14:creationId xmlns:p14="http://schemas.microsoft.com/office/powerpoint/2010/main" val="2447961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As a result of the pressures we face, we know that response times are suffering, with patients coming to avoidable harm</a:t>
            </a:r>
          </a:p>
        </p:txBody>
      </p:sp>
      <p:sp>
        <p:nvSpPr>
          <p:cNvPr id="4" name="Slide Number Placeholder 3"/>
          <p:cNvSpPr>
            <a:spLocks noGrp="1"/>
          </p:cNvSpPr>
          <p:nvPr>
            <p:ph type="sldNum" sz="quarter" idx="10"/>
          </p:nvPr>
        </p:nvSpPr>
        <p:spPr/>
        <p:txBody>
          <a:bodyPr/>
          <a:lstStyle/>
          <a:p>
            <a:fld id="{70D39C1D-3EC9-46F4-8595-2CF4DD2133D9}" type="slidenum">
              <a:rPr lang="en-GB" smtClean="0"/>
              <a:t>4</a:t>
            </a:fld>
            <a:endParaRPr lang="en-GB"/>
          </a:p>
        </p:txBody>
      </p:sp>
    </p:spTree>
    <p:extLst>
      <p:ext uri="{BB962C8B-B14F-4D97-AF65-F5344CB8AC3E}">
        <p14:creationId xmlns:p14="http://schemas.microsoft.com/office/powerpoint/2010/main" val="1175820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We’re talking to our commissioners about the benefits of WAST transforming its services and becoming more than a clinical logistics organisation and becoming a trusted partner in delivering quality healthcare solution</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We think thar our national all </a:t>
            </a:r>
            <a:r>
              <a:rPr lang="en-GB" dirty="0" err="1"/>
              <a:t>wales</a:t>
            </a:r>
            <a:r>
              <a:rPr lang="en-GB" dirty="0"/>
              <a:t> perspective and existing critical infrastructure  provides the opportunity to support an urgent and emergency care service that is crying out for better 24/7 support, reduce unwanted variation, and maximise the benefit of the 1000s of interactions we have with </a:t>
            </a:r>
            <a:r>
              <a:rPr lang="en-GB" dirty="0" err="1"/>
              <a:t>pateints</a:t>
            </a:r>
            <a:r>
              <a:rPr lang="en-GB" dirty="0"/>
              <a:t> and their families every day</a:t>
            </a:r>
          </a:p>
        </p:txBody>
      </p:sp>
      <p:sp>
        <p:nvSpPr>
          <p:cNvPr id="4" name="Slide Number Placeholder 3"/>
          <p:cNvSpPr>
            <a:spLocks noGrp="1"/>
          </p:cNvSpPr>
          <p:nvPr>
            <p:ph type="sldNum" sz="quarter" idx="10"/>
          </p:nvPr>
        </p:nvSpPr>
        <p:spPr/>
        <p:txBody>
          <a:bodyPr/>
          <a:lstStyle/>
          <a:p>
            <a:fld id="{70D39C1D-3EC9-46F4-8595-2CF4DD2133D9}" type="slidenum">
              <a:rPr lang="en-GB" smtClean="0"/>
              <a:t>5</a:t>
            </a:fld>
            <a:endParaRPr lang="en-GB"/>
          </a:p>
        </p:txBody>
      </p:sp>
    </p:spTree>
    <p:extLst>
      <p:ext uri="{BB962C8B-B14F-4D97-AF65-F5344CB8AC3E}">
        <p14:creationId xmlns:p14="http://schemas.microsoft.com/office/powerpoint/2010/main" val="3055020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Wingdings" panose="05000000000000000000" pitchFamily="2" charset="2"/>
              <a:buChar char="§"/>
            </a:pPr>
            <a:r>
              <a:rPr lang="en-GB" dirty="0"/>
              <a:t>Our ITT concept sets out our </a:t>
            </a:r>
            <a:r>
              <a:rPr lang="en-GB" b="1" dirty="0">
                <a:solidFill>
                  <a:srgbClr val="007749"/>
                </a:solidFill>
              </a:rPr>
              <a:t>emerging ambitions </a:t>
            </a:r>
            <a:r>
              <a:rPr lang="en-GB" dirty="0"/>
              <a:t>to transform our clinical service offer for EMS, founded on the principles to…</a:t>
            </a:r>
          </a:p>
          <a:p>
            <a:pPr marL="285750" indent="-285750" algn="just">
              <a:buFont typeface="Wingdings" panose="05000000000000000000" pitchFamily="2" charset="2"/>
              <a:buChar char="§"/>
            </a:pPr>
            <a:endParaRPr lang="en-GB" dirty="0"/>
          </a:p>
          <a:p>
            <a:pPr marL="742950" lvl="1" indent="-285750" algn="just">
              <a:buFont typeface="Wingdings" panose="05000000000000000000" pitchFamily="2" charset="2"/>
              <a:buChar char="§"/>
            </a:pPr>
            <a:r>
              <a:rPr lang="en-GB" b="1" dirty="0">
                <a:solidFill>
                  <a:srgbClr val="007749"/>
                </a:solidFill>
              </a:rPr>
              <a:t>Protect our precious emergency resources </a:t>
            </a:r>
            <a:r>
              <a:rPr lang="en-GB" dirty="0"/>
              <a:t>so we always have an ambulance available to quickly respond to those most in need</a:t>
            </a:r>
          </a:p>
          <a:p>
            <a:pPr marL="742950" lvl="1" indent="-285750" algn="just">
              <a:buFont typeface="Wingdings" panose="05000000000000000000" pitchFamily="2" charset="2"/>
              <a:buChar char="§"/>
            </a:pPr>
            <a:endParaRPr lang="en-GB" dirty="0"/>
          </a:p>
          <a:p>
            <a:pPr marL="742950" lvl="1" indent="-285750" algn="just">
              <a:buFont typeface="Wingdings" panose="05000000000000000000" pitchFamily="2" charset="2"/>
              <a:buChar char="§"/>
            </a:pPr>
            <a:r>
              <a:rPr lang="en-GB" b="1" dirty="0">
                <a:solidFill>
                  <a:srgbClr val="007749"/>
                </a:solidFill>
              </a:rPr>
              <a:t>Enhancing our clinical offer </a:t>
            </a:r>
            <a:r>
              <a:rPr lang="en-GB" dirty="0"/>
              <a:t>to best meet the changing health needs of our patients. With a focus on managing patients differently for those with an urgent care need (digital opportunities, remote clinical management and monitoring and an enhanced face to face response to resolve care at home)</a:t>
            </a:r>
          </a:p>
          <a:p>
            <a:pPr marL="742950" lvl="1" indent="-285750" algn="just">
              <a:buFont typeface="Wingdings" panose="05000000000000000000" pitchFamily="2" charset="2"/>
              <a:buChar char="§"/>
            </a:pPr>
            <a:endParaRPr lang="en-GB" dirty="0"/>
          </a:p>
          <a:p>
            <a:pPr marL="742950" lvl="1" indent="-285750" algn="just">
              <a:buFont typeface="Wingdings" panose="05000000000000000000" pitchFamily="2" charset="2"/>
              <a:buChar char="§"/>
            </a:pPr>
            <a:r>
              <a:rPr lang="en-GB" b="1" dirty="0">
                <a:solidFill>
                  <a:srgbClr val="007749"/>
                </a:solidFill>
              </a:rPr>
              <a:t>Manage &amp; resolve more patients at home / in the community </a:t>
            </a:r>
            <a:r>
              <a:rPr lang="en-GB" dirty="0"/>
              <a:t>through WAST led interventions without destabilising the wider system. </a:t>
            </a:r>
          </a:p>
          <a:p>
            <a:pPr marL="742950" lvl="1" indent="-285750" algn="just">
              <a:buFont typeface="Wingdings" panose="05000000000000000000" pitchFamily="2" charset="2"/>
              <a:buChar char="§"/>
            </a:pPr>
            <a:endParaRPr lang="en-GB" dirty="0"/>
          </a:p>
          <a:p>
            <a:pPr marL="742950" lvl="1" indent="-285750" algn="just">
              <a:buFont typeface="Wingdings" panose="05000000000000000000" pitchFamily="2" charset="2"/>
              <a:buChar char="§"/>
            </a:pPr>
            <a:r>
              <a:rPr lang="en-GB" b="1" dirty="0">
                <a:solidFill>
                  <a:srgbClr val="007749"/>
                </a:solidFill>
              </a:rPr>
              <a:t>Hospital conveyance </a:t>
            </a:r>
            <a:r>
              <a:rPr lang="en-GB" dirty="0"/>
              <a:t>is only for patients whose needs cannot be safely met in another setting. </a:t>
            </a:r>
          </a:p>
          <a:p>
            <a:pPr marL="742950" lvl="1" indent="-285750" algn="just">
              <a:buFont typeface="Wingdings" panose="05000000000000000000" pitchFamily="2" charset="2"/>
              <a:buChar char="§"/>
            </a:pPr>
            <a:endParaRPr lang="en-GB" dirty="0"/>
          </a:p>
          <a:p>
            <a:pPr marL="0" indent="0" algn="just">
              <a:buFont typeface="Wingdings" panose="05000000000000000000" pitchFamily="2" charset="2"/>
              <a:buNone/>
            </a:pPr>
            <a:endParaRPr lang="en-GB" dirty="0"/>
          </a:p>
          <a:p>
            <a:pPr marL="285750" indent="-285750" algn="just">
              <a:buFont typeface="Wingdings" panose="05000000000000000000" pitchFamily="2" charset="2"/>
              <a:buChar char="§"/>
            </a:pPr>
            <a:r>
              <a:rPr lang="en-GB" dirty="0"/>
              <a:t>We are continuing to ‘evolve’ out thinking and whilst the fundamental concept of ‘ITT’ remains at the heart of our thinking, we recognise that there is an opportunity to develop a more ‘</a:t>
            </a:r>
            <a:r>
              <a:rPr lang="en-GB" b="1" dirty="0">
                <a:solidFill>
                  <a:srgbClr val="007749"/>
                </a:solidFill>
              </a:rPr>
              <a:t>holistic’ and ‘integrated’ service</a:t>
            </a:r>
            <a:r>
              <a:rPr lang="en-GB" dirty="0"/>
              <a:t> offer that includes our wider ‘Digital’, ‘NHS 111’ and ‘NEPTs’ ambitions. </a:t>
            </a:r>
          </a:p>
          <a:p>
            <a:pPr marL="285750" indent="-285750">
              <a:buFont typeface="Wingdings" panose="05000000000000000000" pitchFamily="2" charset="2"/>
              <a:buChar char="§"/>
            </a:pPr>
            <a:endParaRPr lang="en-GB" dirty="0"/>
          </a:p>
          <a:p>
            <a:pPr marL="285750" indent="-285750" algn="just">
              <a:buFont typeface="Wingdings" panose="05000000000000000000" pitchFamily="2" charset="2"/>
              <a:buChar char="§"/>
            </a:pPr>
            <a:r>
              <a:rPr lang="en-GB" dirty="0"/>
              <a:t>We want the future service model to articulate the </a:t>
            </a:r>
            <a:r>
              <a:rPr lang="en-GB" b="1" dirty="0">
                <a:solidFill>
                  <a:srgbClr val="007749"/>
                </a:solidFill>
              </a:rPr>
              <a:t>full ‘value’</a:t>
            </a:r>
            <a:r>
              <a:rPr lang="en-GB" dirty="0"/>
              <a:t> we can add along the </a:t>
            </a:r>
            <a:r>
              <a:rPr lang="en-GB" b="1" dirty="0">
                <a:solidFill>
                  <a:srgbClr val="007749"/>
                </a:solidFill>
              </a:rPr>
              <a:t>patient pathway </a:t>
            </a:r>
            <a:r>
              <a:rPr lang="en-GB" dirty="0"/>
              <a:t>and across the wider health and care system through an integrated and whole systems approach.     </a:t>
            </a:r>
          </a:p>
          <a:p>
            <a:pPr marL="742950" lvl="1" indent="-285750" algn="just">
              <a:buFont typeface="Wingdings" panose="05000000000000000000" pitchFamily="2" charset="2"/>
              <a:buChar char="§"/>
            </a:pP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6</a:t>
            </a:fld>
            <a:endParaRPr lang="en-GB"/>
          </a:p>
        </p:txBody>
      </p:sp>
    </p:spTree>
    <p:extLst>
      <p:ext uri="{BB962C8B-B14F-4D97-AF65-F5344CB8AC3E}">
        <p14:creationId xmlns:p14="http://schemas.microsoft.com/office/powerpoint/2010/main" val="2034909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7</a:t>
            </a:fld>
            <a:endParaRPr lang="en-GB"/>
          </a:p>
        </p:txBody>
      </p:sp>
    </p:spTree>
    <p:extLst>
      <p:ext uri="{BB962C8B-B14F-4D97-AF65-F5344CB8AC3E}">
        <p14:creationId xmlns:p14="http://schemas.microsoft.com/office/powerpoint/2010/main" val="2928591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8</a:t>
            </a:fld>
            <a:endParaRPr lang="en-GB"/>
          </a:p>
        </p:txBody>
      </p:sp>
    </p:spTree>
    <p:extLst>
      <p:ext uri="{BB962C8B-B14F-4D97-AF65-F5344CB8AC3E}">
        <p14:creationId xmlns:p14="http://schemas.microsoft.com/office/powerpoint/2010/main" val="3313079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9</a:t>
            </a:fld>
            <a:endParaRPr lang="en-GB"/>
          </a:p>
        </p:txBody>
      </p:sp>
    </p:spTree>
    <p:extLst>
      <p:ext uri="{BB962C8B-B14F-4D97-AF65-F5344CB8AC3E}">
        <p14:creationId xmlns:p14="http://schemas.microsoft.com/office/powerpoint/2010/main" val="3079159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C28D8-8E46-9152-3122-E8021E2D5F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9B35E2D-3CD4-00A4-FCB7-100546F1C7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A40B5A6-B3C8-A872-69AE-B6FE311F6BE7}"/>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5" name="Footer Placeholder 4">
            <a:extLst>
              <a:ext uri="{FF2B5EF4-FFF2-40B4-BE49-F238E27FC236}">
                <a16:creationId xmlns:a16="http://schemas.microsoft.com/office/drawing/2014/main" id="{09A46CFC-37B9-34C2-C69A-635D5BFC7D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2ECA6C8-15B2-7C82-9316-3C1E9122D5AC}"/>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3473663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04EDE-A659-9293-D05E-D1AB9BB9A57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E3D733-2DC7-6635-BB05-8412CB4DC1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96D6FB-ABA8-50A6-482C-CD226F3455A0}"/>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5" name="Footer Placeholder 4">
            <a:extLst>
              <a:ext uri="{FF2B5EF4-FFF2-40B4-BE49-F238E27FC236}">
                <a16:creationId xmlns:a16="http://schemas.microsoft.com/office/drawing/2014/main" id="{55CABC92-1E33-DC87-1F78-3D0EC9FE04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FE5BEC6-C3A9-BF67-F1FA-67FB7106D0AC}"/>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128095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391770-DD8D-4FB0-FAB1-645C67EF16D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4C4EB9D-1969-5369-C45F-5578A202679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006B45-2C63-661C-0C93-49E9B4F87C17}"/>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5" name="Footer Placeholder 4">
            <a:extLst>
              <a:ext uri="{FF2B5EF4-FFF2-40B4-BE49-F238E27FC236}">
                <a16:creationId xmlns:a16="http://schemas.microsoft.com/office/drawing/2014/main" id="{4E7850A5-AB6C-D2B3-070D-D5267039F7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C5D665-E716-58A3-1B8C-C77FEEEB4B5E}"/>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2077211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5C053-D7D3-8173-F1C8-CB2DAA26BF5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35F3C2E-C4DB-5FBC-77D4-0EB320F20B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BFB382-CD94-2456-D416-E1A0EED57E37}"/>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5" name="Footer Placeholder 4">
            <a:extLst>
              <a:ext uri="{FF2B5EF4-FFF2-40B4-BE49-F238E27FC236}">
                <a16:creationId xmlns:a16="http://schemas.microsoft.com/office/drawing/2014/main" id="{9DC619DF-A357-2852-A96F-1D6DC22589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4FD2E-1A5A-B4EA-3C63-9BA6D2848A54}"/>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409385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10D05-1E14-3BCA-C47F-9DF9775736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938221B-E86A-3A29-4DDD-8E124EA375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1C67FA-4C20-6C42-BBB9-3087700B4D48}"/>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5" name="Footer Placeholder 4">
            <a:extLst>
              <a:ext uri="{FF2B5EF4-FFF2-40B4-BE49-F238E27FC236}">
                <a16:creationId xmlns:a16="http://schemas.microsoft.com/office/drawing/2014/main" id="{A72A5DFA-12F7-8F82-E3E0-F12045B1AD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715E9D-01FB-E163-DF92-12E386E93C49}"/>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1028162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D32C6-7B44-EB69-10E2-A6BF02FF774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EB1713-06DF-E68D-56EB-4C99AB4CDC1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DC0DEBD-C9E2-A56F-EE50-10403B2E77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B99F18A-6422-BA1E-0EDA-5C2A5DAA8850}"/>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6" name="Footer Placeholder 5">
            <a:extLst>
              <a:ext uri="{FF2B5EF4-FFF2-40B4-BE49-F238E27FC236}">
                <a16:creationId xmlns:a16="http://schemas.microsoft.com/office/drawing/2014/main" id="{032F18F7-365C-A571-AD34-85B75287AA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93891A-CD88-6520-2CF2-EDF259903DCC}"/>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4115026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16E2F-5506-4191-4D84-4DDB209F051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610A0CA-7E79-DAED-481D-2A1779FB27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E56F49-7B2D-7345-4FA7-27F846A94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E392B51-19FE-331C-F57A-642C44717E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C00DEFF-129B-07C4-887F-379A0402478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434D316-304E-92B0-F9ED-CA15F927FAAF}"/>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8" name="Footer Placeholder 7">
            <a:extLst>
              <a:ext uri="{FF2B5EF4-FFF2-40B4-BE49-F238E27FC236}">
                <a16:creationId xmlns:a16="http://schemas.microsoft.com/office/drawing/2014/main" id="{33F31B56-5F5C-C9CF-3751-1A4C3E02A77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4C8DD0F-A339-290E-51B8-191ADC57DBA7}"/>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1432043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9FEB-7081-0B6B-9970-DCA41AB716A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AE2652E-1B50-3676-27C2-E828DF18CC57}"/>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4" name="Footer Placeholder 3">
            <a:extLst>
              <a:ext uri="{FF2B5EF4-FFF2-40B4-BE49-F238E27FC236}">
                <a16:creationId xmlns:a16="http://schemas.microsoft.com/office/drawing/2014/main" id="{F8CFF5EB-439E-087C-BFAE-7ACD2B9A85A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77763F5-5D55-FD1A-867C-CB6DA68F5C19}"/>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3312187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81493E-A8BC-D486-D23F-40B4B94B94FD}"/>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3" name="Footer Placeholder 2">
            <a:extLst>
              <a:ext uri="{FF2B5EF4-FFF2-40B4-BE49-F238E27FC236}">
                <a16:creationId xmlns:a16="http://schemas.microsoft.com/office/drawing/2014/main" id="{BD8CC109-5A0F-DB08-41B1-25221222142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0C2E17B-FE35-6BFC-A8F3-1812C7BFCE31}"/>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2314476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9563F-0C17-1AE2-1548-968ACDA679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2700732-2FAA-ECBD-82EA-9D44BA97E0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3A22E26-1078-B3D4-90C1-CC24E4A980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050006-C5F5-A459-6B73-15CBD57A1154}"/>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6" name="Footer Placeholder 5">
            <a:extLst>
              <a:ext uri="{FF2B5EF4-FFF2-40B4-BE49-F238E27FC236}">
                <a16:creationId xmlns:a16="http://schemas.microsoft.com/office/drawing/2014/main" id="{15782FA1-CB13-85FD-E396-728DA3F4C32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21AEB34-C553-C1EE-13A2-50F09BD1EBAF}"/>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512745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2B308-FC2B-C087-6F3F-FCC2AE5C08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42E81F8-1823-0517-44CC-498C74974A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BBDCC6A-7602-5724-FB1C-0E9A1BEF2D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2602AA-80B5-2660-AF89-4D438E5C37CE}"/>
              </a:ext>
            </a:extLst>
          </p:cNvPr>
          <p:cNvSpPr>
            <a:spLocks noGrp="1"/>
          </p:cNvSpPr>
          <p:nvPr>
            <p:ph type="dt" sz="half" idx="10"/>
          </p:nvPr>
        </p:nvSpPr>
        <p:spPr/>
        <p:txBody>
          <a:bodyPr/>
          <a:lstStyle/>
          <a:p>
            <a:fld id="{491705EE-8555-4FBC-A893-30A5DCE042A4}" type="datetimeFigureOut">
              <a:rPr lang="en-GB" smtClean="0"/>
              <a:t>17/11/2023</a:t>
            </a:fld>
            <a:endParaRPr lang="en-GB"/>
          </a:p>
        </p:txBody>
      </p:sp>
      <p:sp>
        <p:nvSpPr>
          <p:cNvPr id="6" name="Footer Placeholder 5">
            <a:extLst>
              <a:ext uri="{FF2B5EF4-FFF2-40B4-BE49-F238E27FC236}">
                <a16:creationId xmlns:a16="http://schemas.microsoft.com/office/drawing/2014/main" id="{3C1BAE8D-1A23-9BA5-2F67-0CC5E005C77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FF2D327-E0E7-0077-43DC-096B1CB5B60A}"/>
              </a:ext>
            </a:extLst>
          </p:cNvPr>
          <p:cNvSpPr>
            <a:spLocks noGrp="1"/>
          </p:cNvSpPr>
          <p:nvPr>
            <p:ph type="sldNum" sz="quarter" idx="12"/>
          </p:nvPr>
        </p:nvSpPr>
        <p:spPr/>
        <p:txBody>
          <a:bodyPr/>
          <a:lstStyle/>
          <a:p>
            <a:fld id="{6F8092F6-A024-4B3A-A5F9-63760C8AE639}" type="slidenum">
              <a:rPr lang="en-GB" smtClean="0"/>
              <a:t>‹#›</a:t>
            </a:fld>
            <a:endParaRPr lang="en-GB"/>
          </a:p>
        </p:txBody>
      </p:sp>
    </p:spTree>
    <p:extLst>
      <p:ext uri="{BB962C8B-B14F-4D97-AF65-F5344CB8AC3E}">
        <p14:creationId xmlns:p14="http://schemas.microsoft.com/office/powerpoint/2010/main" val="752189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412EFBF-5DD9-4307-ED7E-611A68F9EF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0459BFA-B744-2B2D-E991-ED8CE78E1D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C151BD4-1278-8AAC-B1C1-5AC1425F3E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1705EE-8555-4FBC-A893-30A5DCE042A4}" type="datetimeFigureOut">
              <a:rPr lang="en-GB" smtClean="0"/>
              <a:t>17/11/2023</a:t>
            </a:fld>
            <a:endParaRPr lang="en-GB"/>
          </a:p>
        </p:txBody>
      </p:sp>
      <p:sp>
        <p:nvSpPr>
          <p:cNvPr id="5" name="Footer Placeholder 4">
            <a:extLst>
              <a:ext uri="{FF2B5EF4-FFF2-40B4-BE49-F238E27FC236}">
                <a16:creationId xmlns:a16="http://schemas.microsoft.com/office/drawing/2014/main" id="{7F50FEEE-9711-6DFF-DAA1-F080AF98B5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D8477AC-AD49-B703-D01A-A4CAE553EE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8092F6-A024-4B3A-A5F9-63760C8AE639}" type="slidenum">
              <a:rPr lang="en-GB" smtClean="0"/>
              <a:t>‹#›</a:t>
            </a:fld>
            <a:endParaRPr lang="en-GB"/>
          </a:p>
        </p:txBody>
      </p:sp>
    </p:spTree>
    <p:extLst>
      <p:ext uri="{BB962C8B-B14F-4D97-AF65-F5344CB8AC3E}">
        <p14:creationId xmlns:p14="http://schemas.microsoft.com/office/powerpoint/2010/main" val="12201428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6.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18" Type="http://schemas.openxmlformats.org/officeDocument/2006/relationships/image" Target="../media/image32.png"/><Relationship Id="rId26" Type="http://schemas.openxmlformats.org/officeDocument/2006/relationships/image" Target="../media/image39.png"/><Relationship Id="rId3" Type="http://schemas.openxmlformats.org/officeDocument/2006/relationships/image" Target="../media/image3.png"/><Relationship Id="rId21" Type="http://schemas.openxmlformats.org/officeDocument/2006/relationships/image" Target="../media/image35.svg"/><Relationship Id="rId7" Type="http://schemas.openxmlformats.org/officeDocument/2006/relationships/image" Target="../media/image21.png"/><Relationship Id="rId12" Type="http://schemas.openxmlformats.org/officeDocument/2006/relationships/image" Target="../media/image26.svg"/><Relationship Id="rId17" Type="http://schemas.openxmlformats.org/officeDocument/2006/relationships/image" Target="../media/image31.svg"/><Relationship Id="rId25" Type="http://schemas.openxmlformats.org/officeDocument/2006/relationships/image" Target="../media/image38.png"/><Relationship Id="rId2" Type="http://schemas.openxmlformats.org/officeDocument/2006/relationships/notesSlide" Target="../notesSlides/notesSlide7.xml"/><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1.xml"/><Relationship Id="rId6" Type="http://schemas.openxmlformats.org/officeDocument/2006/relationships/image" Target="../media/image20.svg"/><Relationship Id="rId11" Type="http://schemas.openxmlformats.org/officeDocument/2006/relationships/image" Target="../media/image25.png"/><Relationship Id="rId24" Type="http://schemas.openxmlformats.org/officeDocument/2006/relationships/image" Target="../media/image16.png"/><Relationship Id="rId5" Type="http://schemas.openxmlformats.org/officeDocument/2006/relationships/image" Target="../media/image19.png"/><Relationship Id="rId15" Type="http://schemas.openxmlformats.org/officeDocument/2006/relationships/image" Target="../media/image29.svg"/><Relationship Id="rId23" Type="http://schemas.openxmlformats.org/officeDocument/2006/relationships/image" Target="../media/image37.svg"/><Relationship Id="rId10" Type="http://schemas.openxmlformats.org/officeDocument/2006/relationships/image" Target="../media/image24.svg"/><Relationship Id="rId19" Type="http://schemas.openxmlformats.org/officeDocument/2006/relationships/image" Target="../media/image33.sv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 Id="rId22" Type="http://schemas.openxmlformats.org/officeDocument/2006/relationships/image" Target="../media/image36.png"/><Relationship Id="rId27" Type="http://schemas.openxmlformats.org/officeDocument/2006/relationships/image" Target="../media/image40.svg"/></Relationships>
</file>

<file path=ppt/slides/_rels/slide8.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18" Type="http://schemas.openxmlformats.org/officeDocument/2006/relationships/image" Target="../media/image32.png"/><Relationship Id="rId3" Type="http://schemas.openxmlformats.org/officeDocument/2006/relationships/image" Target="../media/image3.png"/><Relationship Id="rId21" Type="http://schemas.openxmlformats.org/officeDocument/2006/relationships/image" Target="../media/image35.svg"/><Relationship Id="rId7" Type="http://schemas.openxmlformats.org/officeDocument/2006/relationships/image" Target="../media/image21.png"/><Relationship Id="rId12" Type="http://schemas.openxmlformats.org/officeDocument/2006/relationships/image" Target="../media/image26.svg"/><Relationship Id="rId17" Type="http://schemas.openxmlformats.org/officeDocument/2006/relationships/image" Target="../media/image31.svg"/><Relationship Id="rId25" Type="http://schemas.openxmlformats.org/officeDocument/2006/relationships/image" Target="../media/image40.svg"/><Relationship Id="rId2" Type="http://schemas.openxmlformats.org/officeDocument/2006/relationships/notesSlide" Target="../notesSlides/notesSlide8.xml"/><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1.xml"/><Relationship Id="rId6" Type="http://schemas.openxmlformats.org/officeDocument/2006/relationships/image" Target="../media/image20.svg"/><Relationship Id="rId11" Type="http://schemas.openxmlformats.org/officeDocument/2006/relationships/image" Target="../media/image25.png"/><Relationship Id="rId24" Type="http://schemas.openxmlformats.org/officeDocument/2006/relationships/image" Target="../media/image39.png"/><Relationship Id="rId5" Type="http://schemas.openxmlformats.org/officeDocument/2006/relationships/image" Target="../media/image19.png"/><Relationship Id="rId15" Type="http://schemas.openxmlformats.org/officeDocument/2006/relationships/image" Target="../media/image29.svg"/><Relationship Id="rId23" Type="http://schemas.openxmlformats.org/officeDocument/2006/relationships/image" Target="../media/image37.svg"/><Relationship Id="rId10" Type="http://schemas.openxmlformats.org/officeDocument/2006/relationships/image" Target="../media/image24.svg"/><Relationship Id="rId19" Type="http://schemas.openxmlformats.org/officeDocument/2006/relationships/image" Target="../media/image33.sv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 Id="rId22" Type="http://schemas.openxmlformats.org/officeDocument/2006/relationships/image" Target="../media/image3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227DC239-7C19-F5CA-6C90-36FB8ADA50D8}"/>
              </a:ext>
            </a:extLst>
          </p:cNvPr>
          <p:cNvSpPr/>
          <p:nvPr/>
        </p:nvSpPr>
        <p:spPr>
          <a:xfrm flipV="1">
            <a:off x="0" y="0"/>
            <a:ext cx="12192000"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CE9ABCD7-8EC5-4AC4-B89E-DAEB1468F6EF}"/>
              </a:ext>
            </a:extLst>
          </p:cNvPr>
          <p:cNvSpPr txBox="1"/>
          <p:nvPr/>
        </p:nvSpPr>
        <p:spPr>
          <a:xfrm>
            <a:off x="272013" y="987805"/>
            <a:ext cx="11647973" cy="3970318"/>
          </a:xfrm>
          <a:prstGeom prst="rect">
            <a:avLst/>
          </a:prstGeom>
          <a:noFill/>
        </p:spPr>
        <p:txBody>
          <a:bodyPr wrap="square" rtlCol="0">
            <a:spAutoFit/>
          </a:bodyPr>
          <a:lstStyle/>
          <a:p>
            <a:r>
              <a:rPr lang="en-GB" sz="2400" dirty="0">
                <a:solidFill>
                  <a:schemeClr val="bg1"/>
                </a:solidFill>
                <a:latin typeface="Segoe UI" panose="020B0502040204020203" pitchFamily="34" charset="0"/>
                <a:cs typeface="Segoe UI" panose="020B0502040204020203" pitchFamily="34" charset="0"/>
              </a:rPr>
              <a:t>Welsh Ambulance Services NHS Trust</a:t>
            </a:r>
          </a:p>
          <a:p>
            <a:endParaRPr lang="en-GB" sz="2400" b="1" dirty="0">
              <a:solidFill>
                <a:schemeClr val="bg1"/>
              </a:solidFill>
              <a:latin typeface="Segoe UI" panose="020B0502040204020203" pitchFamily="34" charset="0"/>
              <a:cs typeface="Segoe UI" panose="020B0502040204020203" pitchFamily="34" charset="0"/>
            </a:endParaRPr>
          </a:p>
          <a:p>
            <a:endParaRPr lang="en-GB" sz="2400" b="1" dirty="0">
              <a:solidFill>
                <a:schemeClr val="bg1"/>
              </a:solidFill>
              <a:latin typeface="Segoe UI" panose="020B0502040204020203" pitchFamily="34" charset="0"/>
              <a:cs typeface="Segoe UI" panose="020B0502040204020203" pitchFamily="34" charset="0"/>
            </a:endParaRPr>
          </a:p>
          <a:p>
            <a:endParaRPr lang="en-GB" sz="2400" b="1" dirty="0">
              <a:solidFill>
                <a:schemeClr val="bg1"/>
              </a:solidFill>
              <a:latin typeface="Segoe UI" panose="020B0502040204020203" pitchFamily="34" charset="0"/>
              <a:cs typeface="Segoe UI" panose="020B0502040204020203" pitchFamily="34" charset="0"/>
            </a:endParaRPr>
          </a:p>
          <a:p>
            <a:r>
              <a:rPr lang="en-GB" sz="4000" b="1" dirty="0">
                <a:solidFill>
                  <a:schemeClr val="bg1"/>
                </a:solidFill>
                <a:latin typeface="Segoe UI" panose="020B0502040204020203" pitchFamily="34" charset="0"/>
                <a:cs typeface="Segoe UI" panose="020B0502040204020203" pitchFamily="34" charset="0"/>
              </a:rPr>
              <a:t>EASC 21</a:t>
            </a:r>
            <a:r>
              <a:rPr lang="en-GB" sz="4000" b="1" baseline="30000" dirty="0">
                <a:solidFill>
                  <a:schemeClr val="bg1"/>
                </a:solidFill>
                <a:latin typeface="Segoe UI" panose="020B0502040204020203" pitchFamily="34" charset="0"/>
                <a:cs typeface="Segoe UI" panose="020B0502040204020203" pitchFamily="34" charset="0"/>
              </a:rPr>
              <a:t>st</a:t>
            </a:r>
            <a:r>
              <a:rPr lang="en-GB" sz="4000" b="1" dirty="0">
                <a:solidFill>
                  <a:schemeClr val="bg1"/>
                </a:solidFill>
                <a:latin typeface="Segoe UI" panose="020B0502040204020203" pitchFamily="34" charset="0"/>
                <a:cs typeface="Segoe UI" panose="020B0502040204020203" pitchFamily="34" charset="0"/>
              </a:rPr>
              <a:t> November 2023</a:t>
            </a:r>
          </a:p>
          <a:p>
            <a:r>
              <a:rPr lang="en-GB" sz="4000" b="1" dirty="0">
                <a:solidFill>
                  <a:schemeClr val="bg1"/>
                </a:solidFill>
                <a:latin typeface="Segoe UI" panose="020B0502040204020203" pitchFamily="34" charset="0"/>
                <a:cs typeface="Segoe UI" panose="020B0502040204020203" pitchFamily="34" charset="0"/>
              </a:rPr>
              <a:t>IMTP Ambitions / Strategy</a:t>
            </a:r>
          </a:p>
          <a:p>
            <a:endParaRPr lang="en-GB" sz="2400" b="1" dirty="0">
              <a:solidFill>
                <a:schemeClr val="bg1"/>
              </a:solidFill>
              <a:latin typeface="Segoe UI" panose="020B0502040204020203" pitchFamily="34" charset="0"/>
              <a:cs typeface="Segoe UI" panose="020B0502040204020203" pitchFamily="34" charset="0"/>
            </a:endParaRPr>
          </a:p>
          <a:p>
            <a:r>
              <a:rPr lang="en-GB" sz="2400" b="1" dirty="0">
                <a:solidFill>
                  <a:schemeClr val="bg1"/>
                </a:solidFill>
                <a:latin typeface="Segoe UI" panose="020B0502040204020203" pitchFamily="34" charset="0"/>
                <a:cs typeface="Segoe UI" panose="020B0502040204020203" pitchFamily="34" charset="0"/>
              </a:rPr>
              <a:t>Rachel Marsh (Executive Director of Strategy, Planning &amp; Performance)</a:t>
            </a:r>
            <a:endParaRPr lang="en-GB" sz="2000" b="1" dirty="0">
              <a:solidFill>
                <a:schemeClr val="bg1"/>
              </a:solidFill>
              <a:latin typeface="Segoe UI" panose="020B0502040204020203" pitchFamily="34" charset="0"/>
              <a:cs typeface="Segoe UI" panose="020B0502040204020203" pitchFamily="34" charset="0"/>
            </a:endParaRPr>
          </a:p>
          <a:p>
            <a:endParaRPr lang="en-GB" sz="2800" b="1" i="1" dirty="0">
              <a:solidFill>
                <a:schemeClr val="bg1"/>
              </a:solidFill>
              <a:latin typeface="Segoe UI" panose="020B0502040204020203" pitchFamily="34" charset="0"/>
              <a:cs typeface="Segoe UI" panose="020B0502040204020203" pitchFamily="34" charset="0"/>
            </a:endParaRPr>
          </a:p>
        </p:txBody>
      </p:sp>
      <p:pic>
        <p:nvPicPr>
          <p:cNvPr id="17" name="Picture 16">
            <a:extLst>
              <a:ext uri="{FF2B5EF4-FFF2-40B4-BE49-F238E27FC236}">
                <a16:creationId xmlns:a16="http://schemas.microsoft.com/office/drawing/2014/main" id="{9562238C-EBA5-EAD2-D5F0-9E1B2A27ED2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82732" y="5506529"/>
            <a:ext cx="2673884" cy="594980"/>
          </a:xfrm>
          <a:prstGeom prst="rect">
            <a:avLst/>
          </a:prstGeom>
        </p:spPr>
      </p:pic>
      <p:pic>
        <p:nvPicPr>
          <p:cNvPr id="34" name="Picture 33">
            <a:extLst>
              <a:ext uri="{FF2B5EF4-FFF2-40B4-BE49-F238E27FC236}">
                <a16:creationId xmlns:a16="http://schemas.microsoft.com/office/drawing/2014/main" id="{F4EB4889-CC7D-1153-9B8E-CF2259CC1A4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7093" t="32964" r="2809" b="14667"/>
          <a:stretch/>
        </p:blipFill>
        <p:spPr>
          <a:xfrm>
            <a:off x="7304566" y="-77118"/>
            <a:ext cx="4887433" cy="4210493"/>
          </a:xfrm>
          <a:prstGeom prst="rect">
            <a:avLst/>
          </a:prstGeom>
        </p:spPr>
      </p:pic>
    </p:spTree>
    <p:extLst>
      <p:ext uri="{BB962C8B-B14F-4D97-AF65-F5344CB8AC3E}">
        <p14:creationId xmlns:p14="http://schemas.microsoft.com/office/powerpoint/2010/main" val="4075356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756446C-13D2-CE1B-B04F-9682E6D2D65A}"/>
              </a:ext>
            </a:extLst>
          </p:cNvPr>
          <p:cNvSpPr/>
          <p:nvPr/>
        </p:nvSpPr>
        <p:spPr>
          <a:xfrm>
            <a:off x="1" y="0"/>
            <a:ext cx="1083076"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picture containing clipart&#10;&#10;Description automatically generated">
            <a:extLst>
              <a:ext uri="{FF2B5EF4-FFF2-40B4-BE49-F238E27FC236}">
                <a16:creationId xmlns:a16="http://schemas.microsoft.com/office/drawing/2014/main" id="{A8984B03-9E00-1772-51D0-BD8DDF498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01" y="5815014"/>
            <a:ext cx="676275" cy="695325"/>
          </a:xfrm>
          <a:prstGeom prst="rect">
            <a:avLst/>
          </a:prstGeom>
        </p:spPr>
      </p:pic>
      <p:sp>
        <p:nvSpPr>
          <p:cNvPr id="19" name="TextBox 18">
            <a:extLst>
              <a:ext uri="{FF2B5EF4-FFF2-40B4-BE49-F238E27FC236}">
                <a16:creationId xmlns:a16="http://schemas.microsoft.com/office/drawing/2014/main" id="{E3310F68-C096-93FD-6ED1-8FD9F06C8373}"/>
              </a:ext>
            </a:extLst>
          </p:cNvPr>
          <p:cNvSpPr txBox="1"/>
          <p:nvPr/>
        </p:nvSpPr>
        <p:spPr>
          <a:xfrm rot="16200000">
            <a:off x="-1741106" y="2751202"/>
            <a:ext cx="5215314" cy="584775"/>
          </a:xfrm>
          <a:prstGeom prst="rect">
            <a:avLst/>
          </a:prstGeom>
          <a:noFill/>
        </p:spPr>
        <p:txBody>
          <a:bodyPr wrap="square" rtlCol="0">
            <a:spAutoFit/>
          </a:bodyPr>
          <a:lstStyle/>
          <a:p>
            <a:r>
              <a:rPr lang="en-GB" sz="3200" b="1">
                <a:solidFill>
                  <a:schemeClr val="bg1"/>
                </a:solidFill>
                <a:latin typeface="Segoe UI" panose="020B0502040204020203" pitchFamily="34" charset="0"/>
                <a:cs typeface="Segoe UI" panose="020B0502040204020203" pitchFamily="34" charset="0"/>
              </a:rPr>
              <a:t> </a:t>
            </a:r>
          </a:p>
        </p:txBody>
      </p:sp>
      <p:sp>
        <p:nvSpPr>
          <p:cNvPr id="20" name="TextBox 19">
            <a:extLst>
              <a:ext uri="{FF2B5EF4-FFF2-40B4-BE49-F238E27FC236}">
                <a16:creationId xmlns:a16="http://schemas.microsoft.com/office/drawing/2014/main" id="{78C14D71-5550-030E-D40C-B221FD5D4E14}"/>
              </a:ext>
            </a:extLst>
          </p:cNvPr>
          <p:cNvSpPr txBox="1"/>
          <p:nvPr/>
        </p:nvSpPr>
        <p:spPr>
          <a:xfrm>
            <a:off x="9622972" y="6512484"/>
            <a:ext cx="2569028" cy="261610"/>
          </a:xfrm>
          <a:prstGeom prst="rect">
            <a:avLst/>
          </a:prstGeom>
          <a:noFill/>
          <a:ln>
            <a:noFill/>
          </a:ln>
        </p:spPr>
        <p:txBody>
          <a:bodyPr wrap="square" rtlCol="0">
            <a:spAutoFit/>
          </a:bodyPr>
          <a:lstStyle/>
          <a:p>
            <a:r>
              <a:rPr lang="en-GB" sz="1100">
                <a:solidFill>
                  <a:srgbClr val="007749"/>
                </a:solidFill>
                <a:latin typeface="Bahnschrift Light" panose="020B0502040204020203" pitchFamily="34" charset="0"/>
              </a:rPr>
              <a:t>Welsh Ambulance Services NHS Trust</a:t>
            </a:r>
          </a:p>
        </p:txBody>
      </p:sp>
      <p:sp>
        <p:nvSpPr>
          <p:cNvPr id="2" name="TextBox 1">
            <a:extLst>
              <a:ext uri="{FF2B5EF4-FFF2-40B4-BE49-F238E27FC236}">
                <a16:creationId xmlns:a16="http://schemas.microsoft.com/office/drawing/2014/main" id="{86DEC5A0-D621-6709-7FE2-91FEB6629F9C}"/>
              </a:ext>
            </a:extLst>
          </p:cNvPr>
          <p:cNvSpPr txBox="1"/>
          <p:nvPr/>
        </p:nvSpPr>
        <p:spPr>
          <a:xfrm rot="16200000">
            <a:off x="-2289391" y="2533237"/>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What are our next steps?</a:t>
            </a:r>
          </a:p>
        </p:txBody>
      </p:sp>
      <p:sp>
        <p:nvSpPr>
          <p:cNvPr id="3" name="TextBox 2">
            <a:extLst>
              <a:ext uri="{FF2B5EF4-FFF2-40B4-BE49-F238E27FC236}">
                <a16:creationId xmlns:a16="http://schemas.microsoft.com/office/drawing/2014/main" id="{253B4E29-FFEE-807E-E14A-859B63179A2B}"/>
              </a:ext>
            </a:extLst>
          </p:cNvPr>
          <p:cNvSpPr txBox="1"/>
          <p:nvPr/>
        </p:nvSpPr>
        <p:spPr>
          <a:xfrm>
            <a:off x="1326921" y="295916"/>
            <a:ext cx="10515891" cy="584775"/>
          </a:xfrm>
          <a:prstGeom prst="rect">
            <a:avLst/>
          </a:prstGeom>
          <a:noFill/>
        </p:spPr>
        <p:txBody>
          <a:bodyPr wrap="square">
            <a:spAutoFit/>
          </a:bodyPr>
          <a:lstStyle/>
          <a:p>
            <a:pPr lvl="0"/>
            <a:r>
              <a:rPr lang="en-GB" sz="3200" b="1" kern="100" dirty="0">
                <a:solidFill>
                  <a:srgbClr val="007749"/>
                </a:solidFill>
                <a:latin typeface="Segoe UI" panose="020B0502040204020203" pitchFamily="34" charset="0"/>
                <a:ea typeface="Calibri" panose="020F0502020204030204" pitchFamily="34" charset="0"/>
                <a:cs typeface="Segoe UI" panose="020B0502040204020203" pitchFamily="34" charset="0"/>
              </a:rPr>
              <a:t>What do we need from the system to enable change?</a:t>
            </a:r>
            <a:endParaRPr lang="en-GB" sz="3200" b="1" kern="100" dirty="0">
              <a:solidFill>
                <a:srgbClr val="007749"/>
              </a:solidFill>
              <a:effectLst/>
              <a:latin typeface="Segoe UI" panose="020B0502040204020203" pitchFamily="34" charset="0"/>
              <a:ea typeface="Calibri" panose="020F0502020204030204" pitchFamily="34" charset="0"/>
              <a:cs typeface="Segoe UI" panose="020B0502040204020203" pitchFamily="34" charset="0"/>
            </a:endParaRPr>
          </a:p>
        </p:txBody>
      </p:sp>
      <p:sp>
        <p:nvSpPr>
          <p:cNvPr id="5" name="TextBox 4">
            <a:extLst>
              <a:ext uri="{FF2B5EF4-FFF2-40B4-BE49-F238E27FC236}">
                <a16:creationId xmlns:a16="http://schemas.microsoft.com/office/drawing/2014/main" id="{06AF95F7-E9B5-9C97-DB49-4E269B4A4610}"/>
              </a:ext>
            </a:extLst>
          </p:cNvPr>
          <p:cNvSpPr txBox="1"/>
          <p:nvPr/>
        </p:nvSpPr>
        <p:spPr>
          <a:xfrm>
            <a:off x="1305697" y="1352382"/>
            <a:ext cx="4886960" cy="475514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Endorsement and </a:t>
            </a:r>
            <a:r>
              <a:rPr lang="en-GB" sz="2400" b="1" dirty="0">
                <a:latin typeface="Segoe UI" panose="020B0502040204020203" pitchFamily="34" charset="0"/>
                <a:cs typeface="Segoe UI" panose="020B0502040204020203" pitchFamily="34" charset="0"/>
              </a:rPr>
              <a:t>overt support </a:t>
            </a:r>
            <a:r>
              <a:rPr lang="en-GB" sz="2400" dirty="0">
                <a:latin typeface="Segoe UI" panose="020B0502040204020203" pitchFamily="34" charset="0"/>
                <a:cs typeface="Segoe UI" panose="020B0502040204020203" pitchFamily="34" charset="0"/>
              </a:rPr>
              <a:t>from commissioners and senior decision makers</a:t>
            </a:r>
          </a:p>
          <a:p>
            <a:pPr marL="285750" indent="-285750">
              <a:spcAft>
                <a:spcPts val="600"/>
              </a:spcAft>
              <a:buFont typeface="Arial" panose="020B0604020202020204" pitchFamily="34" charset="0"/>
              <a:buChar char="•"/>
            </a:pPr>
            <a:r>
              <a:rPr lang="en-GB" sz="2400" b="1" dirty="0">
                <a:latin typeface="Segoe UI" panose="020B0502040204020203" pitchFamily="34" charset="0"/>
                <a:cs typeface="Segoe UI" panose="020B0502040204020203" pitchFamily="34" charset="0"/>
              </a:rPr>
              <a:t>Pump-priming</a:t>
            </a:r>
            <a:r>
              <a:rPr lang="en-GB" sz="2400" dirty="0">
                <a:latin typeface="Segoe UI" panose="020B0502040204020203" pitchFamily="34" charset="0"/>
                <a:cs typeface="Segoe UI" panose="020B0502040204020203" pitchFamily="34" charset="0"/>
              </a:rPr>
              <a:t> or transition fund support to increase the pace of change</a:t>
            </a:r>
          </a:p>
          <a:p>
            <a:pPr marL="285750" indent="-285750">
              <a:spcAft>
                <a:spcPts val="6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Explicit </a:t>
            </a:r>
            <a:r>
              <a:rPr lang="en-GB" sz="2400" b="1" dirty="0">
                <a:latin typeface="Segoe UI" panose="020B0502040204020203" pitchFamily="34" charset="0"/>
                <a:cs typeface="Segoe UI" panose="020B0502040204020203" pitchFamily="34" charset="0"/>
              </a:rPr>
              <a:t>enablement</a:t>
            </a:r>
            <a:r>
              <a:rPr lang="en-GB" sz="2400" dirty="0">
                <a:latin typeface="Segoe UI" panose="020B0502040204020203" pitchFamily="34" charset="0"/>
                <a:cs typeface="Segoe UI" panose="020B0502040204020203" pitchFamily="34" charset="0"/>
              </a:rPr>
              <a:t> of the integration of WAST services with community services</a:t>
            </a:r>
          </a:p>
          <a:p>
            <a:pPr marL="285750" indent="-285750">
              <a:spcAft>
                <a:spcPts val="6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Acknowledgement of </a:t>
            </a:r>
            <a:r>
              <a:rPr lang="en-GB" sz="2400" b="1" dirty="0">
                <a:latin typeface="Segoe UI" panose="020B0502040204020203" pitchFamily="34" charset="0"/>
                <a:cs typeface="Segoe UI" panose="020B0502040204020203" pitchFamily="34" charset="0"/>
              </a:rPr>
              <a:t>once for Wales </a:t>
            </a:r>
            <a:r>
              <a:rPr lang="en-GB" sz="2400" dirty="0">
                <a:latin typeface="Segoe UI" panose="020B0502040204020203" pitchFamily="34" charset="0"/>
                <a:cs typeface="Segoe UI" panose="020B0502040204020203" pitchFamily="34" charset="0"/>
              </a:rPr>
              <a:t>potential in many instances</a:t>
            </a:r>
          </a:p>
        </p:txBody>
      </p:sp>
      <p:sp>
        <p:nvSpPr>
          <p:cNvPr id="6" name="TextBox 5">
            <a:extLst>
              <a:ext uri="{FF2B5EF4-FFF2-40B4-BE49-F238E27FC236}">
                <a16:creationId xmlns:a16="http://schemas.microsoft.com/office/drawing/2014/main" id="{BF9DDAC8-FAA4-5100-7CF4-2A5A28760DAB}"/>
              </a:ext>
            </a:extLst>
          </p:cNvPr>
          <p:cNvSpPr txBox="1"/>
          <p:nvPr/>
        </p:nvSpPr>
        <p:spPr>
          <a:xfrm>
            <a:off x="7136363" y="1351508"/>
            <a:ext cx="4196080" cy="4231928"/>
          </a:xfrm>
          <a:prstGeom prst="rect">
            <a:avLst/>
          </a:prstGeom>
          <a:noFill/>
        </p:spPr>
        <p:txBody>
          <a:bodyPr wrap="square" rtlCol="0">
            <a:spAutoFit/>
          </a:bodyPr>
          <a:lstStyle/>
          <a:p>
            <a:r>
              <a:rPr lang="en-GB" sz="2400" dirty="0">
                <a:latin typeface="Segoe UI" panose="020B0502040204020203" pitchFamily="34" charset="0"/>
                <a:cs typeface="Segoe UI" panose="020B0502040204020203" pitchFamily="34" charset="0"/>
              </a:rPr>
              <a:t>Through, for example:</a:t>
            </a:r>
          </a:p>
          <a:p>
            <a:endParaRPr lang="en-GB" sz="2400" dirty="0">
              <a:latin typeface="Segoe UI" panose="020B0502040204020203" pitchFamily="34" charset="0"/>
              <a:cs typeface="Segoe UI" panose="020B0502040204020203" pitchFamily="34" charset="0"/>
            </a:endParaRPr>
          </a:p>
          <a:p>
            <a:pPr marL="342900" indent="-342900">
              <a:spcAft>
                <a:spcPts val="6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Inclusion of specific deliverables in the </a:t>
            </a:r>
            <a:r>
              <a:rPr lang="en-GB" sz="2400" b="1" dirty="0">
                <a:latin typeface="Segoe UI" panose="020B0502040204020203" pitchFamily="34" charset="0"/>
                <a:cs typeface="Segoe UI" panose="020B0502040204020203" pitchFamily="34" charset="0"/>
              </a:rPr>
              <a:t>6 goals programme </a:t>
            </a:r>
            <a:r>
              <a:rPr lang="en-GB" sz="2400" dirty="0">
                <a:latin typeface="Segoe UI" panose="020B0502040204020203" pitchFamily="34" charset="0"/>
                <a:cs typeface="Segoe UI" panose="020B0502040204020203" pitchFamily="34" charset="0"/>
              </a:rPr>
              <a:t>for 2024/25</a:t>
            </a:r>
          </a:p>
          <a:p>
            <a:pPr marL="342900"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Support from HEIW to increase </a:t>
            </a:r>
            <a:r>
              <a:rPr lang="en-GB" sz="2400" b="1" dirty="0">
                <a:latin typeface="Segoe UI" panose="020B0502040204020203" pitchFamily="34" charset="0"/>
                <a:cs typeface="Segoe UI" panose="020B0502040204020203" pitchFamily="34" charset="0"/>
              </a:rPr>
              <a:t>APP training </a:t>
            </a:r>
            <a:r>
              <a:rPr lang="en-GB" sz="2400" dirty="0">
                <a:latin typeface="Segoe UI" panose="020B0502040204020203" pitchFamily="34" charset="0"/>
                <a:cs typeface="Segoe UI" panose="020B0502040204020203" pitchFamily="34" charset="0"/>
              </a:rPr>
              <a:t>places</a:t>
            </a:r>
          </a:p>
          <a:p>
            <a:pPr marL="342900"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Explicit agreement to </a:t>
            </a:r>
            <a:r>
              <a:rPr lang="en-GB" sz="2400" b="1" dirty="0">
                <a:latin typeface="Segoe UI" panose="020B0502040204020203" pitchFamily="34" charset="0"/>
                <a:cs typeface="Segoe UI" panose="020B0502040204020203" pitchFamily="34" charset="0"/>
              </a:rPr>
              <a:t>referral pathways</a:t>
            </a:r>
          </a:p>
          <a:p>
            <a:endParaRPr lang="en-GB" sz="2400" dirty="0">
              <a:latin typeface="Segoe UI" panose="020B0502040204020203" pitchFamily="34" charset="0"/>
              <a:cs typeface="Segoe UI" panose="020B0502040204020203" pitchFamily="34" charset="0"/>
            </a:endParaRPr>
          </a:p>
        </p:txBody>
      </p:sp>
      <p:sp>
        <p:nvSpPr>
          <p:cNvPr id="7" name="Arrow: Right 6">
            <a:extLst>
              <a:ext uri="{FF2B5EF4-FFF2-40B4-BE49-F238E27FC236}">
                <a16:creationId xmlns:a16="http://schemas.microsoft.com/office/drawing/2014/main" id="{7CC09228-FE71-9541-2AF4-2F7064D33EF0}"/>
              </a:ext>
            </a:extLst>
          </p:cNvPr>
          <p:cNvSpPr/>
          <p:nvPr/>
        </p:nvSpPr>
        <p:spPr>
          <a:xfrm>
            <a:off x="6096000" y="2729352"/>
            <a:ext cx="877803" cy="314237"/>
          </a:xfrm>
          <a:prstGeom prst="rightArrow">
            <a:avLst/>
          </a:prstGeom>
          <a:solidFill>
            <a:srgbClr val="007749"/>
          </a:solidFill>
          <a:ln>
            <a:solidFill>
              <a:srgbClr val="0077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72673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FFC0444-F25B-E784-7225-292309147A99}"/>
              </a:ext>
            </a:extLst>
          </p:cNvPr>
          <p:cNvSpPr/>
          <p:nvPr/>
        </p:nvSpPr>
        <p:spPr>
          <a:xfrm>
            <a:off x="0" y="0"/>
            <a:ext cx="1003177"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picture containing clipart&#10;&#10;Description automatically generated">
            <a:extLst>
              <a:ext uri="{FF2B5EF4-FFF2-40B4-BE49-F238E27FC236}">
                <a16:creationId xmlns:a16="http://schemas.microsoft.com/office/drawing/2014/main" id="{80319901-40C0-AF13-F038-D08D41DE03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278" y="5881244"/>
            <a:ext cx="676275" cy="695325"/>
          </a:xfrm>
          <a:prstGeom prst="rect">
            <a:avLst/>
          </a:prstGeom>
        </p:spPr>
      </p:pic>
      <p:sp>
        <p:nvSpPr>
          <p:cNvPr id="15" name="TextBox 14">
            <a:extLst>
              <a:ext uri="{FF2B5EF4-FFF2-40B4-BE49-F238E27FC236}">
                <a16:creationId xmlns:a16="http://schemas.microsoft.com/office/drawing/2014/main" id="{09651DBC-1DB2-58A9-4160-09CE7513D0BE}"/>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rgbClr val="007749"/>
                </a:solidFill>
                <a:latin typeface="Bahnschrift Light" panose="020B0502040204020203" pitchFamily="34" charset="0"/>
              </a:rPr>
              <a:t>Welsh Ambulance Services NHS Trust</a:t>
            </a:r>
          </a:p>
        </p:txBody>
      </p:sp>
      <p:pic>
        <p:nvPicPr>
          <p:cNvPr id="3" name="Picture 2" descr="Diagram&#10;&#10;Description automatically generated">
            <a:extLst>
              <a:ext uri="{FF2B5EF4-FFF2-40B4-BE49-F238E27FC236}">
                <a16:creationId xmlns:a16="http://schemas.microsoft.com/office/drawing/2014/main" id="{9745DF98-040F-767C-266C-7D02F284D3F4}"/>
              </a:ext>
            </a:extLst>
          </p:cNvPr>
          <p:cNvPicPr>
            <a:picLocks noChangeAspect="1"/>
          </p:cNvPicPr>
          <p:nvPr/>
        </p:nvPicPr>
        <p:blipFill rotWithShape="1">
          <a:blip r:embed="rId4"/>
          <a:srcRect t="9451"/>
          <a:stretch/>
        </p:blipFill>
        <p:spPr>
          <a:xfrm>
            <a:off x="1193455" y="1020933"/>
            <a:ext cx="10808267" cy="5095284"/>
          </a:xfrm>
          <a:prstGeom prst="rect">
            <a:avLst/>
          </a:prstGeom>
          <a:ln>
            <a:noFill/>
          </a:ln>
          <a:effectLst>
            <a:outerShdw blurRad="190500" algn="tl" rotWithShape="0">
              <a:srgbClr val="000000">
                <a:alpha val="70000"/>
              </a:srgbClr>
            </a:outerShdw>
          </a:effectLst>
        </p:spPr>
      </p:pic>
      <p:pic>
        <p:nvPicPr>
          <p:cNvPr id="2" name="Picture 1">
            <a:extLst>
              <a:ext uri="{FF2B5EF4-FFF2-40B4-BE49-F238E27FC236}">
                <a16:creationId xmlns:a16="http://schemas.microsoft.com/office/drawing/2014/main" id="{7D9853A9-E3CF-047F-A5BC-2911777334AB}"/>
              </a:ext>
            </a:extLst>
          </p:cNvPr>
          <p:cNvPicPr>
            <a:picLocks noChangeAspect="1"/>
          </p:cNvPicPr>
          <p:nvPr/>
        </p:nvPicPr>
        <p:blipFill>
          <a:blip r:embed="rId5"/>
          <a:stretch>
            <a:fillRect/>
          </a:stretch>
        </p:blipFill>
        <p:spPr>
          <a:xfrm>
            <a:off x="1247022" y="2098314"/>
            <a:ext cx="1693316" cy="2661371"/>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4DD5465B-EF13-E8E2-DA4C-5CA82D874E16}"/>
              </a:ext>
            </a:extLst>
          </p:cNvPr>
          <p:cNvSpPr txBox="1"/>
          <p:nvPr/>
        </p:nvSpPr>
        <p:spPr>
          <a:xfrm>
            <a:off x="1247022" y="105539"/>
            <a:ext cx="9443306" cy="584775"/>
          </a:xfrm>
          <a:prstGeom prst="rect">
            <a:avLst/>
          </a:prstGeom>
          <a:noFill/>
        </p:spPr>
        <p:txBody>
          <a:bodyPr wrap="square">
            <a:spAutoFit/>
          </a:bodyPr>
          <a:lstStyle/>
          <a:p>
            <a:pPr lvl="0"/>
            <a:r>
              <a:rPr lang="en-GB" sz="3200" b="1" kern="100" dirty="0">
                <a:solidFill>
                  <a:srgbClr val="007749"/>
                </a:solidFill>
                <a:effectLst/>
                <a:latin typeface="Segoe UI" panose="020B0502040204020203" pitchFamily="34" charset="0"/>
                <a:ea typeface="Calibri" panose="020F0502020204030204" pitchFamily="34" charset="0"/>
                <a:cs typeface="Segoe UI" panose="020B0502040204020203" pitchFamily="34" charset="0"/>
              </a:rPr>
              <a:t>Our Strategic Objectives </a:t>
            </a:r>
          </a:p>
        </p:txBody>
      </p:sp>
      <p:sp>
        <p:nvSpPr>
          <p:cNvPr id="7" name="TextBox 6">
            <a:extLst>
              <a:ext uri="{FF2B5EF4-FFF2-40B4-BE49-F238E27FC236}">
                <a16:creationId xmlns:a16="http://schemas.microsoft.com/office/drawing/2014/main" id="{4FF0046B-2B95-5CF8-8162-F52628752766}"/>
              </a:ext>
            </a:extLst>
          </p:cNvPr>
          <p:cNvSpPr txBox="1"/>
          <p:nvPr/>
        </p:nvSpPr>
        <p:spPr>
          <a:xfrm rot="16200000">
            <a:off x="-2289391" y="2533237"/>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Strategic Objectives </a:t>
            </a:r>
          </a:p>
        </p:txBody>
      </p:sp>
    </p:spTree>
    <p:extLst>
      <p:ext uri="{BB962C8B-B14F-4D97-AF65-F5344CB8AC3E}">
        <p14:creationId xmlns:p14="http://schemas.microsoft.com/office/powerpoint/2010/main" val="2594573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121046D-10FD-EBDB-8FFD-B45F67EFF8DD}"/>
              </a:ext>
            </a:extLst>
          </p:cNvPr>
          <p:cNvPicPr>
            <a:picLocks noChangeAspect="1"/>
          </p:cNvPicPr>
          <p:nvPr/>
        </p:nvPicPr>
        <p:blipFill rotWithShape="1">
          <a:blip r:embed="rId3"/>
          <a:srcRect r="6321" b="7177"/>
          <a:stretch/>
        </p:blipFill>
        <p:spPr>
          <a:xfrm>
            <a:off x="1128728" y="957331"/>
            <a:ext cx="3843607" cy="2883912"/>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Picture 8">
            <a:extLst>
              <a:ext uri="{FF2B5EF4-FFF2-40B4-BE49-F238E27FC236}">
                <a16:creationId xmlns:a16="http://schemas.microsoft.com/office/drawing/2014/main" id="{DBB8DDF0-59A3-9C61-81B3-EAC93BB1D752}"/>
              </a:ext>
            </a:extLst>
          </p:cNvPr>
          <p:cNvPicPr>
            <a:picLocks noChangeAspect="1"/>
          </p:cNvPicPr>
          <p:nvPr/>
        </p:nvPicPr>
        <p:blipFill rotWithShape="1">
          <a:blip r:embed="rId4"/>
          <a:srcRect b="7795"/>
          <a:stretch/>
        </p:blipFill>
        <p:spPr>
          <a:xfrm>
            <a:off x="1632632" y="2604618"/>
            <a:ext cx="3843607" cy="2757745"/>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pic>
        <p:nvPicPr>
          <p:cNvPr id="19" name="Picture 18">
            <a:extLst>
              <a:ext uri="{FF2B5EF4-FFF2-40B4-BE49-F238E27FC236}">
                <a16:creationId xmlns:a16="http://schemas.microsoft.com/office/drawing/2014/main" id="{D395BB97-25C5-A86C-37BA-8356A948E114}"/>
              </a:ext>
            </a:extLst>
          </p:cNvPr>
          <p:cNvPicPr>
            <a:picLocks noChangeAspect="1"/>
          </p:cNvPicPr>
          <p:nvPr/>
        </p:nvPicPr>
        <p:blipFill rotWithShape="1">
          <a:blip r:embed="rId5"/>
          <a:srcRect r="7746" b="10277"/>
          <a:stretch/>
        </p:blipFill>
        <p:spPr>
          <a:xfrm>
            <a:off x="3875026" y="3812099"/>
            <a:ext cx="3426865" cy="2922826"/>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extBox 1">
            <a:extLst>
              <a:ext uri="{FF2B5EF4-FFF2-40B4-BE49-F238E27FC236}">
                <a16:creationId xmlns:a16="http://schemas.microsoft.com/office/drawing/2014/main" id="{6B74D491-E329-16D2-B013-2746A104B9E7}"/>
              </a:ext>
            </a:extLst>
          </p:cNvPr>
          <p:cNvSpPr txBox="1"/>
          <p:nvPr/>
        </p:nvSpPr>
        <p:spPr>
          <a:xfrm rot="16200000">
            <a:off x="-2289391" y="2533237"/>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Our Drivers for Change </a:t>
            </a:r>
          </a:p>
        </p:txBody>
      </p:sp>
      <p:sp>
        <p:nvSpPr>
          <p:cNvPr id="3" name="Rectangle 2">
            <a:extLst>
              <a:ext uri="{FF2B5EF4-FFF2-40B4-BE49-F238E27FC236}">
                <a16:creationId xmlns:a16="http://schemas.microsoft.com/office/drawing/2014/main" id="{72B7BC35-423D-4FAA-1F59-1252C63D55F4}"/>
              </a:ext>
            </a:extLst>
          </p:cNvPr>
          <p:cNvSpPr/>
          <p:nvPr/>
        </p:nvSpPr>
        <p:spPr>
          <a:xfrm>
            <a:off x="0" y="0"/>
            <a:ext cx="1003177"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Segoe UI" panose="020B0502040204020203" pitchFamily="34" charset="0"/>
              <a:cs typeface="Segoe UI" panose="020B0502040204020203" pitchFamily="34" charset="0"/>
            </a:endParaRPr>
          </a:p>
        </p:txBody>
      </p:sp>
      <p:sp>
        <p:nvSpPr>
          <p:cNvPr id="4" name="TextBox 3">
            <a:extLst>
              <a:ext uri="{FF2B5EF4-FFF2-40B4-BE49-F238E27FC236}">
                <a16:creationId xmlns:a16="http://schemas.microsoft.com/office/drawing/2014/main" id="{638E5C6A-B03B-2A77-8AF7-7630EEA11842}"/>
              </a:ext>
            </a:extLst>
          </p:cNvPr>
          <p:cNvSpPr txBox="1"/>
          <p:nvPr/>
        </p:nvSpPr>
        <p:spPr>
          <a:xfrm rot="16200000">
            <a:off x="-2313885" y="2481801"/>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System Pressures</a:t>
            </a:r>
          </a:p>
        </p:txBody>
      </p:sp>
      <p:pic>
        <p:nvPicPr>
          <p:cNvPr id="5" name="Picture 4" descr="A picture containing clipart&#10;&#10;Description automatically generated">
            <a:extLst>
              <a:ext uri="{FF2B5EF4-FFF2-40B4-BE49-F238E27FC236}">
                <a16:creationId xmlns:a16="http://schemas.microsoft.com/office/drawing/2014/main" id="{F1CAECF8-5619-D7DA-5736-B97CBCC2FB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0278" y="5881244"/>
            <a:ext cx="676275" cy="695325"/>
          </a:xfrm>
          <a:prstGeom prst="rect">
            <a:avLst/>
          </a:prstGeom>
        </p:spPr>
      </p:pic>
      <p:sp>
        <p:nvSpPr>
          <p:cNvPr id="7" name="TextBox 6">
            <a:extLst>
              <a:ext uri="{FF2B5EF4-FFF2-40B4-BE49-F238E27FC236}">
                <a16:creationId xmlns:a16="http://schemas.microsoft.com/office/drawing/2014/main" id="{AEA03E8C-F159-CBBC-E29A-3254F2895800}"/>
              </a:ext>
            </a:extLst>
          </p:cNvPr>
          <p:cNvSpPr txBox="1"/>
          <p:nvPr/>
        </p:nvSpPr>
        <p:spPr>
          <a:xfrm>
            <a:off x="1072467" y="137861"/>
            <a:ext cx="11123674" cy="584775"/>
          </a:xfrm>
          <a:prstGeom prst="rect">
            <a:avLst/>
          </a:prstGeom>
          <a:noFill/>
        </p:spPr>
        <p:txBody>
          <a:bodyPr wrap="square">
            <a:spAutoFit/>
          </a:bodyPr>
          <a:lstStyle/>
          <a:p>
            <a:pPr lvl="0"/>
            <a:r>
              <a:rPr lang="en-GB" sz="3200" b="1" kern="100" dirty="0">
                <a:solidFill>
                  <a:srgbClr val="007749"/>
                </a:solidFill>
                <a:latin typeface="Segoe UI" panose="020B0502040204020203" pitchFamily="34" charset="0"/>
                <a:ea typeface="Calibri" panose="020F0502020204030204" pitchFamily="34" charset="0"/>
                <a:cs typeface="Segoe UI" panose="020B0502040204020203" pitchFamily="34" charset="0"/>
              </a:rPr>
              <a:t>Well understood system pressures drive need for change</a:t>
            </a:r>
            <a:endParaRPr lang="en-GB" sz="3200" b="1" kern="100" dirty="0">
              <a:solidFill>
                <a:srgbClr val="007749"/>
              </a:solidFill>
              <a:effectLst/>
              <a:latin typeface="Segoe UI" panose="020B0502040204020203" pitchFamily="34" charset="0"/>
              <a:ea typeface="Calibri" panose="020F0502020204030204" pitchFamily="34" charset="0"/>
              <a:cs typeface="Segoe UI" panose="020B0502040204020203" pitchFamily="34" charset="0"/>
            </a:endParaRPr>
          </a:p>
        </p:txBody>
      </p:sp>
      <p:pic>
        <p:nvPicPr>
          <p:cNvPr id="22" name="Picture 21">
            <a:extLst>
              <a:ext uri="{FF2B5EF4-FFF2-40B4-BE49-F238E27FC236}">
                <a16:creationId xmlns:a16="http://schemas.microsoft.com/office/drawing/2014/main" id="{C7D8DEB7-B4AE-CDB3-53CE-2ED04B4FCDAB}"/>
              </a:ext>
            </a:extLst>
          </p:cNvPr>
          <p:cNvPicPr>
            <a:picLocks noChangeAspect="1"/>
          </p:cNvPicPr>
          <p:nvPr/>
        </p:nvPicPr>
        <p:blipFill rotWithShape="1">
          <a:blip r:embed="rId7"/>
          <a:srcRect b="10320"/>
          <a:stretch/>
        </p:blipFill>
        <p:spPr>
          <a:xfrm>
            <a:off x="5609930" y="957331"/>
            <a:ext cx="3496335" cy="3033076"/>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pic>
        <p:nvPicPr>
          <p:cNvPr id="20" name="Picture 19">
            <a:extLst>
              <a:ext uri="{FF2B5EF4-FFF2-40B4-BE49-F238E27FC236}">
                <a16:creationId xmlns:a16="http://schemas.microsoft.com/office/drawing/2014/main" id="{7C6E0592-FA06-9EF0-B917-566B50E1ACA2}"/>
              </a:ext>
            </a:extLst>
          </p:cNvPr>
          <p:cNvPicPr>
            <a:picLocks noChangeAspect="1"/>
          </p:cNvPicPr>
          <p:nvPr/>
        </p:nvPicPr>
        <p:blipFill rotWithShape="1">
          <a:blip r:embed="rId8"/>
          <a:srcRect b="8675"/>
          <a:stretch/>
        </p:blipFill>
        <p:spPr>
          <a:xfrm>
            <a:off x="7132503" y="1947382"/>
            <a:ext cx="3426865" cy="3180399"/>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pic>
        <p:nvPicPr>
          <p:cNvPr id="18" name="Picture 17">
            <a:extLst>
              <a:ext uri="{FF2B5EF4-FFF2-40B4-BE49-F238E27FC236}">
                <a16:creationId xmlns:a16="http://schemas.microsoft.com/office/drawing/2014/main" id="{3B6E4783-1AF1-CD13-9610-E56E3E0C0C6C}"/>
              </a:ext>
            </a:extLst>
          </p:cNvPr>
          <p:cNvPicPr>
            <a:picLocks noChangeAspect="1"/>
          </p:cNvPicPr>
          <p:nvPr/>
        </p:nvPicPr>
        <p:blipFill rotWithShape="1">
          <a:blip r:embed="rId9"/>
          <a:srcRect b="7611"/>
          <a:stretch/>
        </p:blipFill>
        <p:spPr>
          <a:xfrm>
            <a:off x="8665519" y="3839042"/>
            <a:ext cx="3307130" cy="2868939"/>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992667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FFC0444-F25B-E784-7225-292309147A99}"/>
              </a:ext>
            </a:extLst>
          </p:cNvPr>
          <p:cNvSpPr/>
          <p:nvPr/>
        </p:nvSpPr>
        <p:spPr>
          <a:xfrm>
            <a:off x="0" y="0"/>
            <a:ext cx="1003177"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picture containing clipart&#10;&#10;Description automatically generated">
            <a:extLst>
              <a:ext uri="{FF2B5EF4-FFF2-40B4-BE49-F238E27FC236}">
                <a16:creationId xmlns:a16="http://schemas.microsoft.com/office/drawing/2014/main" id="{80319901-40C0-AF13-F038-D08D41DE03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278" y="5881244"/>
            <a:ext cx="676275" cy="695325"/>
          </a:xfrm>
          <a:prstGeom prst="rect">
            <a:avLst/>
          </a:prstGeom>
        </p:spPr>
      </p:pic>
      <p:sp>
        <p:nvSpPr>
          <p:cNvPr id="6" name="TextBox 5">
            <a:extLst>
              <a:ext uri="{FF2B5EF4-FFF2-40B4-BE49-F238E27FC236}">
                <a16:creationId xmlns:a16="http://schemas.microsoft.com/office/drawing/2014/main" id="{4DD5465B-EF13-E8E2-DA4C-5CA82D874E16}"/>
              </a:ext>
            </a:extLst>
          </p:cNvPr>
          <p:cNvSpPr txBox="1"/>
          <p:nvPr/>
        </p:nvSpPr>
        <p:spPr>
          <a:xfrm>
            <a:off x="1247022" y="105539"/>
            <a:ext cx="9443306" cy="584775"/>
          </a:xfrm>
          <a:prstGeom prst="rect">
            <a:avLst/>
          </a:prstGeom>
          <a:noFill/>
        </p:spPr>
        <p:txBody>
          <a:bodyPr wrap="square">
            <a:spAutoFit/>
          </a:bodyPr>
          <a:lstStyle/>
          <a:p>
            <a:pPr lvl="0"/>
            <a:r>
              <a:rPr lang="en-GB" sz="3200" b="1" kern="100" dirty="0">
                <a:solidFill>
                  <a:srgbClr val="007749"/>
                </a:solidFill>
                <a:latin typeface="Segoe UI" panose="020B0502040204020203" pitchFamily="34" charset="0"/>
                <a:ea typeface="Calibri" panose="020F0502020204030204" pitchFamily="34" charset="0"/>
                <a:cs typeface="Segoe UI" panose="020B0502040204020203" pitchFamily="34" charset="0"/>
              </a:rPr>
              <a:t>Pressures impact on patient and staff safety</a:t>
            </a:r>
            <a:endParaRPr lang="en-GB" sz="3200" b="1" kern="100" dirty="0">
              <a:solidFill>
                <a:srgbClr val="007749"/>
              </a:solidFill>
              <a:effectLst/>
              <a:latin typeface="Segoe UI" panose="020B0502040204020203" pitchFamily="34" charset="0"/>
              <a:ea typeface="Calibri" panose="020F0502020204030204" pitchFamily="34" charset="0"/>
              <a:cs typeface="Segoe UI" panose="020B0502040204020203" pitchFamily="34" charset="0"/>
            </a:endParaRPr>
          </a:p>
        </p:txBody>
      </p:sp>
      <p:sp>
        <p:nvSpPr>
          <p:cNvPr id="7" name="TextBox 6">
            <a:extLst>
              <a:ext uri="{FF2B5EF4-FFF2-40B4-BE49-F238E27FC236}">
                <a16:creationId xmlns:a16="http://schemas.microsoft.com/office/drawing/2014/main" id="{4FF0046B-2B95-5CF8-8162-F52628752766}"/>
              </a:ext>
            </a:extLst>
          </p:cNvPr>
          <p:cNvSpPr txBox="1"/>
          <p:nvPr/>
        </p:nvSpPr>
        <p:spPr>
          <a:xfrm rot="16200000">
            <a:off x="-2289391" y="2533237"/>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System Pressures</a:t>
            </a:r>
          </a:p>
        </p:txBody>
      </p:sp>
      <p:pic>
        <p:nvPicPr>
          <p:cNvPr id="5" name="Picture 4">
            <a:extLst>
              <a:ext uri="{FF2B5EF4-FFF2-40B4-BE49-F238E27FC236}">
                <a16:creationId xmlns:a16="http://schemas.microsoft.com/office/drawing/2014/main" id="{778A4395-DEAF-E255-3DD5-FEB922A699DA}"/>
              </a:ext>
            </a:extLst>
          </p:cNvPr>
          <p:cNvPicPr>
            <a:picLocks noChangeAspect="1"/>
          </p:cNvPicPr>
          <p:nvPr/>
        </p:nvPicPr>
        <p:blipFill>
          <a:blip r:embed="rId4"/>
          <a:stretch>
            <a:fillRect/>
          </a:stretch>
        </p:blipFill>
        <p:spPr>
          <a:xfrm>
            <a:off x="1221595" y="3764342"/>
            <a:ext cx="5101925" cy="2903670"/>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F8E77CF9-9856-66B4-6115-0816D7B16457}"/>
              </a:ext>
            </a:extLst>
          </p:cNvPr>
          <p:cNvPicPr>
            <a:picLocks noChangeAspect="1"/>
          </p:cNvPicPr>
          <p:nvPr/>
        </p:nvPicPr>
        <p:blipFill>
          <a:blip r:embed="rId5"/>
          <a:stretch>
            <a:fillRect/>
          </a:stretch>
        </p:blipFill>
        <p:spPr>
          <a:xfrm>
            <a:off x="1221595" y="923388"/>
            <a:ext cx="5101925" cy="24496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D846F730-CB13-B2DF-2385-399E07B0CEB3}"/>
              </a:ext>
            </a:extLst>
          </p:cNvPr>
          <p:cNvPicPr>
            <a:picLocks noChangeAspect="1"/>
          </p:cNvPicPr>
          <p:nvPr/>
        </p:nvPicPr>
        <p:blipFill>
          <a:blip r:embed="rId6"/>
          <a:stretch>
            <a:fillRect/>
          </a:stretch>
        </p:blipFill>
        <p:spPr>
          <a:xfrm>
            <a:off x="6872411" y="930324"/>
            <a:ext cx="4910597" cy="2505612"/>
          </a:xfrm>
          <a:prstGeom prst="rect">
            <a:avLst/>
          </a:prstGeom>
          <a:effectLst>
            <a:outerShdw blurRad="292100" dist="139700" dir="2700000" algn="ctr" rotWithShape="0">
              <a:srgbClr val="000000">
                <a:alpha val="65000"/>
              </a:srgbClr>
            </a:outerShdw>
          </a:effectLst>
        </p:spPr>
      </p:pic>
      <p:pic>
        <p:nvPicPr>
          <p:cNvPr id="10" name="Picture 9">
            <a:extLst>
              <a:ext uri="{FF2B5EF4-FFF2-40B4-BE49-F238E27FC236}">
                <a16:creationId xmlns:a16="http://schemas.microsoft.com/office/drawing/2014/main" id="{C898D09A-A4ED-FC13-BBEF-C9C262935A9C}"/>
              </a:ext>
            </a:extLst>
          </p:cNvPr>
          <p:cNvPicPr>
            <a:picLocks noChangeAspect="1"/>
          </p:cNvPicPr>
          <p:nvPr/>
        </p:nvPicPr>
        <p:blipFill>
          <a:blip r:embed="rId7"/>
          <a:stretch>
            <a:fillRect/>
          </a:stretch>
        </p:blipFill>
        <p:spPr>
          <a:xfrm>
            <a:off x="6934200" y="3859076"/>
            <a:ext cx="4767263" cy="2632305"/>
          </a:xfrm>
          <a:prstGeom prst="rect">
            <a:avLst/>
          </a:prstGeom>
          <a:effectLst>
            <a:outerShdw blurRad="292100" dist="139700" dir="2700000" algn="ctr" rotWithShape="0">
              <a:srgbClr val="000000">
                <a:alpha val="65000"/>
              </a:srgbClr>
            </a:outerShdw>
          </a:effectLst>
        </p:spPr>
      </p:pic>
    </p:spTree>
    <p:extLst>
      <p:ext uri="{BB962C8B-B14F-4D97-AF65-F5344CB8AC3E}">
        <p14:creationId xmlns:p14="http://schemas.microsoft.com/office/powerpoint/2010/main" val="1429189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756446C-13D2-CE1B-B04F-9682E6D2D65A}"/>
              </a:ext>
            </a:extLst>
          </p:cNvPr>
          <p:cNvSpPr/>
          <p:nvPr/>
        </p:nvSpPr>
        <p:spPr>
          <a:xfrm>
            <a:off x="1" y="0"/>
            <a:ext cx="1083076"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Segoe UI" panose="020B0502040204020203" pitchFamily="34" charset="0"/>
              <a:cs typeface="Segoe UI" panose="020B0502040204020203" pitchFamily="34" charset="0"/>
            </a:endParaRPr>
          </a:p>
        </p:txBody>
      </p:sp>
      <p:pic>
        <p:nvPicPr>
          <p:cNvPr id="18" name="Picture 17" descr="A picture containing clipart&#10;&#10;Description automatically generated">
            <a:extLst>
              <a:ext uri="{FF2B5EF4-FFF2-40B4-BE49-F238E27FC236}">
                <a16:creationId xmlns:a16="http://schemas.microsoft.com/office/drawing/2014/main" id="{A8984B03-9E00-1772-51D0-BD8DDF498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01" y="5815014"/>
            <a:ext cx="676275" cy="695325"/>
          </a:xfrm>
          <a:prstGeom prst="rect">
            <a:avLst/>
          </a:prstGeom>
        </p:spPr>
      </p:pic>
      <p:sp>
        <p:nvSpPr>
          <p:cNvPr id="19" name="TextBox 18">
            <a:extLst>
              <a:ext uri="{FF2B5EF4-FFF2-40B4-BE49-F238E27FC236}">
                <a16:creationId xmlns:a16="http://schemas.microsoft.com/office/drawing/2014/main" id="{E3310F68-C096-93FD-6ED1-8FD9F06C8373}"/>
              </a:ext>
            </a:extLst>
          </p:cNvPr>
          <p:cNvSpPr txBox="1"/>
          <p:nvPr/>
        </p:nvSpPr>
        <p:spPr>
          <a:xfrm rot="16200000">
            <a:off x="-1741106" y="2751202"/>
            <a:ext cx="5215314" cy="584775"/>
          </a:xfrm>
          <a:prstGeom prst="rect">
            <a:avLst/>
          </a:prstGeom>
          <a:noFill/>
        </p:spPr>
        <p:txBody>
          <a:bodyPr wrap="square" rtlCol="0">
            <a:spAutoFit/>
          </a:bodyPr>
          <a:lstStyle/>
          <a:p>
            <a:r>
              <a:rPr lang="en-GB" sz="3200" b="1">
                <a:solidFill>
                  <a:schemeClr val="bg1"/>
                </a:solidFill>
                <a:latin typeface="Segoe UI" panose="020B0502040204020203" pitchFamily="34" charset="0"/>
                <a:cs typeface="Segoe UI" panose="020B0502040204020203" pitchFamily="34" charset="0"/>
              </a:rPr>
              <a:t> </a:t>
            </a:r>
          </a:p>
        </p:txBody>
      </p:sp>
      <p:sp>
        <p:nvSpPr>
          <p:cNvPr id="20" name="TextBox 19">
            <a:extLst>
              <a:ext uri="{FF2B5EF4-FFF2-40B4-BE49-F238E27FC236}">
                <a16:creationId xmlns:a16="http://schemas.microsoft.com/office/drawing/2014/main" id="{78C14D71-5550-030E-D40C-B221FD5D4E14}"/>
              </a:ext>
            </a:extLst>
          </p:cNvPr>
          <p:cNvSpPr txBox="1"/>
          <p:nvPr/>
        </p:nvSpPr>
        <p:spPr>
          <a:xfrm>
            <a:off x="9622972" y="6512484"/>
            <a:ext cx="2569028" cy="261610"/>
          </a:xfrm>
          <a:prstGeom prst="rect">
            <a:avLst/>
          </a:prstGeom>
          <a:noFill/>
          <a:ln>
            <a:noFill/>
          </a:ln>
        </p:spPr>
        <p:txBody>
          <a:bodyPr wrap="square" rtlCol="0">
            <a:spAutoFit/>
          </a:bodyPr>
          <a:lstStyle/>
          <a:p>
            <a:r>
              <a:rPr lang="en-GB" sz="1100">
                <a:solidFill>
                  <a:srgbClr val="007749"/>
                </a:solidFill>
                <a:latin typeface="Segoe UI" panose="020B0502040204020203" pitchFamily="34" charset="0"/>
                <a:cs typeface="Segoe UI" panose="020B0502040204020203" pitchFamily="34" charset="0"/>
              </a:rPr>
              <a:t>Welsh Ambulance Services NHS Trust</a:t>
            </a:r>
          </a:p>
        </p:txBody>
      </p:sp>
      <p:sp>
        <p:nvSpPr>
          <p:cNvPr id="3" name="TextBox 2">
            <a:extLst>
              <a:ext uri="{FF2B5EF4-FFF2-40B4-BE49-F238E27FC236}">
                <a16:creationId xmlns:a16="http://schemas.microsoft.com/office/drawing/2014/main" id="{BE1C9585-8EA7-7CA8-997A-5D233AB39969}"/>
              </a:ext>
            </a:extLst>
          </p:cNvPr>
          <p:cNvSpPr txBox="1"/>
          <p:nvPr/>
        </p:nvSpPr>
        <p:spPr>
          <a:xfrm>
            <a:off x="1158940" y="224573"/>
            <a:ext cx="10789216" cy="1569660"/>
          </a:xfrm>
          <a:prstGeom prst="rect">
            <a:avLst/>
          </a:prstGeom>
          <a:noFill/>
        </p:spPr>
        <p:txBody>
          <a:bodyPr wrap="square">
            <a:spAutoFit/>
          </a:bodyPr>
          <a:lstStyle/>
          <a:p>
            <a:pPr lvl="0"/>
            <a:r>
              <a:rPr lang="en-GB" sz="3200" b="1" kern="100" dirty="0">
                <a:solidFill>
                  <a:srgbClr val="007749"/>
                </a:solidFill>
                <a:effectLst/>
                <a:latin typeface="Segoe UI" panose="020B0502040204020203" pitchFamily="34" charset="0"/>
                <a:ea typeface="Calibri" panose="020F0502020204030204" pitchFamily="34" charset="0"/>
                <a:cs typeface="Segoe UI" panose="020B0502040204020203" pitchFamily="34" charset="0"/>
              </a:rPr>
              <a:t>What can WAST offer the system, health boards and patients?</a:t>
            </a:r>
          </a:p>
          <a:p>
            <a:pPr lvl="0"/>
            <a:endParaRPr lang="en-GB" sz="3200" b="1" kern="100" dirty="0">
              <a:solidFill>
                <a:srgbClr val="007749"/>
              </a:solidFill>
              <a:latin typeface="Segoe UI" panose="020B0502040204020203" pitchFamily="34" charset="0"/>
              <a:ea typeface="Calibri" panose="020F0502020204030204" pitchFamily="34" charset="0"/>
              <a:cs typeface="Segoe UI" panose="020B0502040204020203" pitchFamily="34" charset="0"/>
            </a:endParaRPr>
          </a:p>
        </p:txBody>
      </p:sp>
      <p:sp>
        <p:nvSpPr>
          <p:cNvPr id="2" name="TextBox 1">
            <a:extLst>
              <a:ext uri="{FF2B5EF4-FFF2-40B4-BE49-F238E27FC236}">
                <a16:creationId xmlns:a16="http://schemas.microsoft.com/office/drawing/2014/main" id="{86DEC5A0-D621-6709-7FE2-91FEB6629F9C}"/>
              </a:ext>
            </a:extLst>
          </p:cNvPr>
          <p:cNvSpPr txBox="1"/>
          <p:nvPr/>
        </p:nvSpPr>
        <p:spPr>
          <a:xfrm rot="16200000">
            <a:off x="-2289391" y="2533237"/>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Transforming Care</a:t>
            </a:r>
          </a:p>
        </p:txBody>
      </p:sp>
      <p:pic>
        <p:nvPicPr>
          <p:cNvPr id="9" name="Picture 8" descr="Map&#10;&#10;Description automatically generated with medium confidence">
            <a:extLst>
              <a:ext uri="{FF2B5EF4-FFF2-40B4-BE49-F238E27FC236}">
                <a16:creationId xmlns:a16="http://schemas.microsoft.com/office/drawing/2014/main" id="{49CF26FC-B2D0-1670-D689-807FF6F4330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946" r="73756"/>
          <a:stretch/>
        </p:blipFill>
        <p:spPr bwMode="auto">
          <a:xfrm>
            <a:off x="8630176" y="2069589"/>
            <a:ext cx="3169729" cy="40331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22" name="TextBox 4">
            <a:extLst>
              <a:ext uri="{FF2B5EF4-FFF2-40B4-BE49-F238E27FC236}">
                <a16:creationId xmlns:a16="http://schemas.microsoft.com/office/drawing/2014/main" id="{6EED96E6-94E7-F621-10DE-54CABBB52A7B}"/>
              </a:ext>
            </a:extLst>
          </p:cNvPr>
          <p:cNvGraphicFramePr/>
          <p:nvPr>
            <p:extLst>
              <p:ext uri="{D42A27DB-BD31-4B8C-83A1-F6EECF244321}">
                <p14:modId xmlns:p14="http://schemas.microsoft.com/office/powerpoint/2010/main" val="4211847844"/>
              </p:ext>
            </p:extLst>
          </p:nvPr>
        </p:nvGraphicFramePr>
        <p:xfrm>
          <a:off x="1489257" y="1661995"/>
          <a:ext cx="6992668" cy="48483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22483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rrow: Curved Up 13">
            <a:extLst>
              <a:ext uri="{FF2B5EF4-FFF2-40B4-BE49-F238E27FC236}">
                <a16:creationId xmlns:a16="http://schemas.microsoft.com/office/drawing/2014/main" id="{C8119C5B-FFC5-105C-E3FB-3405758DBCA0}"/>
              </a:ext>
            </a:extLst>
          </p:cNvPr>
          <p:cNvSpPr/>
          <p:nvPr/>
        </p:nvSpPr>
        <p:spPr>
          <a:xfrm>
            <a:off x="8336492" y="4748921"/>
            <a:ext cx="2924337" cy="1679944"/>
          </a:xfrm>
          <a:prstGeom prst="curvedUpArrow">
            <a:avLst/>
          </a:prstGeom>
          <a:solidFill>
            <a:srgbClr val="0077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0FFC0444-F25B-E784-7225-292309147A99}"/>
              </a:ext>
            </a:extLst>
          </p:cNvPr>
          <p:cNvSpPr/>
          <p:nvPr/>
        </p:nvSpPr>
        <p:spPr>
          <a:xfrm>
            <a:off x="0" y="0"/>
            <a:ext cx="1003177"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Segoe UI" panose="020B0502040204020203" pitchFamily="34" charset="0"/>
              <a:cs typeface="Segoe UI" panose="020B0502040204020203" pitchFamily="34" charset="0"/>
            </a:endParaRPr>
          </a:p>
        </p:txBody>
      </p:sp>
      <p:pic>
        <p:nvPicPr>
          <p:cNvPr id="13" name="Picture 12" descr="A picture containing clipart&#10;&#10;Description automatically generated">
            <a:extLst>
              <a:ext uri="{FF2B5EF4-FFF2-40B4-BE49-F238E27FC236}">
                <a16:creationId xmlns:a16="http://schemas.microsoft.com/office/drawing/2014/main" id="{80319901-40C0-AF13-F038-D08D41DE03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278" y="5881244"/>
            <a:ext cx="676275" cy="695325"/>
          </a:xfrm>
          <a:prstGeom prst="rect">
            <a:avLst/>
          </a:prstGeom>
        </p:spPr>
      </p:pic>
      <p:sp>
        <p:nvSpPr>
          <p:cNvPr id="15" name="TextBox 14">
            <a:extLst>
              <a:ext uri="{FF2B5EF4-FFF2-40B4-BE49-F238E27FC236}">
                <a16:creationId xmlns:a16="http://schemas.microsoft.com/office/drawing/2014/main" id="{09651DBC-1DB2-58A9-4160-09CE7513D0BE}"/>
              </a:ext>
            </a:extLst>
          </p:cNvPr>
          <p:cNvSpPr txBox="1"/>
          <p:nvPr/>
        </p:nvSpPr>
        <p:spPr>
          <a:xfrm>
            <a:off x="9622972" y="6510078"/>
            <a:ext cx="2569028" cy="261610"/>
          </a:xfrm>
          <a:prstGeom prst="rect">
            <a:avLst/>
          </a:prstGeom>
          <a:noFill/>
          <a:ln>
            <a:noFill/>
          </a:ln>
        </p:spPr>
        <p:txBody>
          <a:bodyPr wrap="square" rtlCol="0">
            <a:spAutoFit/>
          </a:bodyPr>
          <a:lstStyle/>
          <a:p>
            <a:r>
              <a:rPr lang="en-GB" sz="1100" dirty="0">
                <a:solidFill>
                  <a:srgbClr val="007749"/>
                </a:solidFill>
                <a:latin typeface="Segoe UI" panose="020B0502040204020203" pitchFamily="34" charset="0"/>
                <a:cs typeface="Segoe UI" panose="020B0502040204020203" pitchFamily="34" charset="0"/>
              </a:rPr>
              <a:t>Welsh Ambulance Services NHS Trust</a:t>
            </a:r>
          </a:p>
        </p:txBody>
      </p:sp>
      <p:sp>
        <p:nvSpPr>
          <p:cNvPr id="6" name="TextBox 5">
            <a:extLst>
              <a:ext uri="{FF2B5EF4-FFF2-40B4-BE49-F238E27FC236}">
                <a16:creationId xmlns:a16="http://schemas.microsoft.com/office/drawing/2014/main" id="{4DD5465B-EF13-E8E2-DA4C-5CA82D874E16}"/>
              </a:ext>
            </a:extLst>
          </p:cNvPr>
          <p:cNvSpPr txBox="1"/>
          <p:nvPr/>
        </p:nvSpPr>
        <p:spPr>
          <a:xfrm>
            <a:off x="1072467" y="13557"/>
            <a:ext cx="10515891" cy="584775"/>
          </a:xfrm>
          <a:prstGeom prst="rect">
            <a:avLst/>
          </a:prstGeom>
          <a:noFill/>
        </p:spPr>
        <p:txBody>
          <a:bodyPr wrap="square">
            <a:spAutoFit/>
          </a:bodyPr>
          <a:lstStyle/>
          <a:p>
            <a:pPr lvl="0"/>
            <a:r>
              <a:rPr lang="en-GB" sz="3200" b="1" kern="100" dirty="0">
                <a:solidFill>
                  <a:srgbClr val="007749"/>
                </a:solidFill>
                <a:latin typeface="Segoe UI" panose="020B0502040204020203" pitchFamily="34" charset="0"/>
                <a:ea typeface="Calibri" panose="020F0502020204030204" pitchFamily="34" charset="0"/>
                <a:cs typeface="Segoe UI" panose="020B0502040204020203" pitchFamily="34" charset="0"/>
              </a:rPr>
              <a:t>Transforming our Clinical Service Model</a:t>
            </a:r>
            <a:endParaRPr lang="en-GB" sz="3200" b="1" kern="100" dirty="0">
              <a:solidFill>
                <a:srgbClr val="007749"/>
              </a:solidFill>
              <a:effectLst/>
              <a:latin typeface="Segoe UI" panose="020B0502040204020203" pitchFamily="34" charset="0"/>
              <a:ea typeface="Calibri" panose="020F0502020204030204" pitchFamily="34" charset="0"/>
              <a:cs typeface="Segoe UI" panose="020B0502040204020203" pitchFamily="34" charset="0"/>
            </a:endParaRPr>
          </a:p>
        </p:txBody>
      </p:sp>
      <p:sp>
        <p:nvSpPr>
          <p:cNvPr id="7" name="TextBox 6">
            <a:extLst>
              <a:ext uri="{FF2B5EF4-FFF2-40B4-BE49-F238E27FC236}">
                <a16:creationId xmlns:a16="http://schemas.microsoft.com/office/drawing/2014/main" id="{4FF0046B-2B95-5CF8-8162-F52628752766}"/>
              </a:ext>
            </a:extLst>
          </p:cNvPr>
          <p:cNvSpPr txBox="1"/>
          <p:nvPr/>
        </p:nvSpPr>
        <p:spPr>
          <a:xfrm rot="16200000">
            <a:off x="-2289391" y="2533237"/>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Transforming Care</a:t>
            </a:r>
          </a:p>
        </p:txBody>
      </p:sp>
      <p:pic>
        <p:nvPicPr>
          <p:cNvPr id="4" name="Picture 3">
            <a:extLst>
              <a:ext uri="{FF2B5EF4-FFF2-40B4-BE49-F238E27FC236}">
                <a16:creationId xmlns:a16="http://schemas.microsoft.com/office/drawing/2014/main" id="{B14D2C8C-6D92-0BA0-A334-9DF2795C9710}"/>
              </a:ext>
            </a:extLst>
          </p:cNvPr>
          <p:cNvPicPr>
            <a:picLocks noChangeAspect="1"/>
          </p:cNvPicPr>
          <p:nvPr/>
        </p:nvPicPr>
        <p:blipFill>
          <a:blip r:embed="rId4"/>
          <a:stretch>
            <a:fillRect/>
          </a:stretch>
        </p:blipFill>
        <p:spPr>
          <a:xfrm>
            <a:off x="1193455" y="1269107"/>
            <a:ext cx="7773684" cy="4792978"/>
          </a:xfrm>
          <a:prstGeom prst="rect">
            <a:avLst/>
          </a:prstGeom>
          <a:effectLst>
            <a:outerShdw blurRad="190500" algn="ctr" rotWithShape="0">
              <a:srgbClr val="000000">
                <a:alpha val="70000"/>
              </a:srgbClr>
            </a:outerShdw>
          </a:effectLst>
        </p:spPr>
      </p:pic>
      <p:sp>
        <p:nvSpPr>
          <p:cNvPr id="2" name="TextBox 1">
            <a:extLst>
              <a:ext uri="{FF2B5EF4-FFF2-40B4-BE49-F238E27FC236}">
                <a16:creationId xmlns:a16="http://schemas.microsoft.com/office/drawing/2014/main" id="{8356F758-3881-13BA-252F-8F297887EF66}"/>
              </a:ext>
            </a:extLst>
          </p:cNvPr>
          <p:cNvSpPr txBox="1"/>
          <p:nvPr/>
        </p:nvSpPr>
        <p:spPr>
          <a:xfrm>
            <a:off x="9298281" y="1898990"/>
            <a:ext cx="2750288" cy="3416320"/>
          </a:xfrm>
          <a:prstGeom prst="rect">
            <a:avLst/>
          </a:prstGeom>
          <a:noFill/>
        </p:spPr>
        <p:txBody>
          <a:bodyPr wrap="square" rtlCol="0">
            <a:spAutoFit/>
          </a:bodyPr>
          <a:lstStyle/>
          <a:p>
            <a:r>
              <a:rPr lang="en-GB" sz="2400" dirty="0">
                <a:latin typeface="Segoe UI" panose="020B0502040204020203" pitchFamily="34" charset="0"/>
                <a:cs typeface="Segoe UI" panose="020B0502040204020203" pitchFamily="34" charset="0"/>
              </a:rPr>
              <a:t>How do we improve our model?</a:t>
            </a:r>
          </a:p>
          <a:p>
            <a:pPr marL="342900"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Patients</a:t>
            </a:r>
          </a:p>
          <a:p>
            <a:pPr marL="342900"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Partnerships</a:t>
            </a:r>
          </a:p>
          <a:p>
            <a:pPr marL="342900"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NHS 111 Wales</a:t>
            </a:r>
          </a:p>
          <a:p>
            <a:pPr marL="342900"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Digital</a:t>
            </a:r>
          </a:p>
          <a:p>
            <a:pPr marL="342900"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NEPTS</a:t>
            </a:r>
          </a:p>
          <a:p>
            <a:endParaRPr lang="en-GB" sz="2400" b="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409452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756446C-13D2-CE1B-B04F-9682E6D2D65A}"/>
              </a:ext>
            </a:extLst>
          </p:cNvPr>
          <p:cNvSpPr/>
          <p:nvPr/>
        </p:nvSpPr>
        <p:spPr>
          <a:xfrm>
            <a:off x="1" y="0"/>
            <a:ext cx="1083076"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picture containing clipart&#10;&#10;Description automatically generated">
            <a:extLst>
              <a:ext uri="{FF2B5EF4-FFF2-40B4-BE49-F238E27FC236}">
                <a16:creationId xmlns:a16="http://schemas.microsoft.com/office/drawing/2014/main" id="{A8984B03-9E00-1772-51D0-BD8DDF498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01" y="5815014"/>
            <a:ext cx="676275" cy="695325"/>
          </a:xfrm>
          <a:prstGeom prst="rect">
            <a:avLst/>
          </a:prstGeom>
        </p:spPr>
      </p:pic>
      <p:sp>
        <p:nvSpPr>
          <p:cNvPr id="19" name="TextBox 18">
            <a:extLst>
              <a:ext uri="{FF2B5EF4-FFF2-40B4-BE49-F238E27FC236}">
                <a16:creationId xmlns:a16="http://schemas.microsoft.com/office/drawing/2014/main" id="{E3310F68-C096-93FD-6ED1-8FD9F06C8373}"/>
              </a:ext>
            </a:extLst>
          </p:cNvPr>
          <p:cNvSpPr txBox="1"/>
          <p:nvPr/>
        </p:nvSpPr>
        <p:spPr>
          <a:xfrm rot="16200000">
            <a:off x="-1741106" y="2751202"/>
            <a:ext cx="5215314" cy="584775"/>
          </a:xfrm>
          <a:prstGeom prst="rect">
            <a:avLst/>
          </a:prstGeom>
          <a:noFill/>
        </p:spPr>
        <p:txBody>
          <a:bodyPr wrap="square" rtlCol="0">
            <a:spAutoFit/>
          </a:bodyPr>
          <a:lstStyle/>
          <a:p>
            <a:r>
              <a:rPr lang="en-GB" sz="3200" b="1">
                <a:solidFill>
                  <a:schemeClr val="bg1"/>
                </a:solidFill>
                <a:latin typeface="Segoe UI" panose="020B0502040204020203" pitchFamily="34" charset="0"/>
                <a:cs typeface="Segoe UI" panose="020B0502040204020203" pitchFamily="34" charset="0"/>
              </a:rPr>
              <a:t> </a:t>
            </a:r>
          </a:p>
        </p:txBody>
      </p:sp>
      <p:sp>
        <p:nvSpPr>
          <p:cNvPr id="20" name="TextBox 19">
            <a:extLst>
              <a:ext uri="{FF2B5EF4-FFF2-40B4-BE49-F238E27FC236}">
                <a16:creationId xmlns:a16="http://schemas.microsoft.com/office/drawing/2014/main" id="{78C14D71-5550-030E-D40C-B221FD5D4E14}"/>
              </a:ext>
            </a:extLst>
          </p:cNvPr>
          <p:cNvSpPr txBox="1"/>
          <p:nvPr/>
        </p:nvSpPr>
        <p:spPr>
          <a:xfrm>
            <a:off x="9622972" y="6512484"/>
            <a:ext cx="2569028" cy="261610"/>
          </a:xfrm>
          <a:prstGeom prst="rect">
            <a:avLst/>
          </a:prstGeom>
          <a:noFill/>
          <a:ln>
            <a:noFill/>
          </a:ln>
        </p:spPr>
        <p:txBody>
          <a:bodyPr wrap="square" rtlCol="0">
            <a:spAutoFit/>
          </a:bodyPr>
          <a:lstStyle/>
          <a:p>
            <a:r>
              <a:rPr lang="en-GB" sz="1100">
                <a:solidFill>
                  <a:srgbClr val="007749"/>
                </a:solidFill>
                <a:latin typeface="Bahnschrift Light" panose="020B0502040204020203" pitchFamily="34" charset="0"/>
              </a:rPr>
              <a:t>Welsh Ambulance Services NHS Trust</a:t>
            </a:r>
          </a:p>
        </p:txBody>
      </p:sp>
      <p:sp>
        <p:nvSpPr>
          <p:cNvPr id="2" name="TextBox 1">
            <a:extLst>
              <a:ext uri="{FF2B5EF4-FFF2-40B4-BE49-F238E27FC236}">
                <a16:creationId xmlns:a16="http://schemas.microsoft.com/office/drawing/2014/main" id="{86DEC5A0-D621-6709-7FE2-91FEB6629F9C}"/>
              </a:ext>
            </a:extLst>
          </p:cNvPr>
          <p:cNvSpPr txBox="1"/>
          <p:nvPr/>
        </p:nvSpPr>
        <p:spPr>
          <a:xfrm rot="16200000">
            <a:off x="-2289391" y="2533237"/>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Opportunities </a:t>
            </a:r>
          </a:p>
        </p:txBody>
      </p:sp>
      <p:sp>
        <p:nvSpPr>
          <p:cNvPr id="4" name="TextBox 3">
            <a:extLst>
              <a:ext uri="{FF2B5EF4-FFF2-40B4-BE49-F238E27FC236}">
                <a16:creationId xmlns:a16="http://schemas.microsoft.com/office/drawing/2014/main" id="{A5C1873B-3B62-5FAA-C9A9-98518A2CBB08}"/>
              </a:ext>
            </a:extLst>
          </p:cNvPr>
          <p:cNvSpPr txBox="1"/>
          <p:nvPr/>
        </p:nvSpPr>
        <p:spPr>
          <a:xfrm>
            <a:off x="1326921" y="83906"/>
            <a:ext cx="10799025" cy="523220"/>
          </a:xfrm>
          <a:prstGeom prst="rect">
            <a:avLst/>
          </a:prstGeom>
          <a:noFill/>
        </p:spPr>
        <p:txBody>
          <a:bodyPr wrap="square">
            <a:spAutoFit/>
          </a:bodyPr>
          <a:lstStyle/>
          <a:p>
            <a:pPr lvl="0"/>
            <a:r>
              <a:rPr lang="en-GB" sz="2800" b="1" kern="100" dirty="0">
                <a:solidFill>
                  <a:srgbClr val="007749"/>
                </a:solidFill>
                <a:effectLst/>
                <a:latin typeface="Segoe UI" panose="020B0502040204020203" pitchFamily="34" charset="0"/>
                <a:ea typeface="Calibri" panose="020F0502020204030204" pitchFamily="34" charset="0"/>
                <a:cs typeface="Segoe UI" panose="020B0502040204020203" pitchFamily="34" charset="0"/>
              </a:rPr>
              <a:t>Alignment with the National 6 Goals Programme </a:t>
            </a:r>
            <a:endParaRPr lang="en-GB" sz="2800" b="1" kern="100" dirty="0">
              <a:solidFill>
                <a:srgbClr val="007749"/>
              </a:solidFill>
              <a:latin typeface="Segoe UI" panose="020B0502040204020203" pitchFamily="34" charset="0"/>
              <a:ea typeface="Calibri" panose="020F0502020204030204" pitchFamily="34" charset="0"/>
              <a:cs typeface="Segoe UI" panose="020B0502040204020203" pitchFamily="34" charset="0"/>
            </a:endParaRPr>
          </a:p>
        </p:txBody>
      </p:sp>
      <p:pic>
        <p:nvPicPr>
          <p:cNvPr id="7" name="Picture 6">
            <a:extLst>
              <a:ext uri="{FF2B5EF4-FFF2-40B4-BE49-F238E27FC236}">
                <a16:creationId xmlns:a16="http://schemas.microsoft.com/office/drawing/2014/main" id="{4709F03F-E852-56BE-0644-DD17FCF9BDE0}"/>
              </a:ext>
            </a:extLst>
          </p:cNvPr>
          <p:cNvPicPr>
            <a:picLocks noChangeAspect="1"/>
          </p:cNvPicPr>
          <p:nvPr/>
        </p:nvPicPr>
        <p:blipFill rotWithShape="1">
          <a:blip r:embed="rId4"/>
          <a:srcRect l="10952" r="12702"/>
          <a:stretch/>
        </p:blipFill>
        <p:spPr>
          <a:xfrm>
            <a:off x="4948054" y="1846086"/>
            <a:ext cx="2446318" cy="2431470"/>
          </a:xfrm>
          <a:prstGeom prst="rect">
            <a:avLst/>
          </a:prstGeom>
        </p:spPr>
      </p:pic>
      <p:sp>
        <p:nvSpPr>
          <p:cNvPr id="8" name="Oval 7">
            <a:extLst>
              <a:ext uri="{FF2B5EF4-FFF2-40B4-BE49-F238E27FC236}">
                <a16:creationId xmlns:a16="http://schemas.microsoft.com/office/drawing/2014/main" id="{B0A28026-DCEC-B165-2A73-5F554F346682}"/>
              </a:ext>
            </a:extLst>
          </p:cNvPr>
          <p:cNvSpPr/>
          <p:nvPr/>
        </p:nvSpPr>
        <p:spPr>
          <a:xfrm>
            <a:off x="3885213" y="775821"/>
            <a:ext cx="4572000" cy="4572000"/>
          </a:xfrm>
          <a:prstGeom prst="ellipse">
            <a:avLst/>
          </a:prstGeom>
          <a:noFill/>
          <a:ln w="38100">
            <a:solidFill>
              <a:srgbClr val="0077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47977B7F-23A2-69AF-2D42-1F6D38F7B637}"/>
              </a:ext>
            </a:extLst>
          </p:cNvPr>
          <p:cNvCxnSpPr>
            <a:cxnSpLocks/>
            <a:stCxn id="7" idx="0"/>
            <a:endCxn id="8" idx="0"/>
          </p:cNvCxnSpPr>
          <p:nvPr/>
        </p:nvCxnSpPr>
        <p:spPr>
          <a:xfrm flipV="1">
            <a:off x="6171213" y="775821"/>
            <a:ext cx="0" cy="1070265"/>
          </a:xfrm>
          <a:prstGeom prst="line">
            <a:avLst/>
          </a:prstGeom>
          <a:ln>
            <a:solidFill>
              <a:srgbClr val="F65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3A35BF0-6B54-C0E4-5F1C-67463A8134C4}"/>
              </a:ext>
            </a:extLst>
          </p:cNvPr>
          <p:cNvCxnSpPr>
            <a:cxnSpLocks/>
          </p:cNvCxnSpPr>
          <p:nvPr/>
        </p:nvCxnSpPr>
        <p:spPr>
          <a:xfrm flipV="1">
            <a:off x="7254851" y="1965371"/>
            <a:ext cx="902034" cy="46947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D004FD3-D252-AA8A-550B-D162CBC5DF78}"/>
              </a:ext>
            </a:extLst>
          </p:cNvPr>
          <p:cNvCxnSpPr>
            <a:cxnSpLocks/>
          </p:cNvCxnSpPr>
          <p:nvPr/>
        </p:nvCxnSpPr>
        <p:spPr>
          <a:xfrm>
            <a:off x="7185809" y="3599708"/>
            <a:ext cx="971076" cy="538843"/>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AADCC7C-695F-1E1F-73D6-CE311F2BF10B}"/>
              </a:ext>
            </a:extLst>
          </p:cNvPr>
          <p:cNvCxnSpPr>
            <a:cxnSpLocks/>
            <a:stCxn id="7" idx="2"/>
            <a:endCxn id="8" idx="4"/>
          </p:cNvCxnSpPr>
          <p:nvPr/>
        </p:nvCxnSpPr>
        <p:spPr>
          <a:xfrm>
            <a:off x="6171213" y="4277556"/>
            <a:ext cx="0" cy="107026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A1F22A0-0A10-CAC6-803A-BF0296A79FE2}"/>
              </a:ext>
            </a:extLst>
          </p:cNvPr>
          <p:cNvCxnSpPr>
            <a:cxnSpLocks/>
          </p:cNvCxnSpPr>
          <p:nvPr/>
        </p:nvCxnSpPr>
        <p:spPr>
          <a:xfrm flipH="1">
            <a:off x="4180114" y="3680952"/>
            <a:ext cx="954104" cy="557581"/>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09F1989-D7AD-4C45-47BD-E15BAC266535}"/>
              </a:ext>
            </a:extLst>
          </p:cNvPr>
          <p:cNvCxnSpPr>
            <a:cxnSpLocks/>
          </p:cNvCxnSpPr>
          <p:nvPr/>
        </p:nvCxnSpPr>
        <p:spPr>
          <a:xfrm flipH="1" flipV="1">
            <a:off x="4180114" y="1996968"/>
            <a:ext cx="954104" cy="47006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pic>
        <p:nvPicPr>
          <p:cNvPr id="29" name="Graphic 28" descr="Call center outline">
            <a:extLst>
              <a:ext uri="{FF2B5EF4-FFF2-40B4-BE49-F238E27FC236}">
                <a16:creationId xmlns:a16="http://schemas.microsoft.com/office/drawing/2014/main" id="{87E0C9F7-3DAB-20A2-7F49-4FCE64F4C27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34305" y="3946050"/>
            <a:ext cx="714239" cy="714239"/>
          </a:xfrm>
          <a:prstGeom prst="rect">
            <a:avLst/>
          </a:prstGeom>
        </p:spPr>
      </p:pic>
      <p:pic>
        <p:nvPicPr>
          <p:cNvPr id="31" name="Graphic 30" descr="Doctor male outline">
            <a:extLst>
              <a:ext uri="{FF2B5EF4-FFF2-40B4-BE49-F238E27FC236}">
                <a16:creationId xmlns:a16="http://schemas.microsoft.com/office/drawing/2014/main" id="{09B2E043-79CD-813B-FB0D-256A77355E4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95903" y="4300260"/>
            <a:ext cx="780158" cy="780158"/>
          </a:xfrm>
          <a:prstGeom prst="rect">
            <a:avLst/>
          </a:prstGeom>
        </p:spPr>
      </p:pic>
      <p:pic>
        <p:nvPicPr>
          <p:cNvPr id="33" name="Graphic 32" descr="Computer outline">
            <a:extLst>
              <a:ext uri="{FF2B5EF4-FFF2-40B4-BE49-F238E27FC236}">
                <a16:creationId xmlns:a16="http://schemas.microsoft.com/office/drawing/2014/main" id="{E54EC23A-9318-C597-00CB-5AA5B479D0A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93987" y="2353788"/>
            <a:ext cx="773106" cy="773106"/>
          </a:xfrm>
          <a:prstGeom prst="rect">
            <a:avLst/>
          </a:prstGeom>
        </p:spPr>
      </p:pic>
      <p:pic>
        <p:nvPicPr>
          <p:cNvPr id="35" name="Graphic 34" descr="Heart with pulse outline">
            <a:extLst>
              <a:ext uri="{FF2B5EF4-FFF2-40B4-BE49-F238E27FC236}">
                <a16:creationId xmlns:a16="http://schemas.microsoft.com/office/drawing/2014/main" id="{5775F2AF-6122-9E44-B0D9-54C2BBD27C9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226934" y="1134910"/>
            <a:ext cx="587648" cy="587648"/>
          </a:xfrm>
          <a:prstGeom prst="rect">
            <a:avLst/>
          </a:prstGeom>
        </p:spPr>
      </p:pic>
      <p:pic>
        <p:nvPicPr>
          <p:cNvPr id="37" name="Picture 36">
            <a:extLst>
              <a:ext uri="{FF2B5EF4-FFF2-40B4-BE49-F238E27FC236}">
                <a16:creationId xmlns:a16="http://schemas.microsoft.com/office/drawing/2014/main" id="{89C4C171-2EC7-BCA3-0FA2-86D5BD403755}"/>
              </a:ext>
            </a:extLst>
          </p:cNvPr>
          <p:cNvPicPr>
            <a:picLocks noChangeAspect="1"/>
          </p:cNvPicPr>
          <p:nvPr/>
        </p:nvPicPr>
        <p:blipFill>
          <a:blip r:embed="rId13"/>
          <a:stretch>
            <a:fillRect/>
          </a:stretch>
        </p:blipFill>
        <p:spPr>
          <a:xfrm>
            <a:off x="7279754" y="3411251"/>
            <a:ext cx="1129444" cy="218382"/>
          </a:xfrm>
          <a:prstGeom prst="rect">
            <a:avLst/>
          </a:prstGeom>
        </p:spPr>
      </p:pic>
      <p:pic>
        <p:nvPicPr>
          <p:cNvPr id="39" name="Graphic 38" descr="Cloud Computing outline">
            <a:extLst>
              <a:ext uri="{FF2B5EF4-FFF2-40B4-BE49-F238E27FC236}">
                <a16:creationId xmlns:a16="http://schemas.microsoft.com/office/drawing/2014/main" id="{8EFFE9A1-50AD-6892-6F48-8A1D7D76F59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801121" y="1258648"/>
            <a:ext cx="595743" cy="595743"/>
          </a:xfrm>
          <a:prstGeom prst="rect">
            <a:avLst/>
          </a:prstGeom>
        </p:spPr>
      </p:pic>
      <p:pic>
        <p:nvPicPr>
          <p:cNvPr id="41" name="Graphic 40" descr="Group outline">
            <a:extLst>
              <a:ext uri="{FF2B5EF4-FFF2-40B4-BE49-F238E27FC236}">
                <a16:creationId xmlns:a16="http://schemas.microsoft.com/office/drawing/2014/main" id="{DC252EBA-6812-C837-ABA6-E6B52B6F721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185092" y="1610732"/>
            <a:ext cx="595742" cy="595742"/>
          </a:xfrm>
          <a:prstGeom prst="rect">
            <a:avLst/>
          </a:prstGeom>
        </p:spPr>
      </p:pic>
      <p:pic>
        <p:nvPicPr>
          <p:cNvPr id="56" name="Graphic 55" descr="Ambulance outline">
            <a:extLst>
              <a:ext uri="{FF2B5EF4-FFF2-40B4-BE49-F238E27FC236}">
                <a16:creationId xmlns:a16="http://schemas.microsoft.com/office/drawing/2014/main" id="{9EC6FF2A-FCB3-D19F-00F5-0E0DFBED5B5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906308" y="4196288"/>
            <a:ext cx="792272" cy="792272"/>
          </a:xfrm>
          <a:prstGeom prst="rect">
            <a:avLst/>
          </a:prstGeom>
        </p:spPr>
      </p:pic>
      <p:pic>
        <p:nvPicPr>
          <p:cNvPr id="58" name="Graphic 57" descr="Hospital outline">
            <a:extLst>
              <a:ext uri="{FF2B5EF4-FFF2-40B4-BE49-F238E27FC236}">
                <a16:creationId xmlns:a16="http://schemas.microsoft.com/office/drawing/2014/main" id="{E8E393DD-4765-91E5-96C5-026618A3D7E5}"/>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4080863" y="2612633"/>
            <a:ext cx="767576" cy="767576"/>
          </a:xfrm>
          <a:prstGeom prst="rect">
            <a:avLst/>
          </a:prstGeom>
        </p:spPr>
      </p:pic>
      <p:pic>
        <p:nvPicPr>
          <p:cNvPr id="60" name="Graphic 59" descr="Home outline">
            <a:extLst>
              <a:ext uri="{FF2B5EF4-FFF2-40B4-BE49-F238E27FC236}">
                <a16:creationId xmlns:a16="http://schemas.microsoft.com/office/drawing/2014/main" id="{E8EAE10E-9B6C-C76E-AC4D-A8E0E9D5EBFC}"/>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4977842" y="1144883"/>
            <a:ext cx="772861" cy="772861"/>
          </a:xfrm>
          <a:prstGeom prst="rect">
            <a:avLst/>
          </a:prstGeom>
        </p:spPr>
      </p:pic>
      <p:sp>
        <p:nvSpPr>
          <p:cNvPr id="62" name="TextBox 61">
            <a:extLst>
              <a:ext uri="{FF2B5EF4-FFF2-40B4-BE49-F238E27FC236}">
                <a16:creationId xmlns:a16="http://schemas.microsoft.com/office/drawing/2014/main" id="{01BEE8CA-3CB2-6864-A84F-8BDE8A9F3039}"/>
              </a:ext>
            </a:extLst>
          </p:cNvPr>
          <p:cNvSpPr txBox="1"/>
          <p:nvPr/>
        </p:nvSpPr>
        <p:spPr>
          <a:xfrm>
            <a:off x="8652732" y="698837"/>
            <a:ext cx="3384000" cy="400110"/>
          </a:xfrm>
          <a:prstGeom prst="rect">
            <a:avLst/>
          </a:prstGeom>
          <a:solidFill>
            <a:schemeClr val="accent3">
              <a:lumMod val="60000"/>
              <a:lumOff val="40000"/>
            </a:schemeClr>
          </a:soli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Digital First 111</a:t>
            </a:r>
          </a:p>
        </p:txBody>
      </p:sp>
      <p:sp>
        <p:nvSpPr>
          <p:cNvPr id="64" name="TextBox 63">
            <a:extLst>
              <a:ext uri="{FF2B5EF4-FFF2-40B4-BE49-F238E27FC236}">
                <a16:creationId xmlns:a16="http://schemas.microsoft.com/office/drawing/2014/main" id="{647F8463-2A15-E971-B9D9-B3CC20D74E26}"/>
              </a:ext>
            </a:extLst>
          </p:cNvPr>
          <p:cNvSpPr txBox="1"/>
          <p:nvPr/>
        </p:nvSpPr>
        <p:spPr>
          <a:xfrm>
            <a:off x="8648541" y="1176590"/>
            <a:ext cx="3384000" cy="400110"/>
          </a:xfrm>
          <a:prstGeom prst="rect">
            <a:avLst/>
          </a:prstGeom>
          <a:solidFill>
            <a:schemeClr val="accent3">
              <a:lumMod val="60000"/>
              <a:lumOff val="40000"/>
            </a:schemeClr>
          </a:soli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NHS 111 Wales</a:t>
            </a:r>
          </a:p>
        </p:txBody>
      </p:sp>
      <p:sp>
        <p:nvSpPr>
          <p:cNvPr id="65" name="TextBox 64">
            <a:extLst>
              <a:ext uri="{FF2B5EF4-FFF2-40B4-BE49-F238E27FC236}">
                <a16:creationId xmlns:a16="http://schemas.microsoft.com/office/drawing/2014/main" id="{E00DAFBD-E398-4D0D-CAF7-DAF1567DE364}"/>
              </a:ext>
            </a:extLst>
          </p:cNvPr>
          <p:cNvSpPr txBox="1"/>
          <p:nvPr/>
        </p:nvSpPr>
        <p:spPr>
          <a:xfrm>
            <a:off x="8653215" y="1645902"/>
            <a:ext cx="3384000" cy="707886"/>
          </a:xfrm>
          <a:prstGeom prst="rect">
            <a:avLst/>
          </a:prstGeom>
          <a:solidFill>
            <a:schemeClr val="accent5">
              <a:lumMod val="40000"/>
              <a:lumOff val="60000"/>
            </a:schemeClr>
          </a:soli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Remote clinical assessment and monitoring service</a:t>
            </a:r>
          </a:p>
        </p:txBody>
      </p:sp>
      <p:sp>
        <p:nvSpPr>
          <p:cNvPr id="66" name="TextBox 65">
            <a:extLst>
              <a:ext uri="{FF2B5EF4-FFF2-40B4-BE49-F238E27FC236}">
                <a16:creationId xmlns:a16="http://schemas.microsoft.com/office/drawing/2014/main" id="{36C1B2C9-B5D6-1B8A-8332-118167E8E07F}"/>
              </a:ext>
            </a:extLst>
          </p:cNvPr>
          <p:cNvSpPr txBox="1"/>
          <p:nvPr/>
        </p:nvSpPr>
        <p:spPr>
          <a:xfrm>
            <a:off x="8668733" y="2433508"/>
            <a:ext cx="3384000" cy="409137"/>
          </a:xfrm>
          <a:prstGeom prst="rect">
            <a:avLst/>
          </a:prstGeom>
          <a:solidFill>
            <a:schemeClr val="accent5">
              <a:lumMod val="40000"/>
              <a:lumOff val="60000"/>
            </a:schemeClr>
          </a:soli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24/7 urgent care service</a:t>
            </a:r>
          </a:p>
        </p:txBody>
      </p:sp>
      <p:sp>
        <p:nvSpPr>
          <p:cNvPr id="67" name="TextBox 66">
            <a:extLst>
              <a:ext uri="{FF2B5EF4-FFF2-40B4-BE49-F238E27FC236}">
                <a16:creationId xmlns:a16="http://schemas.microsoft.com/office/drawing/2014/main" id="{ED106547-5558-8E01-8CF9-A31CFDF8617B}"/>
              </a:ext>
            </a:extLst>
          </p:cNvPr>
          <p:cNvSpPr txBox="1"/>
          <p:nvPr/>
        </p:nvSpPr>
        <p:spPr>
          <a:xfrm>
            <a:off x="8668733" y="2950269"/>
            <a:ext cx="3384000" cy="400110"/>
          </a:xfrm>
          <a:prstGeom prst="rect">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2700000" scaled="1"/>
            <a:tileRect/>
          </a:gra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999 emergency response</a:t>
            </a:r>
          </a:p>
        </p:txBody>
      </p:sp>
      <p:sp>
        <p:nvSpPr>
          <p:cNvPr id="68" name="TextBox 67">
            <a:extLst>
              <a:ext uri="{FF2B5EF4-FFF2-40B4-BE49-F238E27FC236}">
                <a16:creationId xmlns:a16="http://schemas.microsoft.com/office/drawing/2014/main" id="{51D2411A-14AE-5EC1-A417-2A47150E2E9D}"/>
              </a:ext>
            </a:extLst>
          </p:cNvPr>
          <p:cNvSpPr txBox="1"/>
          <p:nvPr/>
        </p:nvSpPr>
        <p:spPr>
          <a:xfrm>
            <a:off x="8666759" y="3428087"/>
            <a:ext cx="3384000" cy="707886"/>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Inter - hospital transfer service</a:t>
            </a:r>
          </a:p>
        </p:txBody>
      </p:sp>
      <p:sp>
        <p:nvSpPr>
          <p:cNvPr id="69" name="TextBox 68">
            <a:extLst>
              <a:ext uri="{FF2B5EF4-FFF2-40B4-BE49-F238E27FC236}">
                <a16:creationId xmlns:a16="http://schemas.microsoft.com/office/drawing/2014/main" id="{6823783D-C27E-D402-4895-9448EFAB1AF7}"/>
              </a:ext>
            </a:extLst>
          </p:cNvPr>
          <p:cNvSpPr txBox="1"/>
          <p:nvPr/>
        </p:nvSpPr>
        <p:spPr>
          <a:xfrm>
            <a:off x="8652732" y="4188767"/>
            <a:ext cx="3384000" cy="400110"/>
          </a:xfrm>
          <a:prstGeom prst="rect">
            <a:avLst/>
          </a:prstGeom>
          <a:solidFill>
            <a:schemeClr val="accent6">
              <a:lumMod val="40000"/>
              <a:lumOff val="60000"/>
            </a:schemeClr>
          </a:soli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Discharge service</a:t>
            </a:r>
          </a:p>
        </p:txBody>
      </p:sp>
      <p:sp>
        <p:nvSpPr>
          <p:cNvPr id="70" name="TextBox 69">
            <a:extLst>
              <a:ext uri="{FF2B5EF4-FFF2-40B4-BE49-F238E27FC236}">
                <a16:creationId xmlns:a16="http://schemas.microsoft.com/office/drawing/2014/main" id="{B58E1F56-5973-6950-7935-1A70AEF0229D}"/>
              </a:ext>
            </a:extLst>
          </p:cNvPr>
          <p:cNvSpPr txBox="1"/>
          <p:nvPr/>
        </p:nvSpPr>
        <p:spPr>
          <a:xfrm>
            <a:off x="8648384" y="4645637"/>
            <a:ext cx="3384000" cy="707886"/>
          </a:xfrm>
          <a:prstGeom prst="rect">
            <a:avLst/>
          </a:prstGeom>
          <a:solidFill>
            <a:schemeClr val="accent2">
              <a:lumMod val="40000"/>
              <a:lumOff val="60000"/>
            </a:schemeClr>
          </a:soli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Wearable technology monitoring</a:t>
            </a:r>
          </a:p>
        </p:txBody>
      </p:sp>
      <p:sp>
        <p:nvSpPr>
          <p:cNvPr id="71" name="TextBox 70">
            <a:extLst>
              <a:ext uri="{FF2B5EF4-FFF2-40B4-BE49-F238E27FC236}">
                <a16:creationId xmlns:a16="http://schemas.microsoft.com/office/drawing/2014/main" id="{0E710F40-E5BE-5230-6E0D-2820E1EE1240}"/>
              </a:ext>
            </a:extLst>
          </p:cNvPr>
          <p:cNvSpPr txBox="1"/>
          <p:nvPr/>
        </p:nvSpPr>
        <p:spPr>
          <a:xfrm>
            <a:off x="8648384" y="5951387"/>
            <a:ext cx="3384000" cy="400110"/>
          </a:xfrm>
          <a:prstGeom prst="rect">
            <a:avLst/>
          </a:prstGeom>
          <a:solidFill>
            <a:schemeClr val="accent2">
              <a:lumMod val="40000"/>
              <a:lumOff val="60000"/>
            </a:schemeClr>
          </a:soli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Data sharing</a:t>
            </a:r>
          </a:p>
        </p:txBody>
      </p:sp>
      <p:sp>
        <p:nvSpPr>
          <p:cNvPr id="72" name="TextBox 71">
            <a:extLst>
              <a:ext uri="{FF2B5EF4-FFF2-40B4-BE49-F238E27FC236}">
                <a16:creationId xmlns:a16="http://schemas.microsoft.com/office/drawing/2014/main" id="{27FBF751-474B-0035-35DE-669A0D11BCE6}"/>
              </a:ext>
            </a:extLst>
          </p:cNvPr>
          <p:cNvSpPr txBox="1"/>
          <p:nvPr/>
        </p:nvSpPr>
        <p:spPr>
          <a:xfrm>
            <a:off x="8648384" y="5414208"/>
            <a:ext cx="3384000" cy="432000"/>
          </a:xfrm>
          <a:prstGeom prst="rect">
            <a:avLst/>
          </a:prstGeom>
          <a:solidFill>
            <a:schemeClr val="accent2">
              <a:lumMod val="40000"/>
              <a:lumOff val="60000"/>
            </a:schemeClr>
          </a:solidFill>
          <a:ln>
            <a:solidFill>
              <a:srgbClr val="007749"/>
            </a:solidFill>
          </a:ln>
        </p:spPr>
        <p:txBody>
          <a:bodyPr wrap="square" rtlCol="0">
            <a:spAutoFit/>
          </a:bodyPr>
          <a:lstStyle/>
          <a:p>
            <a:r>
              <a:rPr lang="en-GB" sz="2000" dirty="0">
                <a:latin typeface="Segoe UI" panose="020B0502040204020203" pitchFamily="34" charset="0"/>
                <a:cs typeface="Segoe UI" panose="020B0502040204020203" pitchFamily="34" charset="0"/>
              </a:rPr>
              <a:t>Making every contact count</a:t>
            </a:r>
          </a:p>
        </p:txBody>
      </p:sp>
      <p:pic>
        <p:nvPicPr>
          <p:cNvPr id="77" name="Picture 76" descr="Map&#10;&#10;Description automatically generated with medium confidence">
            <a:extLst>
              <a:ext uri="{FF2B5EF4-FFF2-40B4-BE49-F238E27FC236}">
                <a16:creationId xmlns:a16="http://schemas.microsoft.com/office/drawing/2014/main" id="{3FB0774E-DFCD-C65A-6D00-186E4CF4B602}"/>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l="3946" r="73756"/>
          <a:stretch/>
        </p:blipFill>
        <p:spPr bwMode="auto">
          <a:xfrm>
            <a:off x="1200685" y="1360775"/>
            <a:ext cx="2589156" cy="32944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9" name="Picture 78">
            <a:extLst>
              <a:ext uri="{FF2B5EF4-FFF2-40B4-BE49-F238E27FC236}">
                <a16:creationId xmlns:a16="http://schemas.microsoft.com/office/drawing/2014/main" id="{B856D397-7449-7E86-528E-F440DDD29B6E}"/>
              </a:ext>
            </a:extLst>
          </p:cNvPr>
          <p:cNvPicPr>
            <a:picLocks noChangeAspect="1"/>
          </p:cNvPicPr>
          <p:nvPr/>
        </p:nvPicPr>
        <p:blipFill>
          <a:blip r:embed="rId25"/>
          <a:stretch>
            <a:fillRect/>
          </a:stretch>
        </p:blipFill>
        <p:spPr>
          <a:xfrm>
            <a:off x="1326921" y="4812688"/>
            <a:ext cx="2524125" cy="1428750"/>
          </a:xfrm>
          <a:prstGeom prst="rect">
            <a:avLst/>
          </a:prstGeom>
          <a:effectLst>
            <a:outerShdw blurRad="50800" dist="38100" dir="2700000" algn="tl" rotWithShape="0">
              <a:prstClr val="black">
                <a:alpha val="40000"/>
              </a:prstClr>
            </a:outerShdw>
          </a:effectLst>
        </p:spPr>
      </p:pic>
      <p:pic>
        <p:nvPicPr>
          <p:cNvPr id="5" name="Graphic 4" descr="Sling outline">
            <a:extLst>
              <a:ext uri="{FF2B5EF4-FFF2-40B4-BE49-F238E27FC236}">
                <a16:creationId xmlns:a16="http://schemas.microsoft.com/office/drawing/2014/main" id="{8756221F-7987-6B23-3B85-4C04F3AA850F}"/>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5888191" y="2761629"/>
            <a:ext cx="566044" cy="566044"/>
          </a:xfrm>
          <a:prstGeom prst="rect">
            <a:avLst/>
          </a:prstGeom>
        </p:spPr>
      </p:pic>
    </p:spTree>
    <p:extLst>
      <p:ext uri="{BB962C8B-B14F-4D97-AF65-F5344CB8AC3E}">
        <p14:creationId xmlns:p14="http://schemas.microsoft.com/office/powerpoint/2010/main" val="56544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7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7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4" grpId="0" animBg="1"/>
      <p:bldP spid="65" grpId="0" animBg="1"/>
      <p:bldP spid="66" grpId="0" animBg="1"/>
      <p:bldP spid="67" grpId="0" animBg="1"/>
      <p:bldP spid="68" grpId="0" animBg="1"/>
      <p:bldP spid="69" grpId="0" animBg="1"/>
      <p:bldP spid="70" grpId="0" animBg="1"/>
      <p:bldP spid="71"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756446C-13D2-CE1B-B04F-9682E6D2D65A}"/>
              </a:ext>
            </a:extLst>
          </p:cNvPr>
          <p:cNvSpPr/>
          <p:nvPr/>
        </p:nvSpPr>
        <p:spPr>
          <a:xfrm>
            <a:off x="1" y="0"/>
            <a:ext cx="1083076"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picture containing clipart&#10;&#10;Description automatically generated">
            <a:extLst>
              <a:ext uri="{FF2B5EF4-FFF2-40B4-BE49-F238E27FC236}">
                <a16:creationId xmlns:a16="http://schemas.microsoft.com/office/drawing/2014/main" id="{A8984B03-9E00-1772-51D0-BD8DDF498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01" y="5815014"/>
            <a:ext cx="676275" cy="695325"/>
          </a:xfrm>
          <a:prstGeom prst="rect">
            <a:avLst/>
          </a:prstGeom>
        </p:spPr>
      </p:pic>
      <p:sp>
        <p:nvSpPr>
          <p:cNvPr id="19" name="TextBox 18">
            <a:extLst>
              <a:ext uri="{FF2B5EF4-FFF2-40B4-BE49-F238E27FC236}">
                <a16:creationId xmlns:a16="http://schemas.microsoft.com/office/drawing/2014/main" id="{E3310F68-C096-93FD-6ED1-8FD9F06C8373}"/>
              </a:ext>
            </a:extLst>
          </p:cNvPr>
          <p:cNvSpPr txBox="1"/>
          <p:nvPr/>
        </p:nvSpPr>
        <p:spPr>
          <a:xfrm rot="16200000">
            <a:off x="-1741106" y="2751202"/>
            <a:ext cx="5215314" cy="584775"/>
          </a:xfrm>
          <a:prstGeom prst="rect">
            <a:avLst/>
          </a:prstGeom>
          <a:noFill/>
        </p:spPr>
        <p:txBody>
          <a:bodyPr wrap="square" rtlCol="0">
            <a:spAutoFit/>
          </a:bodyPr>
          <a:lstStyle/>
          <a:p>
            <a:r>
              <a:rPr lang="en-GB" sz="3200" b="1">
                <a:solidFill>
                  <a:schemeClr val="bg1"/>
                </a:solidFill>
                <a:latin typeface="Segoe UI" panose="020B0502040204020203" pitchFamily="34" charset="0"/>
                <a:cs typeface="Segoe UI" panose="020B0502040204020203" pitchFamily="34" charset="0"/>
              </a:rPr>
              <a:t> </a:t>
            </a:r>
          </a:p>
        </p:txBody>
      </p:sp>
      <p:sp>
        <p:nvSpPr>
          <p:cNvPr id="20" name="TextBox 19">
            <a:extLst>
              <a:ext uri="{FF2B5EF4-FFF2-40B4-BE49-F238E27FC236}">
                <a16:creationId xmlns:a16="http://schemas.microsoft.com/office/drawing/2014/main" id="{78C14D71-5550-030E-D40C-B221FD5D4E14}"/>
              </a:ext>
            </a:extLst>
          </p:cNvPr>
          <p:cNvSpPr txBox="1"/>
          <p:nvPr/>
        </p:nvSpPr>
        <p:spPr>
          <a:xfrm>
            <a:off x="9622972" y="6512484"/>
            <a:ext cx="2569028" cy="261610"/>
          </a:xfrm>
          <a:prstGeom prst="rect">
            <a:avLst/>
          </a:prstGeom>
          <a:noFill/>
          <a:ln>
            <a:noFill/>
          </a:ln>
        </p:spPr>
        <p:txBody>
          <a:bodyPr wrap="square" rtlCol="0">
            <a:spAutoFit/>
          </a:bodyPr>
          <a:lstStyle/>
          <a:p>
            <a:r>
              <a:rPr lang="en-GB" sz="1100">
                <a:solidFill>
                  <a:srgbClr val="007749"/>
                </a:solidFill>
                <a:latin typeface="Bahnschrift Light" panose="020B0502040204020203" pitchFamily="34" charset="0"/>
              </a:rPr>
              <a:t>Welsh Ambulance Services NHS Trust</a:t>
            </a:r>
          </a:p>
        </p:txBody>
      </p:sp>
      <p:sp>
        <p:nvSpPr>
          <p:cNvPr id="2" name="TextBox 1">
            <a:extLst>
              <a:ext uri="{FF2B5EF4-FFF2-40B4-BE49-F238E27FC236}">
                <a16:creationId xmlns:a16="http://schemas.microsoft.com/office/drawing/2014/main" id="{86DEC5A0-D621-6709-7FE2-91FEB6629F9C}"/>
              </a:ext>
            </a:extLst>
          </p:cNvPr>
          <p:cNvSpPr txBox="1"/>
          <p:nvPr/>
        </p:nvSpPr>
        <p:spPr>
          <a:xfrm rot="16200000">
            <a:off x="-2289391" y="2533237"/>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Opportunities </a:t>
            </a:r>
          </a:p>
        </p:txBody>
      </p:sp>
      <p:sp>
        <p:nvSpPr>
          <p:cNvPr id="4" name="TextBox 3">
            <a:extLst>
              <a:ext uri="{FF2B5EF4-FFF2-40B4-BE49-F238E27FC236}">
                <a16:creationId xmlns:a16="http://schemas.microsoft.com/office/drawing/2014/main" id="{A5C1873B-3B62-5FAA-C9A9-98518A2CBB08}"/>
              </a:ext>
            </a:extLst>
          </p:cNvPr>
          <p:cNvSpPr txBox="1"/>
          <p:nvPr/>
        </p:nvSpPr>
        <p:spPr>
          <a:xfrm>
            <a:off x="1238029" y="93377"/>
            <a:ext cx="10799025" cy="523220"/>
          </a:xfrm>
          <a:prstGeom prst="rect">
            <a:avLst/>
          </a:prstGeom>
          <a:noFill/>
        </p:spPr>
        <p:txBody>
          <a:bodyPr wrap="square">
            <a:spAutoFit/>
          </a:bodyPr>
          <a:lstStyle/>
          <a:p>
            <a:pPr lvl="0"/>
            <a:r>
              <a:rPr lang="en-GB" sz="2800" b="1" kern="100" dirty="0">
                <a:solidFill>
                  <a:srgbClr val="007749"/>
                </a:solidFill>
                <a:effectLst/>
                <a:latin typeface="Segoe UI" panose="020B0502040204020203" pitchFamily="34" charset="0"/>
                <a:ea typeface="Calibri" panose="020F0502020204030204" pitchFamily="34" charset="0"/>
                <a:cs typeface="Segoe UI" panose="020B0502040204020203" pitchFamily="34" charset="0"/>
              </a:rPr>
              <a:t>Alignment with the National 6 Goals Programme </a:t>
            </a:r>
            <a:endParaRPr lang="en-GB" sz="2800" b="1" kern="100" dirty="0">
              <a:solidFill>
                <a:srgbClr val="007749"/>
              </a:solidFill>
              <a:latin typeface="Segoe UI" panose="020B0502040204020203" pitchFamily="34" charset="0"/>
              <a:ea typeface="Calibri" panose="020F0502020204030204" pitchFamily="34" charset="0"/>
              <a:cs typeface="Segoe UI" panose="020B0502040204020203" pitchFamily="34" charset="0"/>
            </a:endParaRPr>
          </a:p>
        </p:txBody>
      </p:sp>
      <p:pic>
        <p:nvPicPr>
          <p:cNvPr id="7" name="Picture 6">
            <a:extLst>
              <a:ext uri="{FF2B5EF4-FFF2-40B4-BE49-F238E27FC236}">
                <a16:creationId xmlns:a16="http://schemas.microsoft.com/office/drawing/2014/main" id="{4709F03F-E852-56BE-0644-DD17FCF9BDE0}"/>
              </a:ext>
            </a:extLst>
          </p:cNvPr>
          <p:cNvPicPr>
            <a:picLocks noChangeAspect="1"/>
          </p:cNvPicPr>
          <p:nvPr/>
        </p:nvPicPr>
        <p:blipFill rotWithShape="1">
          <a:blip r:embed="rId4"/>
          <a:srcRect l="10952" r="12702"/>
          <a:stretch/>
        </p:blipFill>
        <p:spPr>
          <a:xfrm>
            <a:off x="4948054" y="1846086"/>
            <a:ext cx="2446318" cy="2431470"/>
          </a:xfrm>
          <a:prstGeom prst="rect">
            <a:avLst/>
          </a:prstGeom>
        </p:spPr>
      </p:pic>
      <p:sp>
        <p:nvSpPr>
          <p:cNvPr id="8" name="Oval 7">
            <a:extLst>
              <a:ext uri="{FF2B5EF4-FFF2-40B4-BE49-F238E27FC236}">
                <a16:creationId xmlns:a16="http://schemas.microsoft.com/office/drawing/2014/main" id="{B0A28026-DCEC-B165-2A73-5F554F346682}"/>
              </a:ext>
            </a:extLst>
          </p:cNvPr>
          <p:cNvSpPr/>
          <p:nvPr/>
        </p:nvSpPr>
        <p:spPr>
          <a:xfrm>
            <a:off x="3885213" y="775821"/>
            <a:ext cx="4572000" cy="4572000"/>
          </a:xfrm>
          <a:prstGeom prst="ellipse">
            <a:avLst/>
          </a:prstGeom>
          <a:noFill/>
          <a:ln w="38100">
            <a:solidFill>
              <a:srgbClr val="0077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47977B7F-23A2-69AF-2D42-1F6D38F7B637}"/>
              </a:ext>
            </a:extLst>
          </p:cNvPr>
          <p:cNvCxnSpPr>
            <a:cxnSpLocks/>
            <a:stCxn id="7" idx="0"/>
            <a:endCxn id="8" idx="0"/>
          </p:cNvCxnSpPr>
          <p:nvPr/>
        </p:nvCxnSpPr>
        <p:spPr>
          <a:xfrm flipV="1">
            <a:off x="6171213" y="775821"/>
            <a:ext cx="0" cy="1070265"/>
          </a:xfrm>
          <a:prstGeom prst="line">
            <a:avLst/>
          </a:prstGeom>
          <a:ln>
            <a:solidFill>
              <a:srgbClr val="F65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3A35BF0-6B54-C0E4-5F1C-67463A8134C4}"/>
              </a:ext>
            </a:extLst>
          </p:cNvPr>
          <p:cNvCxnSpPr>
            <a:cxnSpLocks/>
          </p:cNvCxnSpPr>
          <p:nvPr/>
        </p:nvCxnSpPr>
        <p:spPr>
          <a:xfrm flipV="1">
            <a:off x="7254851" y="1965371"/>
            <a:ext cx="902034" cy="46947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D004FD3-D252-AA8A-550B-D162CBC5DF78}"/>
              </a:ext>
            </a:extLst>
          </p:cNvPr>
          <p:cNvCxnSpPr>
            <a:cxnSpLocks/>
          </p:cNvCxnSpPr>
          <p:nvPr/>
        </p:nvCxnSpPr>
        <p:spPr>
          <a:xfrm>
            <a:off x="7185809" y="3599708"/>
            <a:ext cx="971076" cy="538843"/>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AADCC7C-695F-1E1F-73D6-CE311F2BF10B}"/>
              </a:ext>
            </a:extLst>
          </p:cNvPr>
          <p:cNvCxnSpPr>
            <a:cxnSpLocks/>
            <a:stCxn id="7" idx="2"/>
            <a:endCxn id="8" idx="4"/>
          </p:cNvCxnSpPr>
          <p:nvPr/>
        </p:nvCxnSpPr>
        <p:spPr>
          <a:xfrm>
            <a:off x="6171213" y="4277556"/>
            <a:ext cx="0" cy="107026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A1F22A0-0A10-CAC6-803A-BF0296A79FE2}"/>
              </a:ext>
            </a:extLst>
          </p:cNvPr>
          <p:cNvCxnSpPr>
            <a:cxnSpLocks/>
          </p:cNvCxnSpPr>
          <p:nvPr/>
        </p:nvCxnSpPr>
        <p:spPr>
          <a:xfrm flipH="1">
            <a:off x="4180114" y="3680952"/>
            <a:ext cx="954104" cy="557581"/>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09F1989-D7AD-4C45-47BD-E15BAC266535}"/>
              </a:ext>
            </a:extLst>
          </p:cNvPr>
          <p:cNvCxnSpPr>
            <a:cxnSpLocks/>
          </p:cNvCxnSpPr>
          <p:nvPr/>
        </p:nvCxnSpPr>
        <p:spPr>
          <a:xfrm flipH="1" flipV="1">
            <a:off x="4180114" y="1996968"/>
            <a:ext cx="954104" cy="47006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pic>
        <p:nvPicPr>
          <p:cNvPr id="29" name="Graphic 28" descr="Call center outline">
            <a:extLst>
              <a:ext uri="{FF2B5EF4-FFF2-40B4-BE49-F238E27FC236}">
                <a16:creationId xmlns:a16="http://schemas.microsoft.com/office/drawing/2014/main" id="{87E0C9F7-3DAB-20A2-7F49-4FCE64F4C27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34305" y="3946050"/>
            <a:ext cx="714239" cy="714239"/>
          </a:xfrm>
          <a:prstGeom prst="rect">
            <a:avLst/>
          </a:prstGeom>
        </p:spPr>
      </p:pic>
      <p:pic>
        <p:nvPicPr>
          <p:cNvPr id="31" name="Graphic 30" descr="Doctor male outline">
            <a:extLst>
              <a:ext uri="{FF2B5EF4-FFF2-40B4-BE49-F238E27FC236}">
                <a16:creationId xmlns:a16="http://schemas.microsoft.com/office/drawing/2014/main" id="{09B2E043-79CD-813B-FB0D-256A77355E4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95903" y="4300260"/>
            <a:ext cx="780158" cy="780158"/>
          </a:xfrm>
          <a:prstGeom prst="rect">
            <a:avLst/>
          </a:prstGeom>
        </p:spPr>
      </p:pic>
      <p:pic>
        <p:nvPicPr>
          <p:cNvPr id="33" name="Graphic 32" descr="Computer outline">
            <a:extLst>
              <a:ext uri="{FF2B5EF4-FFF2-40B4-BE49-F238E27FC236}">
                <a16:creationId xmlns:a16="http://schemas.microsoft.com/office/drawing/2014/main" id="{E54EC23A-9318-C597-00CB-5AA5B479D0A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93987" y="2353788"/>
            <a:ext cx="773106" cy="773106"/>
          </a:xfrm>
          <a:prstGeom prst="rect">
            <a:avLst/>
          </a:prstGeom>
        </p:spPr>
      </p:pic>
      <p:pic>
        <p:nvPicPr>
          <p:cNvPr id="35" name="Graphic 34" descr="Heart with pulse outline">
            <a:extLst>
              <a:ext uri="{FF2B5EF4-FFF2-40B4-BE49-F238E27FC236}">
                <a16:creationId xmlns:a16="http://schemas.microsoft.com/office/drawing/2014/main" id="{5775F2AF-6122-9E44-B0D9-54C2BBD27C9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226934" y="1134910"/>
            <a:ext cx="587648" cy="587648"/>
          </a:xfrm>
          <a:prstGeom prst="rect">
            <a:avLst/>
          </a:prstGeom>
        </p:spPr>
      </p:pic>
      <p:pic>
        <p:nvPicPr>
          <p:cNvPr id="37" name="Picture 36">
            <a:extLst>
              <a:ext uri="{FF2B5EF4-FFF2-40B4-BE49-F238E27FC236}">
                <a16:creationId xmlns:a16="http://schemas.microsoft.com/office/drawing/2014/main" id="{89C4C171-2EC7-BCA3-0FA2-86D5BD403755}"/>
              </a:ext>
            </a:extLst>
          </p:cNvPr>
          <p:cNvPicPr>
            <a:picLocks noChangeAspect="1"/>
          </p:cNvPicPr>
          <p:nvPr/>
        </p:nvPicPr>
        <p:blipFill>
          <a:blip r:embed="rId13"/>
          <a:stretch>
            <a:fillRect/>
          </a:stretch>
        </p:blipFill>
        <p:spPr>
          <a:xfrm>
            <a:off x="7279754" y="3411251"/>
            <a:ext cx="1129444" cy="218382"/>
          </a:xfrm>
          <a:prstGeom prst="rect">
            <a:avLst/>
          </a:prstGeom>
        </p:spPr>
      </p:pic>
      <p:pic>
        <p:nvPicPr>
          <p:cNvPr id="39" name="Graphic 38" descr="Cloud Computing outline">
            <a:extLst>
              <a:ext uri="{FF2B5EF4-FFF2-40B4-BE49-F238E27FC236}">
                <a16:creationId xmlns:a16="http://schemas.microsoft.com/office/drawing/2014/main" id="{8EFFE9A1-50AD-6892-6F48-8A1D7D76F59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801121" y="1258648"/>
            <a:ext cx="595743" cy="595743"/>
          </a:xfrm>
          <a:prstGeom prst="rect">
            <a:avLst/>
          </a:prstGeom>
        </p:spPr>
      </p:pic>
      <p:pic>
        <p:nvPicPr>
          <p:cNvPr id="41" name="Graphic 40" descr="Group outline">
            <a:extLst>
              <a:ext uri="{FF2B5EF4-FFF2-40B4-BE49-F238E27FC236}">
                <a16:creationId xmlns:a16="http://schemas.microsoft.com/office/drawing/2014/main" id="{DC252EBA-6812-C837-ABA6-E6B52B6F721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185092" y="1610732"/>
            <a:ext cx="595742" cy="595742"/>
          </a:xfrm>
          <a:prstGeom prst="rect">
            <a:avLst/>
          </a:prstGeom>
        </p:spPr>
      </p:pic>
      <p:pic>
        <p:nvPicPr>
          <p:cNvPr id="56" name="Graphic 55" descr="Ambulance outline">
            <a:extLst>
              <a:ext uri="{FF2B5EF4-FFF2-40B4-BE49-F238E27FC236}">
                <a16:creationId xmlns:a16="http://schemas.microsoft.com/office/drawing/2014/main" id="{9EC6FF2A-FCB3-D19F-00F5-0E0DFBED5B5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906308" y="4196288"/>
            <a:ext cx="792272" cy="792272"/>
          </a:xfrm>
          <a:prstGeom prst="rect">
            <a:avLst/>
          </a:prstGeom>
        </p:spPr>
      </p:pic>
      <p:pic>
        <p:nvPicPr>
          <p:cNvPr id="58" name="Graphic 57" descr="Hospital outline">
            <a:extLst>
              <a:ext uri="{FF2B5EF4-FFF2-40B4-BE49-F238E27FC236}">
                <a16:creationId xmlns:a16="http://schemas.microsoft.com/office/drawing/2014/main" id="{E8E393DD-4765-91E5-96C5-026618A3D7E5}"/>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4080863" y="2612633"/>
            <a:ext cx="767576" cy="767576"/>
          </a:xfrm>
          <a:prstGeom prst="rect">
            <a:avLst/>
          </a:prstGeom>
        </p:spPr>
      </p:pic>
      <p:pic>
        <p:nvPicPr>
          <p:cNvPr id="60" name="Graphic 59" descr="Home outline">
            <a:extLst>
              <a:ext uri="{FF2B5EF4-FFF2-40B4-BE49-F238E27FC236}">
                <a16:creationId xmlns:a16="http://schemas.microsoft.com/office/drawing/2014/main" id="{E8EAE10E-9B6C-C76E-AC4D-A8E0E9D5EBFC}"/>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4977842" y="1144883"/>
            <a:ext cx="772861" cy="772861"/>
          </a:xfrm>
          <a:prstGeom prst="rect">
            <a:avLst/>
          </a:prstGeom>
        </p:spPr>
      </p:pic>
      <p:sp>
        <p:nvSpPr>
          <p:cNvPr id="61" name="TextBox 60">
            <a:extLst>
              <a:ext uri="{FF2B5EF4-FFF2-40B4-BE49-F238E27FC236}">
                <a16:creationId xmlns:a16="http://schemas.microsoft.com/office/drawing/2014/main" id="{5C3DCBFE-7094-D822-CD83-4A38735862D8}"/>
              </a:ext>
            </a:extLst>
          </p:cNvPr>
          <p:cNvSpPr txBox="1"/>
          <p:nvPr/>
        </p:nvSpPr>
        <p:spPr>
          <a:xfrm>
            <a:off x="8556828" y="1230425"/>
            <a:ext cx="3480226" cy="1446550"/>
          </a:xfrm>
          <a:prstGeom prst="rect">
            <a:avLst/>
          </a:prstGeom>
          <a:noFill/>
        </p:spPr>
        <p:txBody>
          <a:bodyPr wrap="square" rtlCol="0">
            <a:spAutoFit/>
          </a:bodyPr>
          <a:lstStyle/>
          <a:p>
            <a:r>
              <a:rPr lang="en-GB" sz="1400" dirty="0">
                <a:latin typeface="Segoe UI" panose="020B0502040204020203" pitchFamily="34" charset="0"/>
                <a:cs typeface="Segoe UI" panose="020B0502040204020203" pitchFamily="34" charset="0"/>
              </a:rPr>
              <a:t>Digital First 111</a:t>
            </a:r>
          </a:p>
          <a:p>
            <a:pPr marL="342900" indent="-342900">
              <a:buFont typeface="Arial" panose="020B0604020202020204" pitchFamily="34" charset="0"/>
              <a:buChar char="•"/>
            </a:pPr>
            <a:r>
              <a:rPr lang="en-GB" sz="1200" dirty="0">
                <a:latin typeface="Segoe UI" panose="020B0502040204020203" pitchFamily="34" charset="0"/>
                <a:cs typeface="Segoe UI" panose="020B0502040204020203" pitchFamily="34" charset="0"/>
              </a:rPr>
              <a:t>Modern Interactive website</a:t>
            </a:r>
          </a:p>
          <a:p>
            <a:pPr marL="342900" indent="-342900">
              <a:buFont typeface="Arial" panose="020B0604020202020204" pitchFamily="34" charset="0"/>
              <a:buChar char="•"/>
            </a:pPr>
            <a:r>
              <a:rPr lang="en-GB" sz="1200" dirty="0">
                <a:latin typeface="Segoe UI" panose="020B0502040204020203" pitchFamily="34" charset="0"/>
                <a:cs typeface="Segoe UI" panose="020B0502040204020203" pitchFamily="34" charset="0"/>
              </a:rPr>
              <a:t>Linked to NHS Wales App</a:t>
            </a:r>
          </a:p>
          <a:p>
            <a:pPr marL="342900" indent="-342900">
              <a:buFont typeface="Arial" panose="020B0604020202020204" pitchFamily="34" charset="0"/>
              <a:buChar char="•"/>
            </a:pPr>
            <a:r>
              <a:rPr lang="en-GB" sz="1200" dirty="0">
                <a:latin typeface="Segoe UI" panose="020B0502040204020203" pitchFamily="34" charset="0"/>
                <a:cs typeface="Segoe UI" panose="020B0502040204020203" pitchFamily="34" charset="0"/>
              </a:rPr>
              <a:t>Symptom checkers</a:t>
            </a:r>
          </a:p>
          <a:p>
            <a:pPr marL="342900" indent="-342900">
              <a:buFont typeface="Arial" panose="020B0604020202020204" pitchFamily="34" charset="0"/>
              <a:buChar char="•"/>
            </a:pPr>
            <a:r>
              <a:rPr lang="en-GB" sz="1200" dirty="0">
                <a:latin typeface="Segoe UI" panose="020B0502040204020203" pitchFamily="34" charset="0"/>
                <a:cs typeface="Segoe UI" panose="020B0502040204020203" pitchFamily="34" charset="0"/>
              </a:rPr>
              <a:t>Directory of Services</a:t>
            </a:r>
          </a:p>
          <a:p>
            <a:pPr marL="342900" indent="-342900">
              <a:buFont typeface="Arial" panose="020B0604020202020204" pitchFamily="34" charset="0"/>
              <a:buChar char="•"/>
            </a:pPr>
            <a:r>
              <a:rPr lang="en-GB" sz="1200" dirty="0">
                <a:latin typeface="Segoe UI" panose="020B0502040204020203" pitchFamily="34" charset="0"/>
                <a:cs typeface="Segoe UI" panose="020B0502040204020203" pitchFamily="34" charset="0"/>
              </a:rPr>
              <a:t>Automatic transfer to next step if required</a:t>
            </a:r>
          </a:p>
          <a:p>
            <a:endParaRPr lang="en-GB" sz="1400" dirty="0">
              <a:latin typeface="Segoe UI" panose="020B0502040204020203" pitchFamily="34" charset="0"/>
              <a:cs typeface="Segoe UI" panose="020B0502040204020203" pitchFamily="34" charset="0"/>
            </a:endParaRPr>
          </a:p>
        </p:txBody>
      </p:sp>
      <p:sp>
        <p:nvSpPr>
          <p:cNvPr id="63" name="TextBox 62">
            <a:extLst>
              <a:ext uri="{FF2B5EF4-FFF2-40B4-BE49-F238E27FC236}">
                <a16:creationId xmlns:a16="http://schemas.microsoft.com/office/drawing/2014/main" id="{7A890444-1370-1399-865C-DEFE700EF3FC}"/>
              </a:ext>
            </a:extLst>
          </p:cNvPr>
          <p:cNvSpPr txBox="1"/>
          <p:nvPr/>
        </p:nvSpPr>
        <p:spPr>
          <a:xfrm>
            <a:off x="9239994" y="2965958"/>
            <a:ext cx="2797060" cy="677108"/>
          </a:xfrm>
          <a:prstGeom prst="rect">
            <a:avLst/>
          </a:prstGeom>
          <a:noFill/>
        </p:spPr>
        <p:txBody>
          <a:bodyPr wrap="square" rtlCol="0">
            <a:spAutoFit/>
          </a:bodyPr>
          <a:lstStyle/>
          <a:p>
            <a:r>
              <a:rPr lang="en-GB" sz="1400" dirty="0">
                <a:latin typeface="Segoe UI" panose="020B0502040204020203" pitchFamily="34" charset="0"/>
                <a:cs typeface="Segoe UI" panose="020B0502040204020203" pitchFamily="34" charset="0"/>
              </a:rPr>
              <a:t>National 111 Wales</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24/7 Gateway to all urgent care</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Access to range of pathways</a:t>
            </a:r>
          </a:p>
        </p:txBody>
      </p:sp>
      <p:sp>
        <p:nvSpPr>
          <p:cNvPr id="73" name="TextBox 72">
            <a:extLst>
              <a:ext uri="{FF2B5EF4-FFF2-40B4-BE49-F238E27FC236}">
                <a16:creationId xmlns:a16="http://schemas.microsoft.com/office/drawing/2014/main" id="{5A20C558-DB25-FA43-F719-3A91C32898DB}"/>
              </a:ext>
            </a:extLst>
          </p:cNvPr>
          <p:cNvSpPr txBox="1"/>
          <p:nvPr/>
        </p:nvSpPr>
        <p:spPr>
          <a:xfrm>
            <a:off x="8267093" y="4411360"/>
            <a:ext cx="3504999" cy="2000548"/>
          </a:xfrm>
          <a:prstGeom prst="rect">
            <a:avLst/>
          </a:prstGeom>
          <a:noFill/>
        </p:spPr>
        <p:txBody>
          <a:bodyPr wrap="square" rtlCol="0">
            <a:spAutoFit/>
          </a:bodyPr>
          <a:lstStyle/>
          <a:p>
            <a:r>
              <a:rPr lang="en-GB" sz="1400" dirty="0">
                <a:latin typeface="Segoe UI" panose="020B0502040204020203" pitchFamily="34" charset="0"/>
                <a:cs typeface="Segoe UI" panose="020B0502040204020203" pitchFamily="34" charset="0"/>
              </a:rPr>
              <a:t>Remote clinical care, assessment and monitoring</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Once for Wales</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Integrated 111 and 999</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Integrated WAST / Health Board clinicians</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Majority of callers receive a remote clinical assessment (CSD first)</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Assessment supported by information from volunteers / technology (connected Support Cymru)</a:t>
            </a:r>
          </a:p>
        </p:txBody>
      </p:sp>
      <p:sp>
        <p:nvSpPr>
          <p:cNvPr id="74" name="TextBox 73">
            <a:extLst>
              <a:ext uri="{FF2B5EF4-FFF2-40B4-BE49-F238E27FC236}">
                <a16:creationId xmlns:a16="http://schemas.microsoft.com/office/drawing/2014/main" id="{4BA35A07-AC95-5E75-E71C-1B68BDB4817D}"/>
              </a:ext>
            </a:extLst>
          </p:cNvPr>
          <p:cNvSpPr txBox="1"/>
          <p:nvPr/>
        </p:nvSpPr>
        <p:spPr>
          <a:xfrm>
            <a:off x="2107662" y="5115606"/>
            <a:ext cx="3658510" cy="2000548"/>
          </a:xfrm>
          <a:prstGeom prst="rect">
            <a:avLst/>
          </a:prstGeom>
          <a:noFill/>
        </p:spPr>
        <p:txBody>
          <a:bodyPr wrap="square" rtlCol="0">
            <a:spAutoFit/>
          </a:bodyPr>
          <a:lstStyle/>
          <a:p>
            <a:r>
              <a:rPr lang="en-GB" sz="1400" dirty="0">
                <a:latin typeface="Segoe UI" panose="020B0502040204020203" pitchFamily="34" charset="0"/>
                <a:cs typeface="Segoe UI" panose="020B0502040204020203" pitchFamily="34" charset="0"/>
              </a:rPr>
              <a:t>24/7 urgent care service</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Integrated part of health board community service offer</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Range of clinical responses to meet patient need, based on remote clinical assessment</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Advanced practitioners / prescribers</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Enhanced practitioners</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Joint service responses e.g. mental health / falls</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Scheduled responses</a:t>
            </a:r>
          </a:p>
          <a:p>
            <a:pPr marL="285750" indent="-285750">
              <a:buFont typeface="Arial" panose="020B0604020202020204" pitchFamily="34" charset="0"/>
              <a:buChar char="•"/>
            </a:pPr>
            <a:endParaRPr lang="en-GB" sz="1400" dirty="0">
              <a:latin typeface="Segoe UI" panose="020B0502040204020203" pitchFamily="34" charset="0"/>
              <a:cs typeface="Segoe UI" panose="020B0502040204020203" pitchFamily="34" charset="0"/>
            </a:endParaRPr>
          </a:p>
        </p:txBody>
      </p:sp>
      <p:sp>
        <p:nvSpPr>
          <p:cNvPr id="75" name="TextBox 74">
            <a:extLst>
              <a:ext uri="{FF2B5EF4-FFF2-40B4-BE49-F238E27FC236}">
                <a16:creationId xmlns:a16="http://schemas.microsoft.com/office/drawing/2014/main" id="{454366B8-C4E0-B82E-4315-1EACFCB9F095}"/>
              </a:ext>
            </a:extLst>
          </p:cNvPr>
          <p:cNvSpPr txBox="1"/>
          <p:nvPr/>
        </p:nvSpPr>
        <p:spPr>
          <a:xfrm>
            <a:off x="1243706" y="3729840"/>
            <a:ext cx="3131182" cy="1231106"/>
          </a:xfrm>
          <a:prstGeom prst="rect">
            <a:avLst/>
          </a:prstGeom>
          <a:noFill/>
        </p:spPr>
        <p:txBody>
          <a:bodyPr wrap="square" rtlCol="0">
            <a:spAutoFit/>
          </a:bodyPr>
          <a:lstStyle/>
          <a:p>
            <a:r>
              <a:rPr lang="en-GB" sz="1400" dirty="0">
                <a:latin typeface="Segoe UI" panose="020B0502040204020203" pitchFamily="34" charset="0"/>
                <a:cs typeface="Segoe UI" panose="020B0502040204020203" pitchFamily="34" charset="0"/>
              </a:rPr>
              <a:t>999 emergency response</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Ambulance resources protected to respond to critically ill patients</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CHARU service</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Variation in model to meet geographical differences</a:t>
            </a:r>
          </a:p>
        </p:txBody>
      </p:sp>
      <p:sp>
        <p:nvSpPr>
          <p:cNvPr id="76" name="TextBox 75">
            <a:extLst>
              <a:ext uri="{FF2B5EF4-FFF2-40B4-BE49-F238E27FC236}">
                <a16:creationId xmlns:a16="http://schemas.microsoft.com/office/drawing/2014/main" id="{CC210B8E-0CE2-735D-6F95-36E333A9DE93}"/>
              </a:ext>
            </a:extLst>
          </p:cNvPr>
          <p:cNvSpPr txBox="1"/>
          <p:nvPr/>
        </p:nvSpPr>
        <p:spPr>
          <a:xfrm>
            <a:off x="1166138" y="1830715"/>
            <a:ext cx="2792473" cy="1231106"/>
          </a:xfrm>
          <a:prstGeom prst="rect">
            <a:avLst/>
          </a:prstGeom>
          <a:noFill/>
        </p:spPr>
        <p:txBody>
          <a:bodyPr wrap="square" rtlCol="0">
            <a:spAutoFit/>
          </a:bodyPr>
          <a:lstStyle/>
          <a:p>
            <a:r>
              <a:rPr lang="en-GB" sz="1400" dirty="0">
                <a:latin typeface="Segoe UI" panose="020B0502040204020203" pitchFamily="34" charset="0"/>
                <a:cs typeface="Segoe UI" panose="020B0502040204020203" pitchFamily="34" charset="0"/>
              </a:rPr>
              <a:t>Inter-hospital transfer service</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National service</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Plurality model</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Dedicated to support transfers</a:t>
            </a:r>
          </a:p>
          <a:p>
            <a:pPr marL="285750" indent="-285750">
              <a:buFont typeface="Arial" panose="020B0604020202020204" pitchFamily="34" charset="0"/>
              <a:buChar char="•"/>
            </a:pPr>
            <a:r>
              <a:rPr lang="en-GB" sz="1200" dirty="0">
                <a:latin typeface="Segoe UI" panose="020B0502040204020203" pitchFamily="34" charset="0"/>
                <a:cs typeface="Segoe UI" panose="020B0502040204020203" pitchFamily="34" charset="0"/>
              </a:rPr>
              <a:t>Provided jointly with health boards</a:t>
            </a:r>
          </a:p>
        </p:txBody>
      </p:sp>
      <p:pic>
        <p:nvPicPr>
          <p:cNvPr id="5" name="Graphic 4" descr="Sling outline">
            <a:extLst>
              <a:ext uri="{FF2B5EF4-FFF2-40B4-BE49-F238E27FC236}">
                <a16:creationId xmlns:a16="http://schemas.microsoft.com/office/drawing/2014/main" id="{8756221F-7987-6B23-3B85-4C04F3AA850F}"/>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5888191" y="2761629"/>
            <a:ext cx="566044" cy="566044"/>
          </a:xfrm>
          <a:prstGeom prst="rect">
            <a:avLst/>
          </a:prstGeom>
        </p:spPr>
      </p:pic>
      <p:sp>
        <p:nvSpPr>
          <p:cNvPr id="3" name="Arrow: Curved Up 2">
            <a:extLst>
              <a:ext uri="{FF2B5EF4-FFF2-40B4-BE49-F238E27FC236}">
                <a16:creationId xmlns:a16="http://schemas.microsoft.com/office/drawing/2014/main" id="{12A0F683-C417-7D00-0E70-3CB217653E51}"/>
              </a:ext>
            </a:extLst>
          </p:cNvPr>
          <p:cNvSpPr/>
          <p:nvPr/>
        </p:nvSpPr>
        <p:spPr>
          <a:xfrm rot="19817271">
            <a:off x="8497960" y="2628996"/>
            <a:ext cx="1021824" cy="385612"/>
          </a:xfrm>
          <a:prstGeom prst="curvedUpArrow">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Arrow: Curved Up 5">
            <a:extLst>
              <a:ext uri="{FF2B5EF4-FFF2-40B4-BE49-F238E27FC236}">
                <a16:creationId xmlns:a16="http://schemas.microsoft.com/office/drawing/2014/main" id="{42C54826-C7FC-26CD-3FC6-58764597BE3D}"/>
              </a:ext>
            </a:extLst>
          </p:cNvPr>
          <p:cNvSpPr/>
          <p:nvPr/>
        </p:nvSpPr>
        <p:spPr>
          <a:xfrm>
            <a:off x="8368482" y="3785023"/>
            <a:ext cx="1401688" cy="499993"/>
          </a:xfrm>
          <a:prstGeom prst="curvedUpArrow">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Arrow: Curved Up 8">
            <a:extLst>
              <a:ext uri="{FF2B5EF4-FFF2-40B4-BE49-F238E27FC236}">
                <a16:creationId xmlns:a16="http://schemas.microsoft.com/office/drawing/2014/main" id="{8438B115-430D-0A07-5F01-B9272EA1A830}"/>
              </a:ext>
            </a:extLst>
          </p:cNvPr>
          <p:cNvSpPr/>
          <p:nvPr/>
        </p:nvSpPr>
        <p:spPr>
          <a:xfrm rot="1449773">
            <a:off x="7333565" y="5143440"/>
            <a:ext cx="1021824" cy="385612"/>
          </a:xfrm>
          <a:prstGeom prst="curvedUp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Arrow: Curved Left 12">
            <a:extLst>
              <a:ext uri="{FF2B5EF4-FFF2-40B4-BE49-F238E27FC236}">
                <a16:creationId xmlns:a16="http://schemas.microsoft.com/office/drawing/2014/main" id="{1B9B1DFA-FDBC-9028-5D18-2028A9A98263}"/>
              </a:ext>
            </a:extLst>
          </p:cNvPr>
          <p:cNvSpPr/>
          <p:nvPr/>
        </p:nvSpPr>
        <p:spPr>
          <a:xfrm rot="5816153">
            <a:off x="3895140" y="4293814"/>
            <a:ext cx="317193" cy="1027669"/>
          </a:xfrm>
          <a:prstGeom prst="curved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Arrow: Curved Left 14">
            <a:extLst>
              <a:ext uri="{FF2B5EF4-FFF2-40B4-BE49-F238E27FC236}">
                <a16:creationId xmlns:a16="http://schemas.microsoft.com/office/drawing/2014/main" id="{284D0E7C-8CE5-FF5D-F3EC-16DBF0293C0D}"/>
              </a:ext>
            </a:extLst>
          </p:cNvPr>
          <p:cNvSpPr/>
          <p:nvPr/>
        </p:nvSpPr>
        <p:spPr>
          <a:xfrm rot="5772512">
            <a:off x="3186289" y="2852929"/>
            <a:ext cx="317193" cy="1027669"/>
          </a:xfrm>
          <a:prstGeom prst="curvedLeftArrow">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Arrow: Curved Left 20">
            <a:extLst>
              <a:ext uri="{FF2B5EF4-FFF2-40B4-BE49-F238E27FC236}">
                <a16:creationId xmlns:a16="http://schemas.microsoft.com/office/drawing/2014/main" id="{13280876-F531-9E75-F089-0E3AE1083B0F}"/>
              </a:ext>
            </a:extLst>
          </p:cNvPr>
          <p:cNvSpPr/>
          <p:nvPr/>
        </p:nvSpPr>
        <p:spPr>
          <a:xfrm rot="3566302">
            <a:off x="6088443" y="5203049"/>
            <a:ext cx="317193" cy="1027669"/>
          </a:xfrm>
          <a:prstGeom prst="curvedLef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717579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grpId="1" nodeType="clickEffect">
                                  <p:stCondLst>
                                    <p:cond delay="0"/>
                                  </p:stCondLst>
                                  <p:childTnLst>
                                    <p:animEffect transition="out" filter="fade">
                                      <p:cBhvr>
                                        <p:cTn id="12" dur="500"/>
                                        <p:tgtEl>
                                          <p:spTgt spid="61"/>
                                        </p:tgtEl>
                                      </p:cBhvr>
                                    </p:animEffect>
                                    <p:set>
                                      <p:cBhvr>
                                        <p:cTn id="13" dur="1" fill="hold">
                                          <p:stCondLst>
                                            <p:cond delay="499"/>
                                          </p:stCondLst>
                                        </p:cTn>
                                        <p:tgtEl>
                                          <p:spTgt spid="61"/>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7"/>
                                        </p:tgtEl>
                                        <p:attrNameLst>
                                          <p:attrName>style.visibility</p:attrName>
                                        </p:attrNameLst>
                                      </p:cBhvr>
                                      <p:to>
                                        <p:strVal val="visible"/>
                                      </p:to>
                                    </p:set>
                                  </p:childTnLst>
                                </p:cTn>
                              </p:par>
                              <p:par>
                                <p:cTn id="18" presetID="1" presetClass="entr" presetSubtype="0" fill="hold" grpId="1" nodeType="withEffect">
                                  <p:stCondLst>
                                    <p:cond delay="0"/>
                                  </p:stCondLst>
                                  <p:childTnLst>
                                    <p:set>
                                      <p:cBhvr>
                                        <p:cTn id="19" dur="1" fill="hold">
                                          <p:stCondLst>
                                            <p:cond delay="0"/>
                                          </p:stCondLst>
                                        </p:cTn>
                                        <p:tgtEl>
                                          <p:spTgt spid="6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500"/>
                                        <p:tgtEl>
                                          <p:spTgt spid="63"/>
                                        </p:tgtEl>
                                      </p:cBhvr>
                                    </p:animEffect>
                                    <p:set>
                                      <p:cBhvr>
                                        <p:cTn id="24" dur="1" fill="hold">
                                          <p:stCondLst>
                                            <p:cond delay="499"/>
                                          </p:stCondLst>
                                        </p:cTn>
                                        <p:tgtEl>
                                          <p:spTgt spid="6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7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0" nodeType="clickEffect">
                                  <p:stCondLst>
                                    <p:cond delay="0"/>
                                  </p:stCondLst>
                                  <p:childTnLst>
                                    <p:animEffect transition="out" filter="fade">
                                      <p:cBhvr>
                                        <p:cTn id="34" dur="500"/>
                                        <p:tgtEl>
                                          <p:spTgt spid="73"/>
                                        </p:tgtEl>
                                      </p:cBhvr>
                                    </p:animEffect>
                                    <p:set>
                                      <p:cBhvr>
                                        <p:cTn id="35" dur="1" fill="hold">
                                          <p:stCondLst>
                                            <p:cond delay="499"/>
                                          </p:stCondLst>
                                        </p:cTn>
                                        <p:tgtEl>
                                          <p:spTgt spid="73"/>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1"/>
                                        </p:tgtEl>
                                        <p:attrNameLst>
                                          <p:attrName>style.visibility</p:attrName>
                                        </p:attrNameLst>
                                      </p:cBhvr>
                                      <p:to>
                                        <p:strVal val="visible"/>
                                      </p:to>
                                    </p:set>
                                  </p:childTnLst>
                                </p:cTn>
                              </p:par>
                              <p:par>
                                <p:cTn id="40" presetID="1" presetClass="entr" presetSubtype="0" fill="hold" grpId="1" nodeType="withEffect">
                                  <p:stCondLst>
                                    <p:cond delay="0"/>
                                  </p:stCondLst>
                                  <p:childTnLst>
                                    <p:set>
                                      <p:cBhvr>
                                        <p:cTn id="41" dur="1" fill="hold">
                                          <p:stCondLst>
                                            <p:cond delay="0"/>
                                          </p:stCondLst>
                                        </p:cTn>
                                        <p:tgtEl>
                                          <p:spTgt spid="74"/>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0" nodeType="clickEffect">
                                  <p:stCondLst>
                                    <p:cond delay="0"/>
                                  </p:stCondLst>
                                  <p:childTnLst>
                                    <p:animEffect transition="out" filter="fade">
                                      <p:cBhvr>
                                        <p:cTn id="45" dur="500"/>
                                        <p:tgtEl>
                                          <p:spTgt spid="74"/>
                                        </p:tgtEl>
                                      </p:cBhvr>
                                    </p:animEffect>
                                    <p:set>
                                      <p:cBhvr>
                                        <p:cTn id="46" dur="1" fill="hold">
                                          <p:stCondLst>
                                            <p:cond delay="499"/>
                                          </p:stCondLst>
                                        </p:cTn>
                                        <p:tgtEl>
                                          <p:spTgt spid="74"/>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6"/>
                                        </p:tgtEl>
                                        <p:attrNameLst>
                                          <p:attrName>style.visibility</p:attrName>
                                        </p:attrNameLst>
                                      </p:cBhvr>
                                      <p:to>
                                        <p:strVal val="visible"/>
                                      </p:to>
                                    </p:set>
                                  </p:childTnLst>
                                </p:cTn>
                              </p:par>
                              <p:par>
                                <p:cTn id="51" presetID="1" presetClass="entr" presetSubtype="0" fill="hold" grpId="1" nodeType="withEffect">
                                  <p:stCondLst>
                                    <p:cond delay="0"/>
                                  </p:stCondLst>
                                  <p:childTnLst>
                                    <p:set>
                                      <p:cBhvr>
                                        <p:cTn id="52" dur="1" fill="hold">
                                          <p:stCondLst>
                                            <p:cond delay="0"/>
                                          </p:stCondLst>
                                        </p:cTn>
                                        <p:tgtEl>
                                          <p:spTgt spid="7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0" nodeType="clickEffect">
                                  <p:stCondLst>
                                    <p:cond delay="0"/>
                                  </p:stCondLst>
                                  <p:childTnLst>
                                    <p:animEffect transition="out" filter="fade">
                                      <p:cBhvr>
                                        <p:cTn id="56" dur="500"/>
                                        <p:tgtEl>
                                          <p:spTgt spid="75"/>
                                        </p:tgtEl>
                                      </p:cBhvr>
                                    </p:animEffect>
                                    <p:set>
                                      <p:cBhvr>
                                        <p:cTn id="57" dur="1" fill="hold">
                                          <p:stCondLst>
                                            <p:cond delay="499"/>
                                          </p:stCondLst>
                                        </p:cTn>
                                        <p:tgtEl>
                                          <p:spTgt spid="75"/>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58"/>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76"/>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0" presetClass="exit" presetSubtype="0" fill="hold" grpId="1" nodeType="clickEffect">
                                  <p:stCondLst>
                                    <p:cond delay="0"/>
                                  </p:stCondLst>
                                  <p:childTnLst>
                                    <p:animEffect transition="out" filter="fade">
                                      <p:cBhvr>
                                        <p:cTn id="67" dur="500"/>
                                        <p:tgtEl>
                                          <p:spTgt spid="76"/>
                                        </p:tgtEl>
                                      </p:cBhvr>
                                    </p:animEffect>
                                    <p:set>
                                      <p:cBhvr>
                                        <p:cTn id="68" dur="1" fill="hold">
                                          <p:stCondLst>
                                            <p:cond delay="499"/>
                                          </p:stCondLst>
                                        </p:cTn>
                                        <p:tgtEl>
                                          <p:spTgt spid="76"/>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60"/>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4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1" grpId="1"/>
      <p:bldP spid="63" grpId="0"/>
      <p:bldP spid="63" grpId="1"/>
      <p:bldP spid="73" grpId="0"/>
      <p:bldP spid="73" grpId="1"/>
      <p:bldP spid="74" grpId="0"/>
      <p:bldP spid="74" grpId="1"/>
      <p:bldP spid="75" grpId="0"/>
      <p:bldP spid="75" grpId="1"/>
      <p:bldP spid="76" grpId="0"/>
      <p:bldP spid="7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756446C-13D2-CE1B-B04F-9682E6D2D65A}"/>
              </a:ext>
            </a:extLst>
          </p:cNvPr>
          <p:cNvSpPr/>
          <p:nvPr/>
        </p:nvSpPr>
        <p:spPr>
          <a:xfrm>
            <a:off x="1" y="0"/>
            <a:ext cx="1083076"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picture containing clipart&#10;&#10;Description automatically generated">
            <a:extLst>
              <a:ext uri="{FF2B5EF4-FFF2-40B4-BE49-F238E27FC236}">
                <a16:creationId xmlns:a16="http://schemas.microsoft.com/office/drawing/2014/main" id="{A8984B03-9E00-1772-51D0-BD8DDF498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01" y="5815014"/>
            <a:ext cx="676275" cy="695325"/>
          </a:xfrm>
          <a:prstGeom prst="rect">
            <a:avLst/>
          </a:prstGeom>
        </p:spPr>
      </p:pic>
      <p:sp>
        <p:nvSpPr>
          <p:cNvPr id="19" name="TextBox 18">
            <a:extLst>
              <a:ext uri="{FF2B5EF4-FFF2-40B4-BE49-F238E27FC236}">
                <a16:creationId xmlns:a16="http://schemas.microsoft.com/office/drawing/2014/main" id="{E3310F68-C096-93FD-6ED1-8FD9F06C8373}"/>
              </a:ext>
            </a:extLst>
          </p:cNvPr>
          <p:cNvSpPr txBox="1"/>
          <p:nvPr/>
        </p:nvSpPr>
        <p:spPr>
          <a:xfrm rot="16200000">
            <a:off x="-1741106" y="2751202"/>
            <a:ext cx="5215314" cy="584775"/>
          </a:xfrm>
          <a:prstGeom prst="rect">
            <a:avLst/>
          </a:prstGeom>
          <a:noFill/>
        </p:spPr>
        <p:txBody>
          <a:bodyPr wrap="square" rtlCol="0">
            <a:spAutoFit/>
          </a:bodyPr>
          <a:lstStyle/>
          <a:p>
            <a:r>
              <a:rPr lang="en-GB" sz="3200" b="1">
                <a:solidFill>
                  <a:schemeClr val="bg1"/>
                </a:solidFill>
                <a:latin typeface="Segoe UI" panose="020B0502040204020203" pitchFamily="34" charset="0"/>
                <a:cs typeface="Segoe UI" panose="020B0502040204020203" pitchFamily="34" charset="0"/>
              </a:rPr>
              <a:t> </a:t>
            </a:r>
          </a:p>
        </p:txBody>
      </p:sp>
      <p:sp>
        <p:nvSpPr>
          <p:cNvPr id="20" name="TextBox 19">
            <a:extLst>
              <a:ext uri="{FF2B5EF4-FFF2-40B4-BE49-F238E27FC236}">
                <a16:creationId xmlns:a16="http://schemas.microsoft.com/office/drawing/2014/main" id="{78C14D71-5550-030E-D40C-B221FD5D4E14}"/>
              </a:ext>
            </a:extLst>
          </p:cNvPr>
          <p:cNvSpPr txBox="1"/>
          <p:nvPr/>
        </p:nvSpPr>
        <p:spPr>
          <a:xfrm>
            <a:off x="9622972" y="6512484"/>
            <a:ext cx="2569028" cy="261610"/>
          </a:xfrm>
          <a:prstGeom prst="rect">
            <a:avLst/>
          </a:prstGeom>
          <a:noFill/>
          <a:ln>
            <a:noFill/>
          </a:ln>
        </p:spPr>
        <p:txBody>
          <a:bodyPr wrap="square" rtlCol="0">
            <a:spAutoFit/>
          </a:bodyPr>
          <a:lstStyle/>
          <a:p>
            <a:r>
              <a:rPr lang="en-GB" sz="1100">
                <a:solidFill>
                  <a:srgbClr val="007749"/>
                </a:solidFill>
                <a:latin typeface="Bahnschrift Light" panose="020B0502040204020203" pitchFamily="34" charset="0"/>
              </a:rPr>
              <a:t>Welsh Ambulance Services NHS Trust</a:t>
            </a:r>
          </a:p>
        </p:txBody>
      </p:sp>
      <p:sp>
        <p:nvSpPr>
          <p:cNvPr id="2" name="TextBox 1">
            <a:extLst>
              <a:ext uri="{FF2B5EF4-FFF2-40B4-BE49-F238E27FC236}">
                <a16:creationId xmlns:a16="http://schemas.microsoft.com/office/drawing/2014/main" id="{86DEC5A0-D621-6709-7FE2-91FEB6629F9C}"/>
              </a:ext>
            </a:extLst>
          </p:cNvPr>
          <p:cNvSpPr txBox="1"/>
          <p:nvPr/>
        </p:nvSpPr>
        <p:spPr>
          <a:xfrm rot="16200000">
            <a:off x="-2289391" y="2533237"/>
            <a:ext cx="5651249" cy="584775"/>
          </a:xfrm>
          <a:prstGeom prst="rect">
            <a:avLst/>
          </a:prstGeom>
          <a:noFill/>
        </p:spPr>
        <p:txBody>
          <a:bodyPr wrap="square" rtlCol="0">
            <a:spAutoFit/>
          </a:bodyPr>
          <a:lstStyle/>
          <a:p>
            <a:r>
              <a:rPr lang="en-GB" sz="3200" b="1" dirty="0">
                <a:solidFill>
                  <a:schemeClr val="bg1"/>
                </a:solidFill>
                <a:latin typeface="Segoe UI" panose="020B0502040204020203" pitchFamily="34" charset="0"/>
                <a:cs typeface="Segoe UI" panose="020B0502040204020203" pitchFamily="34" charset="0"/>
              </a:rPr>
              <a:t>What will be different?</a:t>
            </a:r>
          </a:p>
        </p:txBody>
      </p:sp>
      <p:sp>
        <p:nvSpPr>
          <p:cNvPr id="5" name="TextBox 4">
            <a:extLst>
              <a:ext uri="{FF2B5EF4-FFF2-40B4-BE49-F238E27FC236}">
                <a16:creationId xmlns:a16="http://schemas.microsoft.com/office/drawing/2014/main" id="{10F8FE70-7762-901C-2D21-108C21F43AA3}"/>
              </a:ext>
            </a:extLst>
          </p:cNvPr>
          <p:cNvSpPr txBox="1"/>
          <p:nvPr/>
        </p:nvSpPr>
        <p:spPr>
          <a:xfrm>
            <a:off x="1158939" y="272165"/>
            <a:ext cx="10515891" cy="584775"/>
          </a:xfrm>
          <a:prstGeom prst="rect">
            <a:avLst/>
          </a:prstGeom>
          <a:noFill/>
        </p:spPr>
        <p:txBody>
          <a:bodyPr wrap="square">
            <a:spAutoFit/>
          </a:bodyPr>
          <a:lstStyle/>
          <a:p>
            <a:pPr lvl="0"/>
            <a:r>
              <a:rPr lang="en-GB" sz="3200" b="1" kern="100" dirty="0">
                <a:solidFill>
                  <a:srgbClr val="007749"/>
                </a:solidFill>
                <a:latin typeface="Segoe UI" panose="020B0502040204020203" pitchFamily="34" charset="0"/>
                <a:ea typeface="Calibri" panose="020F0502020204030204" pitchFamily="34" charset="0"/>
                <a:cs typeface="Segoe UI" panose="020B0502040204020203" pitchFamily="34" charset="0"/>
              </a:rPr>
              <a:t>Impact of the changes we could make together</a:t>
            </a:r>
            <a:endParaRPr lang="en-GB" sz="3200" b="1" kern="100" dirty="0">
              <a:solidFill>
                <a:srgbClr val="007749"/>
              </a:solidFill>
              <a:effectLst/>
              <a:latin typeface="Segoe UI" panose="020B0502040204020203" pitchFamily="34" charset="0"/>
              <a:ea typeface="Calibri" panose="020F0502020204030204" pitchFamily="34" charset="0"/>
              <a:cs typeface="Segoe UI" panose="020B0502040204020203" pitchFamily="34" charset="0"/>
            </a:endParaRPr>
          </a:p>
        </p:txBody>
      </p:sp>
      <p:pic>
        <p:nvPicPr>
          <p:cNvPr id="4" name="Picture 3">
            <a:extLst>
              <a:ext uri="{FF2B5EF4-FFF2-40B4-BE49-F238E27FC236}">
                <a16:creationId xmlns:a16="http://schemas.microsoft.com/office/drawing/2014/main" id="{867348AD-A36E-ED7C-4687-67B3E4CE5A9C}"/>
              </a:ext>
            </a:extLst>
          </p:cNvPr>
          <p:cNvPicPr>
            <a:picLocks noChangeAspect="1"/>
          </p:cNvPicPr>
          <p:nvPr/>
        </p:nvPicPr>
        <p:blipFill>
          <a:blip r:embed="rId4"/>
          <a:stretch>
            <a:fillRect/>
          </a:stretch>
        </p:blipFill>
        <p:spPr>
          <a:xfrm>
            <a:off x="1413395" y="1619766"/>
            <a:ext cx="2152650" cy="4295775"/>
          </a:xfrm>
          <a:prstGeom prst="rect">
            <a:avLst/>
          </a:prstGeom>
        </p:spPr>
      </p:pic>
      <p:sp>
        <p:nvSpPr>
          <p:cNvPr id="9" name="TextBox 8">
            <a:extLst>
              <a:ext uri="{FF2B5EF4-FFF2-40B4-BE49-F238E27FC236}">
                <a16:creationId xmlns:a16="http://schemas.microsoft.com/office/drawing/2014/main" id="{3A054BF1-F2BD-CAB7-0461-F6A9F407985F}"/>
              </a:ext>
            </a:extLst>
          </p:cNvPr>
          <p:cNvSpPr txBox="1"/>
          <p:nvPr/>
        </p:nvSpPr>
        <p:spPr>
          <a:xfrm>
            <a:off x="1890881" y="2071099"/>
            <a:ext cx="1167279" cy="553998"/>
          </a:xfrm>
          <a:prstGeom prst="rect">
            <a:avLst/>
          </a:prstGeom>
          <a:noFill/>
        </p:spPr>
        <p:txBody>
          <a:bodyPr wrap="square" rtlCol="0">
            <a:spAutoFit/>
          </a:bodyPr>
          <a:lstStyle/>
          <a:p>
            <a:pPr algn="ctr"/>
            <a:r>
              <a:rPr lang="en-GB" b="1" dirty="0">
                <a:latin typeface="Segoe UI" panose="020B0502040204020203" pitchFamily="34" charset="0"/>
                <a:cs typeface="Segoe UI" panose="020B0502040204020203" pitchFamily="34" charset="0"/>
              </a:rPr>
              <a:t>150,000</a:t>
            </a:r>
          </a:p>
          <a:p>
            <a:pPr algn="ctr"/>
            <a:r>
              <a:rPr lang="en-GB" sz="1200" dirty="0">
                <a:latin typeface="Segoe UI" panose="020B0502040204020203" pitchFamily="34" charset="0"/>
                <a:cs typeface="Segoe UI" panose="020B0502040204020203" pitchFamily="34" charset="0"/>
              </a:rPr>
              <a:t>Cancelled</a:t>
            </a:r>
          </a:p>
        </p:txBody>
      </p:sp>
      <p:sp>
        <p:nvSpPr>
          <p:cNvPr id="11" name="TextBox 10">
            <a:extLst>
              <a:ext uri="{FF2B5EF4-FFF2-40B4-BE49-F238E27FC236}">
                <a16:creationId xmlns:a16="http://schemas.microsoft.com/office/drawing/2014/main" id="{CE01F89E-2D90-4834-90AC-A57117BFD033}"/>
              </a:ext>
            </a:extLst>
          </p:cNvPr>
          <p:cNvSpPr txBox="1"/>
          <p:nvPr/>
        </p:nvSpPr>
        <p:spPr>
          <a:xfrm>
            <a:off x="1564640" y="3116156"/>
            <a:ext cx="1901041" cy="538609"/>
          </a:xfrm>
          <a:prstGeom prst="rect">
            <a:avLst/>
          </a:prstGeom>
          <a:noFill/>
        </p:spPr>
        <p:txBody>
          <a:bodyPr wrap="square" rtlCol="0">
            <a:spAutoFit/>
          </a:bodyPr>
          <a:lstStyle/>
          <a:p>
            <a:pPr algn="ctr"/>
            <a:r>
              <a:rPr lang="en-GB" b="1" dirty="0">
                <a:latin typeface="Segoe UI" panose="020B0502040204020203" pitchFamily="34" charset="0"/>
                <a:cs typeface="Segoe UI" panose="020B0502040204020203" pitchFamily="34" charset="0"/>
              </a:rPr>
              <a:t>54,000</a:t>
            </a:r>
          </a:p>
          <a:p>
            <a:pPr algn="ctr"/>
            <a:r>
              <a:rPr lang="en-GB" sz="1100" dirty="0">
                <a:latin typeface="Segoe UI" panose="020B0502040204020203" pitchFamily="34" charset="0"/>
                <a:cs typeface="Segoe UI" panose="020B0502040204020203" pitchFamily="34" charset="0"/>
              </a:rPr>
              <a:t>Remote clinical assessment</a:t>
            </a:r>
          </a:p>
        </p:txBody>
      </p:sp>
      <p:sp>
        <p:nvSpPr>
          <p:cNvPr id="13" name="TextBox 12">
            <a:extLst>
              <a:ext uri="{FF2B5EF4-FFF2-40B4-BE49-F238E27FC236}">
                <a16:creationId xmlns:a16="http://schemas.microsoft.com/office/drawing/2014/main" id="{6233AF82-19F5-F046-A2A0-7E4BB5C0967E}"/>
              </a:ext>
            </a:extLst>
          </p:cNvPr>
          <p:cNvSpPr txBox="1"/>
          <p:nvPr/>
        </p:nvSpPr>
        <p:spPr>
          <a:xfrm>
            <a:off x="1564639" y="3604251"/>
            <a:ext cx="1901041" cy="538609"/>
          </a:xfrm>
          <a:prstGeom prst="rect">
            <a:avLst/>
          </a:prstGeom>
          <a:noFill/>
        </p:spPr>
        <p:txBody>
          <a:bodyPr wrap="square" rtlCol="0">
            <a:spAutoFit/>
          </a:bodyPr>
          <a:lstStyle/>
          <a:p>
            <a:pPr algn="ctr"/>
            <a:r>
              <a:rPr lang="en-GB" b="1" dirty="0">
                <a:latin typeface="Segoe UI" panose="020B0502040204020203" pitchFamily="34" charset="0"/>
                <a:cs typeface="Segoe UI" panose="020B0502040204020203" pitchFamily="34" charset="0"/>
              </a:rPr>
              <a:t>48,000</a:t>
            </a:r>
          </a:p>
          <a:p>
            <a:pPr algn="ctr"/>
            <a:r>
              <a:rPr lang="en-GB" sz="1100" dirty="0">
                <a:latin typeface="Segoe UI" panose="020B0502040204020203" pitchFamily="34" charset="0"/>
                <a:cs typeface="Segoe UI" panose="020B0502040204020203" pitchFamily="34" charset="0"/>
              </a:rPr>
              <a:t>Treat or refer on scene</a:t>
            </a:r>
          </a:p>
        </p:txBody>
      </p:sp>
      <p:sp>
        <p:nvSpPr>
          <p:cNvPr id="14" name="TextBox 13">
            <a:extLst>
              <a:ext uri="{FF2B5EF4-FFF2-40B4-BE49-F238E27FC236}">
                <a16:creationId xmlns:a16="http://schemas.microsoft.com/office/drawing/2014/main" id="{B380788E-E188-1D06-9E57-8C555496BD98}"/>
              </a:ext>
            </a:extLst>
          </p:cNvPr>
          <p:cNvSpPr txBox="1"/>
          <p:nvPr/>
        </p:nvSpPr>
        <p:spPr>
          <a:xfrm>
            <a:off x="1539199" y="4603024"/>
            <a:ext cx="1901041" cy="538609"/>
          </a:xfrm>
          <a:prstGeom prst="rect">
            <a:avLst/>
          </a:prstGeom>
          <a:noFill/>
        </p:spPr>
        <p:txBody>
          <a:bodyPr wrap="square" rtlCol="0">
            <a:spAutoFit/>
          </a:bodyPr>
          <a:lstStyle/>
          <a:p>
            <a:pPr algn="ctr"/>
            <a:r>
              <a:rPr lang="en-GB" b="1" dirty="0">
                <a:latin typeface="Segoe UI" panose="020B0502040204020203" pitchFamily="34" charset="0"/>
                <a:cs typeface="Segoe UI" panose="020B0502040204020203" pitchFamily="34" charset="0"/>
              </a:rPr>
              <a:t>150,000</a:t>
            </a:r>
          </a:p>
          <a:p>
            <a:pPr algn="ctr"/>
            <a:r>
              <a:rPr lang="en-GB" sz="1100" dirty="0">
                <a:latin typeface="Segoe UI" panose="020B0502040204020203" pitchFamily="34" charset="0"/>
                <a:cs typeface="Segoe UI" panose="020B0502040204020203" pitchFamily="34" charset="0"/>
              </a:rPr>
              <a:t>Conveyed to ED</a:t>
            </a:r>
          </a:p>
        </p:txBody>
      </p:sp>
      <p:sp>
        <p:nvSpPr>
          <p:cNvPr id="15" name="TextBox 14">
            <a:extLst>
              <a:ext uri="{FF2B5EF4-FFF2-40B4-BE49-F238E27FC236}">
                <a16:creationId xmlns:a16="http://schemas.microsoft.com/office/drawing/2014/main" id="{25F20720-8D9C-970A-5788-BC561509A9E7}"/>
              </a:ext>
            </a:extLst>
          </p:cNvPr>
          <p:cNvSpPr txBox="1"/>
          <p:nvPr/>
        </p:nvSpPr>
        <p:spPr>
          <a:xfrm>
            <a:off x="1523999" y="4011304"/>
            <a:ext cx="1901041" cy="307777"/>
          </a:xfrm>
          <a:prstGeom prst="rect">
            <a:avLst/>
          </a:prstGeom>
          <a:noFill/>
        </p:spPr>
        <p:txBody>
          <a:bodyPr wrap="square" rtlCol="0">
            <a:spAutoFit/>
          </a:bodyPr>
          <a:lstStyle/>
          <a:p>
            <a:pPr algn="ctr"/>
            <a:r>
              <a:rPr lang="en-GB" sz="1400" b="1" dirty="0">
                <a:latin typeface="Segoe UI" panose="020B0502040204020203" pitchFamily="34" charset="0"/>
                <a:cs typeface="Segoe UI" panose="020B0502040204020203" pitchFamily="34" charset="0"/>
              </a:rPr>
              <a:t>20,000</a:t>
            </a:r>
          </a:p>
        </p:txBody>
      </p:sp>
      <p:sp>
        <p:nvSpPr>
          <p:cNvPr id="21" name="TextBox 20">
            <a:extLst>
              <a:ext uri="{FF2B5EF4-FFF2-40B4-BE49-F238E27FC236}">
                <a16:creationId xmlns:a16="http://schemas.microsoft.com/office/drawing/2014/main" id="{91B9180B-8455-CD7D-74F4-82C94ED26EA0}"/>
              </a:ext>
            </a:extLst>
          </p:cNvPr>
          <p:cNvSpPr txBox="1"/>
          <p:nvPr/>
        </p:nvSpPr>
        <p:spPr>
          <a:xfrm>
            <a:off x="1489257" y="5545709"/>
            <a:ext cx="1901041" cy="369332"/>
          </a:xfrm>
          <a:prstGeom prst="rect">
            <a:avLst/>
          </a:prstGeom>
          <a:noFill/>
        </p:spPr>
        <p:txBody>
          <a:bodyPr wrap="square" rtlCol="0">
            <a:spAutoFit/>
          </a:bodyPr>
          <a:lstStyle/>
          <a:p>
            <a:pPr algn="ctr"/>
            <a:r>
              <a:rPr lang="en-GB" b="1" dirty="0">
                <a:latin typeface="Segoe UI" panose="020B0502040204020203" pitchFamily="34" charset="0"/>
                <a:cs typeface="Segoe UI" panose="020B0502040204020203" pitchFamily="34" charset="0"/>
              </a:rPr>
              <a:t>28,000</a:t>
            </a:r>
          </a:p>
        </p:txBody>
      </p:sp>
      <p:pic>
        <p:nvPicPr>
          <p:cNvPr id="23" name="Picture 22">
            <a:extLst>
              <a:ext uri="{FF2B5EF4-FFF2-40B4-BE49-F238E27FC236}">
                <a16:creationId xmlns:a16="http://schemas.microsoft.com/office/drawing/2014/main" id="{EDCA791C-B590-335A-FB48-6E93153828BB}"/>
              </a:ext>
            </a:extLst>
          </p:cNvPr>
          <p:cNvPicPr>
            <a:picLocks noChangeAspect="1"/>
          </p:cNvPicPr>
          <p:nvPr/>
        </p:nvPicPr>
        <p:blipFill>
          <a:blip r:embed="rId5"/>
          <a:stretch>
            <a:fillRect/>
          </a:stretch>
        </p:blipFill>
        <p:spPr>
          <a:xfrm>
            <a:off x="8739635" y="1670029"/>
            <a:ext cx="2167851" cy="4195248"/>
          </a:xfrm>
          <a:prstGeom prst="rect">
            <a:avLst/>
          </a:prstGeom>
        </p:spPr>
      </p:pic>
      <p:sp>
        <p:nvSpPr>
          <p:cNvPr id="24" name="TextBox 23">
            <a:extLst>
              <a:ext uri="{FF2B5EF4-FFF2-40B4-BE49-F238E27FC236}">
                <a16:creationId xmlns:a16="http://schemas.microsoft.com/office/drawing/2014/main" id="{CF248C59-D211-FB5A-D15B-74E009455B68}"/>
              </a:ext>
            </a:extLst>
          </p:cNvPr>
          <p:cNvSpPr txBox="1"/>
          <p:nvPr/>
        </p:nvSpPr>
        <p:spPr>
          <a:xfrm>
            <a:off x="3822205" y="1001139"/>
            <a:ext cx="4776425" cy="5509200"/>
          </a:xfrm>
          <a:prstGeom prst="rect">
            <a:avLst/>
          </a:prstGeom>
          <a:noFill/>
        </p:spPr>
        <p:txBody>
          <a:bodyPr wrap="square" rtlCol="0">
            <a:spAutoFit/>
          </a:bodyPr>
          <a:lstStyle/>
          <a:p>
            <a:r>
              <a:rPr lang="en-GB" sz="1600" b="1" dirty="0">
                <a:latin typeface="Segoe UI" panose="020B0502040204020203" pitchFamily="34" charset="0"/>
                <a:cs typeface="Segoe UI" panose="020B0502040204020203" pitchFamily="34" charset="0"/>
              </a:rPr>
              <a:t>Immediate remote clinician </a:t>
            </a:r>
            <a:r>
              <a:rPr lang="en-GB" sz="1600" dirty="0">
                <a:latin typeface="Segoe UI" panose="020B0502040204020203" pitchFamily="34" charset="0"/>
                <a:cs typeface="Segoe UI" panose="020B0502040204020203" pitchFamily="34" charset="0"/>
              </a:rPr>
              <a:t>review reduces cancellations </a:t>
            </a:r>
          </a:p>
          <a:p>
            <a:endParaRPr lang="en-GB" sz="1600" dirty="0">
              <a:latin typeface="Segoe UI" panose="020B0502040204020203" pitchFamily="34" charset="0"/>
              <a:cs typeface="Segoe UI" panose="020B0502040204020203" pitchFamily="34" charset="0"/>
            </a:endParaRPr>
          </a:p>
          <a:p>
            <a:r>
              <a:rPr lang="en-GB" sz="1600" b="1" dirty="0">
                <a:latin typeface="Segoe UI" panose="020B0502040204020203" pitchFamily="34" charset="0"/>
                <a:cs typeface="Segoe UI" panose="020B0502040204020203" pitchFamily="34" charset="0"/>
              </a:rPr>
              <a:t>Integrated remote clinical assessment service </a:t>
            </a:r>
            <a:r>
              <a:rPr lang="en-GB" sz="1600" dirty="0">
                <a:latin typeface="Segoe UI" panose="020B0502040204020203" pitchFamily="34" charset="0"/>
                <a:cs typeface="Segoe UI" panose="020B0502040204020203" pitchFamily="34" charset="0"/>
              </a:rPr>
              <a:t>linked to clinical diagnostics gathered on scene or through technology  increases closure of more calls and meets needs closer to home</a:t>
            </a:r>
          </a:p>
          <a:p>
            <a:endParaRPr lang="en-GB" sz="1600" dirty="0">
              <a:latin typeface="Segoe UI" panose="020B0502040204020203" pitchFamily="34" charset="0"/>
              <a:cs typeface="Segoe UI" panose="020B0502040204020203" pitchFamily="34" charset="0"/>
            </a:endParaRPr>
          </a:p>
          <a:p>
            <a:r>
              <a:rPr lang="en-GB" sz="1600" b="1" dirty="0">
                <a:latin typeface="Segoe UI" panose="020B0502040204020203" pitchFamily="34" charset="0"/>
                <a:cs typeface="Segoe UI" panose="020B0502040204020203" pitchFamily="34" charset="0"/>
              </a:rPr>
              <a:t>24/7 urgent community response service, </a:t>
            </a:r>
            <a:r>
              <a:rPr lang="en-GB" sz="1600" dirty="0">
                <a:latin typeface="Segoe UI" panose="020B0502040204020203" pitchFamily="34" charset="0"/>
                <a:cs typeface="Segoe UI" panose="020B0502040204020203" pitchFamily="34" charset="0"/>
              </a:rPr>
              <a:t>with</a:t>
            </a:r>
            <a:r>
              <a:rPr lang="en-GB" sz="1600" b="1" dirty="0">
                <a:latin typeface="Segoe UI" panose="020B0502040204020203" pitchFamily="34" charset="0"/>
                <a:cs typeface="Segoe UI" panose="020B0502040204020203" pitchFamily="34" charset="0"/>
              </a:rPr>
              <a:t> advanced, enhanced and wider range of skills</a:t>
            </a:r>
            <a:r>
              <a:rPr lang="en-GB" sz="1600" dirty="0">
                <a:latin typeface="Segoe UI" panose="020B0502040204020203" pitchFamily="34" charset="0"/>
                <a:cs typeface="Segoe UI" panose="020B0502040204020203" pitchFamily="34" charset="0"/>
              </a:rPr>
              <a:t> means more patients treated at home or referred to community services</a:t>
            </a:r>
          </a:p>
          <a:p>
            <a:endParaRPr lang="en-GB" sz="1600" dirty="0">
              <a:latin typeface="Segoe UI" panose="020B0502040204020203" pitchFamily="34" charset="0"/>
              <a:cs typeface="Segoe UI" panose="020B0502040204020203" pitchFamily="34" charset="0"/>
            </a:endParaRPr>
          </a:p>
          <a:p>
            <a:r>
              <a:rPr lang="en-GB" sz="1600" b="1" dirty="0">
                <a:latin typeface="Segoe UI" panose="020B0502040204020203" pitchFamily="34" charset="0"/>
                <a:cs typeface="Segoe UI" panose="020B0502040204020203" pitchFamily="34" charset="0"/>
              </a:rPr>
              <a:t>Emergency response resource protected</a:t>
            </a:r>
            <a:r>
              <a:rPr lang="en-GB" sz="1600" dirty="0">
                <a:latin typeface="Segoe UI" panose="020B0502040204020203" pitchFamily="34" charset="0"/>
                <a:cs typeface="Segoe UI" panose="020B0502040204020203" pitchFamily="34" charset="0"/>
              </a:rPr>
              <a:t> to get critically ill patients to hospital quickly</a:t>
            </a:r>
          </a:p>
          <a:p>
            <a:endParaRPr lang="en-GB" sz="1600" dirty="0">
              <a:latin typeface="Segoe UI" panose="020B0502040204020203" pitchFamily="34" charset="0"/>
              <a:cs typeface="Segoe UI" panose="020B0502040204020203" pitchFamily="34" charset="0"/>
            </a:endParaRPr>
          </a:p>
          <a:p>
            <a:r>
              <a:rPr lang="en-GB" sz="1600" dirty="0">
                <a:latin typeface="Segoe UI" panose="020B0502040204020203" pitchFamily="34" charset="0"/>
                <a:cs typeface="Segoe UI" panose="020B0502040204020203" pitchFamily="34" charset="0"/>
              </a:rPr>
              <a:t>Staff in WAST and across health boards have </a:t>
            </a:r>
            <a:r>
              <a:rPr lang="en-GB" sz="1600" b="1" dirty="0">
                <a:latin typeface="Segoe UI" panose="020B0502040204020203" pitchFamily="34" charset="0"/>
                <a:cs typeface="Segoe UI" panose="020B0502040204020203" pitchFamily="34" charset="0"/>
              </a:rPr>
              <a:t>better work experience</a:t>
            </a:r>
            <a:r>
              <a:rPr lang="en-GB" sz="1600" dirty="0">
                <a:latin typeface="Segoe UI" panose="020B0502040204020203" pitchFamily="34" charset="0"/>
                <a:cs typeface="Segoe UI" panose="020B0502040204020203" pitchFamily="34" charset="0"/>
              </a:rPr>
              <a:t>, reducing pressure and sickness</a:t>
            </a:r>
          </a:p>
          <a:p>
            <a:endParaRPr lang="en-GB" sz="1600" dirty="0">
              <a:latin typeface="Segoe UI" panose="020B0502040204020203" pitchFamily="34" charset="0"/>
              <a:cs typeface="Segoe UI" panose="020B0502040204020203" pitchFamily="34" charset="0"/>
            </a:endParaRPr>
          </a:p>
          <a:p>
            <a:r>
              <a:rPr lang="en-GB" sz="1600" b="1" dirty="0">
                <a:latin typeface="Segoe UI" panose="020B0502040204020203" pitchFamily="34" charset="0"/>
                <a:cs typeface="Segoe UI" panose="020B0502040204020203" pitchFamily="34" charset="0"/>
              </a:rPr>
              <a:t>Patients</a:t>
            </a:r>
            <a:r>
              <a:rPr lang="en-GB" sz="1600" dirty="0">
                <a:latin typeface="Segoe UI" panose="020B0502040204020203" pitchFamily="34" charset="0"/>
                <a:cs typeface="Segoe UI" panose="020B0502040204020203" pitchFamily="34" charset="0"/>
              </a:rPr>
              <a:t> receive a more timely and appropriate service to meet their needs, </a:t>
            </a:r>
            <a:r>
              <a:rPr lang="en-GB" sz="1600" b="1" dirty="0">
                <a:latin typeface="Segoe UI" panose="020B0502040204020203" pitchFamily="34" charset="0"/>
                <a:cs typeface="Segoe UI" panose="020B0502040204020203" pitchFamily="34" charset="0"/>
              </a:rPr>
              <a:t>reducing harm</a:t>
            </a:r>
          </a:p>
        </p:txBody>
      </p:sp>
      <p:sp>
        <p:nvSpPr>
          <p:cNvPr id="25" name="TextBox 24">
            <a:extLst>
              <a:ext uri="{FF2B5EF4-FFF2-40B4-BE49-F238E27FC236}">
                <a16:creationId xmlns:a16="http://schemas.microsoft.com/office/drawing/2014/main" id="{A68970CD-8CC8-0580-ABE7-10CE35BFFF3F}"/>
              </a:ext>
            </a:extLst>
          </p:cNvPr>
          <p:cNvSpPr txBox="1"/>
          <p:nvPr/>
        </p:nvSpPr>
        <p:spPr>
          <a:xfrm>
            <a:off x="1932337" y="1291016"/>
            <a:ext cx="1014879" cy="461665"/>
          </a:xfrm>
          <a:prstGeom prst="rect">
            <a:avLst/>
          </a:prstGeom>
          <a:noFill/>
        </p:spPr>
        <p:txBody>
          <a:bodyPr wrap="square" rtlCol="0">
            <a:spAutoFit/>
          </a:bodyPr>
          <a:lstStyle/>
          <a:p>
            <a:pPr algn="ctr"/>
            <a:r>
              <a:rPr lang="en-GB" sz="2400" b="1" dirty="0">
                <a:latin typeface="Segoe UI" panose="020B0502040204020203" pitchFamily="34" charset="0"/>
                <a:cs typeface="Segoe UI" panose="020B0502040204020203" pitchFamily="34" charset="0"/>
              </a:rPr>
              <a:t>2022</a:t>
            </a:r>
          </a:p>
        </p:txBody>
      </p:sp>
      <p:sp>
        <p:nvSpPr>
          <p:cNvPr id="26" name="TextBox 25">
            <a:extLst>
              <a:ext uri="{FF2B5EF4-FFF2-40B4-BE49-F238E27FC236}">
                <a16:creationId xmlns:a16="http://schemas.microsoft.com/office/drawing/2014/main" id="{6998972C-7AFA-6240-C6D9-22E5F89EBE96}"/>
              </a:ext>
            </a:extLst>
          </p:cNvPr>
          <p:cNvSpPr txBox="1"/>
          <p:nvPr/>
        </p:nvSpPr>
        <p:spPr>
          <a:xfrm>
            <a:off x="9316120" y="1291016"/>
            <a:ext cx="1014879" cy="461665"/>
          </a:xfrm>
          <a:prstGeom prst="rect">
            <a:avLst/>
          </a:prstGeom>
          <a:noFill/>
        </p:spPr>
        <p:txBody>
          <a:bodyPr wrap="square" rtlCol="0">
            <a:spAutoFit/>
          </a:bodyPr>
          <a:lstStyle/>
          <a:p>
            <a:pPr algn="ctr"/>
            <a:r>
              <a:rPr lang="en-GB" sz="2400" b="1" dirty="0">
                <a:latin typeface="Segoe UI" panose="020B0502040204020203" pitchFamily="34" charset="0"/>
                <a:cs typeface="Segoe UI" panose="020B0502040204020203" pitchFamily="34" charset="0"/>
              </a:rPr>
              <a:t>2027</a:t>
            </a:r>
          </a:p>
        </p:txBody>
      </p:sp>
    </p:spTree>
    <p:extLst>
      <p:ext uri="{BB962C8B-B14F-4D97-AF65-F5344CB8AC3E}">
        <p14:creationId xmlns:p14="http://schemas.microsoft.com/office/powerpoint/2010/main" val="11769708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75919</TotalTime>
  <Words>1036</Words>
  <Application>Microsoft Office PowerPoint</Application>
  <PresentationFormat>Widescreen</PresentationFormat>
  <Paragraphs>154</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Bahnschrift Light</vt:lpstr>
      <vt:lpstr>Calibri</vt:lpstr>
      <vt:lpstr>Calibri Light</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Welsh Ambulance Service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Houston - (Welsh Ambulance Service NHS Trust - 020)</dc:creator>
  <cp:lastModifiedBy>Rachel Marsh (Welsh Ambulance Service NHS Trust)</cp:lastModifiedBy>
  <cp:revision>18</cp:revision>
  <dcterms:created xsi:type="dcterms:W3CDTF">2023-06-14T08:26:09Z</dcterms:created>
  <dcterms:modified xsi:type="dcterms:W3CDTF">2023-11-17T08:03:37Z</dcterms:modified>
</cp:coreProperties>
</file>