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theme/theme5.xml" ContentType="application/vnd.openxmlformats-officedocument.theme+xml"/>
  <Override PartName="/ppt/slideLayouts/slideLayout1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 id="2147483676" r:id="rId2"/>
    <p:sldMasterId id="2147483681" r:id="rId3"/>
    <p:sldMasterId id="2147483684" r:id="rId4"/>
    <p:sldMasterId id="2147483686" r:id="rId5"/>
    <p:sldMasterId id="2147483688" r:id="rId6"/>
  </p:sldMasterIdLst>
  <p:notesMasterIdLst>
    <p:notesMasterId r:id="rId81"/>
  </p:notesMasterIdLst>
  <p:handoutMasterIdLst>
    <p:handoutMasterId r:id="rId82"/>
  </p:handoutMasterIdLst>
  <p:sldIdLst>
    <p:sldId id="257" r:id="rId7"/>
    <p:sldId id="337" r:id="rId8"/>
    <p:sldId id="395" r:id="rId9"/>
    <p:sldId id="412" r:id="rId10"/>
    <p:sldId id="399" r:id="rId11"/>
    <p:sldId id="413" r:id="rId12"/>
    <p:sldId id="553" r:id="rId13"/>
    <p:sldId id="487" r:id="rId14"/>
    <p:sldId id="501" r:id="rId15"/>
    <p:sldId id="495" r:id="rId16"/>
    <p:sldId id="488" r:id="rId17"/>
    <p:sldId id="489" r:id="rId18"/>
    <p:sldId id="490" r:id="rId19"/>
    <p:sldId id="491" r:id="rId20"/>
    <p:sldId id="492" r:id="rId21"/>
    <p:sldId id="554" r:id="rId22"/>
    <p:sldId id="484" r:id="rId23"/>
    <p:sldId id="485" r:id="rId24"/>
    <p:sldId id="546" r:id="rId25"/>
    <p:sldId id="512" r:id="rId26"/>
    <p:sldId id="513" r:id="rId27"/>
    <p:sldId id="514" r:id="rId28"/>
    <p:sldId id="515" r:id="rId29"/>
    <p:sldId id="516" r:id="rId30"/>
    <p:sldId id="517" r:id="rId31"/>
    <p:sldId id="543" r:id="rId32"/>
    <p:sldId id="505" r:id="rId33"/>
    <p:sldId id="506" r:id="rId34"/>
    <p:sldId id="507" r:id="rId35"/>
    <p:sldId id="508" r:id="rId36"/>
    <p:sldId id="509" r:id="rId37"/>
    <p:sldId id="510" r:id="rId38"/>
    <p:sldId id="511" r:id="rId39"/>
    <p:sldId id="518" r:id="rId40"/>
    <p:sldId id="519" r:id="rId41"/>
    <p:sldId id="544" r:id="rId42"/>
    <p:sldId id="522" r:id="rId43"/>
    <p:sldId id="523" r:id="rId44"/>
    <p:sldId id="524" r:id="rId45"/>
    <p:sldId id="526" r:id="rId46"/>
    <p:sldId id="527" r:id="rId47"/>
    <p:sldId id="528" r:id="rId48"/>
    <p:sldId id="529" r:id="rId49"/>
    <p:sldId id="530" r:id="rId50"/>
    <p:sldId id="531" r:id="rId51"/>
    <p:sldId id="532" r:id="rId52"/>
    <p:sldId id="533" r:id="rId53"/>
    <p:sldId id="534" r:id="rId54"/>
    <p:sldId id="535" r:id="rId55"/>
    <p:sldId id="536" r:id="rId56"/>
    <p:sldId id="503" r:id="rId57"/>
    <p:sldId id="504" r:id="rId58"/>
    <p:sldId id="414" r:id="rId59"/>
    <p:sldId id="415" r:id="rId60"/>
    <p:sldId id="540" r:id="rId61"/>
    <p:sldId id="541" r:id="rId62"/>
    <p:sldId id="439" r:id="rId63"/>
    <p:sldId id="497" r:id="rId64"/>
    <p:sldId id="498" r:id="rId65"/>
    <p:sldId id="538" r:id="rId66"/>
    <p:sldId id="500" r:id="rId67"/>
    <p:sldId id="537" r:id="rId68"/>
    <p:sldId id="539" r:id="rId69"/>
    <p:sldId id="486" r:id="rId70"/>
    <p:sldId id="499" r:id="rId71"/>
    <p:sldId id="547" r:id="rId72"/>
    <p:sldId id="548" r:id="rId73"/>
    <p:sldId id="550" r:id="rId74"/>
    <p:sldId id="551" r:id="rId75"/>
    <p:sldId id="549" r:id="rId76"/>
    <p:sldId id="552" r:id="rId77"/>
    <p:sldId id="454" r:id="rId78"/>
    <p:sldId id="455" r:id="rId79"/>
    <p:sldId id="370" r:id="rId8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A3CBD499-2C0B-4BC5-9594-A849E692A3CB}">
          <p14:sldIdLst>
            <p14:sldId id="257"/>
            <p14:sldId id="337"/>
          </p14:sldIdLst>
        </p14:section>
        <p14:section name="Project Update" id="{8EA9EB2B-09D5-4E13-B13A-0CB72F1C2CE9}">
          <p14:sldIdLst>
            <p14:sldId id="395"/>
            <p14:sldId id="412"/>
            <p14:sldId id="399"/>
          </p14:sldIdLst>
        </p14:section>
        <p14:section name="Updated Ops Analysis" id="{84BF4302-03B6-4576-B4FB-4BF38D0EC379}">
          <p14:sldIdLst>
            <p14:sldId id="413"/>
            <p14:sldId id="553"/>
            <p14:sldId id="487"/>
            <p14:sldId id="501"/>
          </p14:sldIdLst>
        </p14:section>
        <p14:section name="Ops Relief Requirement" id="{891E9854-97DB-4219-A546-2F2574C26F3A}">
          <p14:sldIdLst>
            <p14:sldId id="495"/>
            <p14:sldId id="488"/>
            <p14:sldId id="489"/>
            <p14:sldId id="490"/>
            <p14:sldId id="491"/>
            <p14:sldId id="492"/>
            <p14:sldId id="554"/>
          </p14:sldIdLst>
        </p14:section>
        <p14:section name="APP Potential" id="{8BF04F8E-3F32-46FB-8F20-6FAA6DE4E4BC}">
          <p14:sldIdLst>
            <p14:sldId id="484"/>
            <p14:sldId id="485"/>
            <p14:sldId id="546"/>
          </p14:sldIdLst>
        </p14:section>
        <p14:section name="Dispatch Analysis" id="{E1D9CC38-E3B8-4BBE-B320-99B5B65A74F4}">
          <p14:sldIdLst>
            <p14:sldId id="512"/>
            <p14:sldId id="513"/>
            <p14:sldId id="514"/>
            <p14:sldId id="515"/>
            <p14:sldId id="516"/>
            <p14:sldId id="517"/>
            <p14:sldId id="543"/>
          </p14:sldIdLst>
        </p14:section>
        <p14:section name="CCC Relief Requirement" id="{4D07C224-DA06-438C-ACE6-C41E330A3811}">
          <p14:sldIdLst>
            <p14:sldId id="505"/>
            <p14:sldId id="506"/>
            <p14:sldId id="507"/>
            <p14:sldId id="508"/>
            <p14:sldId id="509"/>
            <p14:sldId id="510"/>
            <p14:sldId id="511"/>
          </p14:sldIdLst>
        </p14:section>
        <p14:section name="CTA Potential" id="{23E68184-BE95-4400-A69E-F929C3A43744}">
          <p14:sldIdLst>
            <p14:sldId id="518"/>
            <p14:sldId id="519"/>
            <p14:sldId id="544"/>
            <p14:sldId id="522"/>
            <p14:sldId id="523"/>
            <p14:sldId id="524"/>
          </p14:sldIdLst>
        </p14:section>
        <p14:section name="CCC Modelling Assumptions" id="{A31A4C95-69D1-4219-B77F-0E9FEDD25617}">
          <p14:sldIdLst>
            <p14:sldId id="526"/>
            <p14:sldId id="527"/>
            <p14:sldId id="528"/>
            <p14:sldId id="529"/>
            <p14:sldId id="530"/>
            <p14:sldId id="531"/>
            <p14:sldId id="532"/>
            <p14:sldId id="533"/>
            <p14:sldId id="534"/>
            <p14:sldId id="535"/>
            <p14:sldId id="536"/>
          </p14:sldIdLst>
        </p14:section>
        <p14:section name="CCC Modelling" id="{870680CF-AD61-4CC0-B265-108DF6DEDF87}">
          <p14:sldIdLst>
            <p14:sldId id="503"/>
            <p14:sldId id="504"/>
          </p14:sldIdLst>
        </p14:section>
        <p14:section name="Ops Modelling Assumptions" id="{EC1FA242-0534-40E8-BAA6-FD413A13C2C3}">
          <p14:sldIdLst>
            <p14:sldId id="414"/>
            <p14:sldId id="415"/>
            <p14:sldId id="540"/>
            <p14:sldId id="541"/>
          </p14:sldIdLst>
        </p14:section>
        <p14:section name="Ops Modelling" id="{FB667F7A-1B22-4CAA-B408-2E2CFC85AB23}">
          <p14:sldIdLst>
            <p14:sldId id="439"/>
            <p14:sldId id="497"/>
            <p14:sldId id="498"/>
            <p14:sldId id="538"/>
            <p14:sldId id="500"/>
            <p14:sldId id="537"/>
            <p14:sldId id="539"/>
            <p14:sldId id="486"/>
          </p14:sldIdLst>
        </p14:section>
        <p14:section name="Optimal Location Modelling" id="{2393BB3A-C904-443A-8F88-4188328E9EE6}">
          <p14:sldIdLst>
            <p14:sldId id="499"/>
            <p14:sldId id="547"/>
            <p14:sldId id="548"/>
            <p14:sldId id="550"/>
            <p14:sldId id="551"/>
            <p14:sldId id="549"/>
            <p14:sldId id="552"/>
          </p14:sldIdLst>
        </p14:section>
        <p14:section name="Next Steps" id="{A0441253-EBC5-4935-923D-42F07837F054}">
          <p14:sldIdLst>
            <p14:sldId id="454"/>
            <p14:sldId id="455"/>
            <p14:sldId id="37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n Mobbs" initials="JM" lastIdx="2" clrIdx="0">
    <p:extLst>
      <p:ext uri="{19B8F6BF-5375-455C-9EA6-DF929625EA0E}">
        <p15:presenceInfo xmlns:p15="http://schemas.microsoft.com/office/powerpoint/2012/main" userId="S-1-5-21-4082308220-3389412374-201728799-11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8220"/>
    <a:srgbClr val="FFFFFF"/>
    <a:srgbClr val="73C6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23" autoAdjust="0"/>
    <p:restoredTop sz="87442" autoAdjust="0"/>
  </p:normalViewPr>
  <p:slideViewPr>
    <p:cSldViewPr>
      <p:cViewPr varScale="1">
        <p:scale>
          <a:sx n="61" d="100"/>
          <a:sy n="61" d="100"/>
        </p:scale>
        <p:origin x="600" y="66"/>
      </p:cViewPr>
      <p:guideLst>
        <p:guide orient="horz" pos="2160"/>
        <p:guide pos="2880"/>
      </p:guideLst>
    </p:cSldViewPr>
  </p:slideViewPr>
  <p:notesTextViewPr>
    <p:cViewPr>
      <p:scale>
        <a:sx n="3" d="2"/>
        <a:sy n="3" d="2"/>
      </p:scale>
      <p:origin x="0" y="0"/>
    </p:cViewPr>
  </p:notesTextViewPr>
  <p:sorterViewPr>
    <p:cViewPr varScale="1">
      <p:scale>
        <a:sx n="1" d="1"/>
        <a:sy n="1" d="1"/>
      </p:scale>
      <p:origin x="0" y="-633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slide" Target="slides/slide70.xml"/><Relationship Id="rId84" Type="http://schemas.openxmlformats.org/officeDocument/2006/relationships/presProps" Target="presProps.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slide" Target="slides/slide73.xml"/><Relationship Id="rId87"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55.xml"/><Relationship Id="rId82" Type="http://schemas.openxmlformats.org/officeDocument/2006/relationships/handoutMaster" Target="handoutMasters/handoutMaster1.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notesMaster" Target="notesMasters/notesMaster1.xml"/><Relationship Id="rId86"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1" i="0" baseline="0" dirty="0" smtClean="0">
                <a:solidFill>
                  <a:schemeClr val="tx2"/>
                </a:solidFill>
                <a:effectLst/>
                <a:latin typeface="Verdana" panose="020B0604030504040204" pitchFamily="34" charset="0"/>
                <a:ea typeface="Verdana" panose="020B0604030504040204" pitchFamily="34" charset="0"/>
                <a:cs typeface="Verdana" panose="020B0604030504040204" pitchFamily="34" charset="0"/>
              </a:rPr>
              <a:t>DUP and PDET Calls</a:t>
            </a:r>
            <a:endParaRPr lang="en-GB" sz="1400" dirty="0">
              <a:solidFill>
                <a:schemeClr val="tx2"/>
              </a:solidFill>
              <a:effectLst/>
              <a:latin typeface="Verdana" panose="020B0604030504040204" pitchFamily="34" charset="0"/>
              <a:ea typeface="Verdana" panose="020B0604030504040204" pitchFamily="34" charset="0"/>
              <a:cs typeface="Verdana" panose="020B0604030504040204" pitchFamily="34"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1"/>
          <c:order val="0"/>
          <c:tx>
            <c:v>Duplicate and Patient Detiorated</c:v>
          </c:tx>
          <c:spPr>
            <a:ln w="28575" cap="rnd">
              <a:solidFill>
                <a:srgbClr val="0067B1"/>
              </a:solidFill>
              <a:round/>
            </a:ln>
            <a:effectLst/>
          </c:spPr>
          <c:marker>
            <c:symbol val="none"/>
          </c:marker>
          <c:cat>
            <c:numRef>
              <c:f>ORH!$A$4:$A$39</c:f>
              <c:numCache>
                <c:formatCode>mmm\-yy</c:formatCode>
                <c:ptCount val="36"/>
                <c:pt idx="0">
                  <c:v>42461</c:v>
                </c:pt>
                <c:pt idx="1">
                  <c:v>42491</c:v>
                </c:pt>
                <c:pt idx="2">
                  <c:v>42522</c:v>
                </c:pt>
                <c:pt idx="3">
                  <c:v>42552</c:v>
                </c:pt>
                <c:pt idx="4">
                  <c:v>42583</c:v>
                </c:pt>
                <c:pt idx="5">
                  <c:v>42614</c:v>
                </c:pt>
                <c:pt idx="6">
                  <c:v>42644</c:v>
                </c:pt>
                <c:pt idx="7">
                  <c:v>42675</c:v>
                </c:pt>
                <c:pt idx="8">
                  <c:v>42705</c:v>
                </c:pt>
                <c:pt idx="9">
                  <c:v>42736</c:v>
                </c:pt>
                <c:pt idx="10">
                  <c:v>42767</c:v>
                </c:pt>
                <c:pt idx="11">
                  <c:v>42795</c:v>
                </c:pt>
                <c:pt idx="12">
                  <c:v>42826</c:v>
                </c:pt>
                <c:pt idx="13">
                  <c:v>42856</c:v>
                </c:pt>
                <c:pt idx="14">
                  <c:v>42887</c:v>
                </c:pt>
                <c:pt idx="15">
                  <c:v>42917</c:v>
                </c:pt>
                <c:pt idx="16">
                  <c:v>42948</c:v>
                </c:pt>
                <c:pt idx="17">
                  <c:v>42979</c:v>
                </c:pt>
                <c:pt idx="18">
                  <c:v>43009</c:v>
                </c:pt>
                <c:pt idx="19">
                  <c:v>43040</c:v>
                </c:pt>
                <c:pt idx="20">
                  <c:v>43070</c:v>
                </c:pt>
                <c:pt idx="21">
                  <c:v>43101</c:v>
                </c:pt>
                <c:pt idx="22">
                  <c:v>43132</c:v>
                </c:pt>
                <c:pt idx="23">
                  <c:v>43160</c:v>
                </c:pt>
                <c:pt idx="24">
                  <c:v>43191</c:v>
                </c:pt>
                <c:pt idx="25">
                  <c:v>43221</c:v>
                </c:pt>
                <c:pt idx="26">
                  <c:v>43252</c:v>
                </c:pt>
                <c:pt idx="27">
                  <c:v>43282</c:v>
                </c:pt>
                <c:pt idx="28">
                  <c:v>43313</c:v>
                </c:pt>
                <c:pt idx="29">
                  <c:v>43344</c:v>
                </c:pt>
                <c:pt idx="30">
                  <c:v>43374</c:v>
                </c:pt>
                <c:pt idx="31">
                  <c:v>43405</c:v>
                </c:pt>
                <c:pt idx="32">
                  <c:v>43435</c:v>
                </c:pt>
                <c:pt idx="33">
                  <c:v>43466</c:v>
                </c:pt>
                <c:pt idx="34">
                  <c:v>43497</c:v>
                </c:pt>
                <c:pt idx="35">
                  <c:v>43525</c:v>
                </c:pt>
              </c:numCache>
            </c:numRef>
          </c:cat>
          <c:val>
            <c:numRef>
              <c:f>ORH!$I$4:$I$39</c:f>
              <c:numCache>
                <c:formatCode>0%</c:formatCode>
                <c:ptCount val="36"/>
                <c:pt idx="0">
                  <c:v>0.10169491525423729</c:v>
                </c:pt>
                <c:pt idx="1">
                  <c:v>0.10633043998802753</c:v>
                </c:pt>
                <c:pt idx="2">
                  <c:v>0.11000663984689293</c:v>
                </c:pt>
                <c:pt idx="3">
                  <c:v>0.1276854831695225</c:v>
                </c:pt>
                <c:pt idx="4">
                  <c:v>0.12252130920947706</c:v>
                </c:pt>
                <c:pt idx="5">
                  <c:v>0.12532304580695908</c:v>
                </c:pt>
                <c:pt idx="6">
                  <c:v>0.12014293706798534</c:v>
                </c:pt>
                <c:pt idx="7">
                  <c:v>0.11365272777623928</c:v>
                </c:pt>
                <c:pt idx="8">
                  <c:v>0.13747189488287542</c:v>
                </c:pt>
                <c:pt idx="9">
                  <c:v>0.1278318560955648</c:v>
                </c:pt>
                <c:pt idx="10">
                  <c:v>0.11530885597226601</c:v>
                </c:pt>
                <c:pt idx="11">
                  <c:v>0.11178487637610539</c:v>
                </c:pt>
                <c:pt idx="12">
                  <c:v>0.10612028480533253</c:v>
                </c:pt>
                <c:pt idx="13">
                  <c:v>0.10689666998182379</c:v>
                </c:pt>
                <c:pt idx="14">
                  <c:v>0.10898470390120685</c:v>
                </c:pt>
                <c:pt idx="15">
                  <c:v>0.11476918956917617</c:v>
                </c:pt>
                <c:pt idx="16">
                  <c:v>0.11061850668361969</c:v>
                </c:pt>
                <c:pt idx="17">
                  <c:v>0.12686113643269523</c:v>
                </c:pt>
                <c:pt idx="18">
                  <c:v>0.13177526126549952</c:v>
                </c:pt>
                <c:pt idx="19">
                  <c:v>0.1862635311683464</c:v>
                </c:pt>
                <c:pt idx="20">
                  <c:v>0.24789879709369553</c:v>
                </c:pt>
                <c:pt idx="21">
                  <c:v>0.23181377303588749</c:v>
                </c:pt>
                <c:pt idx="22">
                  <c:v>0.27001100802012895</c:v>
                </c:pt>
                <c:pt idx="23">
                  <c:v>0.24861124277182672</c:v>
                </c:pt>
                <c:pt idx="24">
                  <c:v>0.18491735537190082</c:v>
                </c:pt>
                <c:pt idx="25">
                  <c:v>0.19583341953369054</c:v>
                </c:pt>
                <c:pt idx="26">
                  <c:v>0.20306177783339591</c:v>
                </c:pt>
                <c:pt idx="27">
                  <c:v>0.21213212492247366</c:v>
                </c:pt>
                <c:pt idx="28">
                  <c:v>0.20366722548197821</c:v>
                </c:pt>
                <c:pt idx="29">
                  <c:v>0.20580011704272058</c:v>
                </c:pt>
                <c:pt idx="30">
                  <c:v>0.19139620395757614</c:v>
                </c:pt>
                <c:pt idx="31">
                  <c:v>0.18785761738422305</c:v>
                </c:pt>
                <c:pt idx="32">
                  <c:v>0.19138164713385952</c:v>
                </c:pt>
                <c:pt idx="33">
                  <c:v>0.18252746124627861</c:v>
                </c:pt>
                <c:pt idx="34">
                  <c:v>0.18526243410497364</c:v>
                </c:pt>
                <c:pt idx="35">
                  <c:v>0.18841037298981225</c:v>
                </c:pt>
              </c:numCache>
            </c:numRef>
          </c:val>
          <c:smooth val="0"/>
          <c:extLst xmlns:c16r2="http://schemas.microsoft.com/office/drawing/2015/06/chart">
            <c:ext xmlns:c16="http://schemas.microsoft.com/office/drawing/2014/chart" uri="{C3380CC4-5D6E-409C-BE32-E72D297353CC}">
              <c16:uniqueId val="{00000001-C712-4C21-A71F-ABC8A73324AD}"/>
            </c:ext>
          </c:extLst>
        </c:ser>
        <c:dLbls>
          <c:showLegendKey val="0"/>
          <c:showVal val="0"/>
          <c:showCatName val="0"/>
          <c:showSerName val="0"/>
          <c:showPercent val="0"/>
          <c:showBubbleSize val="0"/>
        </c:dLbls>
        <c:smooth val="0"/>
        <c:axId val="248395712"/>
        <c:axId val="247723952"/>
      </c:lineChart>
      <c:dateAx>
        <c:axId val="248395712"/>
        <c:scaling>
          <c:orientation val="minMax"/>
        </c:scaling>
        <c:delete val="0"/>
        <c:axPos val="b"/>
        <c:majorGridlines>
          <c:spPr>
            <a:ln w="9525" cap="flat" cmpd="sng" algn="ctr">
              <a:solidFill>
                <a:schemeClr val="tx1">
                  <a:lumMod val="15000"/>
                  <a:lumOff val="85000"/>
                </a:schemeClr>
              </a:solidFill>
              <a:round/>
            </a:ln>
            <a:effectLst/>
          </c:spPr>
        </c:majorGridlines>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247723952"/>
        <c:crosses val="autoZero"/>
        <c:auto val="1"/>
        <c:lblOffset val="100"/>
        <c:baseTimeUnit val="months"/>
      </c:dateAx>
      <c:valAx>
        <c:axId val="2477239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latin typeface="Verdana" panose="020B0604030504040204" pitchFamily="34" charset="0"/>
                    <a:ea typeface="Verdana" panose="020B0604030504040204" pitchFamily="34" charset="0"/>
                    <a:cs typeface="Verdana" panose="020B0604030504040204" pitchFamily="34" charset="0"/>
                  </a:rPr>
                  <a:t>Proportion of Calls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24839571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dirty="0">
                <a:solidFill>
                  <a:schemeClr val="tx2"/>
                </a:solidFill>
                <a:latin typeface="Verdana" panose="020B0604030504040204" pitchFamily="34" charset="0"/>
                <a:ea typeface="Verdana" panose="020B0604030504040204" pitchFamily="34" charset="0"/>
                <a:cs typeface="Verdana" panose="020B0604030504040204" pitchFamily="34" charset="0"/>
              </a:rPr>
              <a:t>Average 999</a:t>
            </a:r>
            <a:r>
              <a:rPr lang="en-GB" b="1" baseline="0" dirty="0">
                <a:solidFill>
                  <a:schemeClr val="tx2"/>
                </a:solidFill>
                <a:latin typeface="Verdana" panose="020B0604030504040204" pitchFamily="34" charset="0"/>
                <a:ea typeface="Verdana" panose="020B0604030504040204" pitchFamily="34" charset="0"/>
                <a:cs typeface="Verdana" panose="020B0604030504040204" pitchFamily="34" charset="0"/>
              </a:rPr>
              <a:t> Call Duration by CCC</a:t>
            </a:r>
            <a:endParaRPr lang="en-GB" b="1" dirty="0">
              <a:solidFill>
                <a:schemeClr val="tx2"/>
              </a:solidFill>
              <a:latin typeface="Verdana" panose="020B0604030504040204" pitchFamily="34" charset="0"/>
              <a:ea typeface="Verdana" panose="020B0604030504040204" pitchFamily="34" charset="0"/>
              <a:cs typeface="Verdana" panose="020B0604030504040204" pitchFamily="34"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1"/>
          <c:order val="0"/>
          <c:tx>
            <c:v>North</c:v>
          </c:tx>
          <c:spPr>
            <a:ln w="28575" cap="rnd">
              <a:solidFill>
                <a:schemeClr val="accent2"/>
              </a:solidFill>
              <a:round/>
            </a:ln>
            <a:effectLst/>
          </c:spPr>
          <c:marker>
            <c:symbol val="circle"/>
            <c:size val="5"/>
            <c:spPr>
              <a:solidFill>
                <a:schemeClr val="accent2">
                  <a:lumMod val="60000"/>
                  <a:lumOff val="40000"/>
                </a:schemeClr>
              </a:solidFill>
              <a:ln w="9525">
                <a:solidFill>
                  <a:schemeClr val="bg2"/>
                </a:solidFill>
              </a:ln>
              <a:effectLst/>
            </c:spPr>
          </c:marker>
          <c:cat>
            <c:numLit>
              <c:formatCode>General</c:formatCode>
              <c:ptCount val="31"/>
              <c:pt idx="0">
                <c:v>42736</c:v>
              </c:pt>
              <c:pt idx="1">
                <c:v>42767</c:v>
              </c:pt>
              <c:pt idx="2">
                <c:v>42795</c:v>
              </c:pt>
              <c:pt idx="3">
                <c:v>42826</c:v>
              </c:pt>
              <c:pt idx="4">
                <c:v>42856</c:v>
              </c:pt>
              <c:pt idx="5">
                <c:v>42887</c:v>
              </c:pt>
              <c:pt idx="6">
                <c:v>42917</c:v>
              </c:pt>
              <c:pt idx="7">
                <c:v>42948</c:v>
              </c:pt>
              <c:pt idx="8">
                <c:v>42979</c:v>
              </c:pt>
              <c:pt idx="9">
                <c:v>43009</c:v>
              </c:pt>
              <c:pt idx="10">
                <c:v>43040</c:v>
              </c:pt>
              <c:pt idx="11">
                <c:v>43070</c:v>
              </c:pt>
              <c:pt idx="12">
                <c:v>43101</c:v>
              </c:pt>
              <c:pt idx="13">
                <c:v>43132</c:v>
              </c:pt>
              <c:pt idx="14">
                <c:v>43160</c:v>
              </c:pt>
              <c:pt idx="15">
                <c:v>43191</c:v>
              </c:pt>
              <c:pt idx="16">
                <c:v>43221</c:v>
              </c:pt>
              <c:pt idx="17">
                <c:v>43252</c:v>
              </c:pt>
              <c:pt idx="18">
                <c:v>43282</c:v>
              </c:pt>
              <c:pt idx="19">
                <c:v>43313</c:v>
              </c:pt>
              <c:pt idx="20">
                <c:v>43344</c:v>
              </c:pt>
              <c:pt idx="21">
                <c:v>43374</c:v>
              </c:pt>
              <c:pt idx="22">
                <c:v>43405</c:v>
              </c:pt>
              <c:pt idx="23">
                <c:v>43435</c:v>
              </c:pt>
              <c:pt idx="24">
                <c:v>43466</c:v>
              </c:pt>
              <c:pt idx="25">
                <c:v>43497</c:v>
              </c:pt>
              <c:pt idx="26">
                <c:v>43525</c:v>
              </c:pt>
              <c:pt idx="27">
                <c:v>43556</c:v>
              </c:pt>
              <c:pt idx="28">
                <c:v>43586</c:v>
              </c:pt>
              <c:pt idx="29">
                <c:v>43617</c:v>
              </c:pt>
              <c:pt idx="30">
                <c:v>43647</c:v>
              </c:pt>
            </c:numLit>
          </c:cat>
          <c:val>
            <c:numLit>
              <c:formatCode>General</c:formatCode>
              <c:ptCount val="31"/>
              <c:pt idx="0">
                <c:v>3.9236111111111112E-3</c:v>
              </c:pt>
              <c:pt idx="1">
                <c:v>3.6458333333333334E-3</c:v>
              </c:pt>
              <c:pt idx="2">
                <c:v>3.6921296296296298E-3</c:v>
              </c:pt>
              <c:pt idx="3">
                <c:v>3.7152777777777778E-3</c:v>
              </c:pt>
              <c:pt idx="4">
                <c:v>3.4375E-3</c:v>
              </c:pt>
              <c:pt idx="5">
                <c:v>3.6574074074074074E-3</c:v>
              </c:pt>
              <c:pt idx="6">
                <c:v>3.5763888888888889E-3</c:v>
              </c:pt>
              <c:pt idx="7">
                <c:v>3.7847222222222223E-3</c:v>
              </c:pt>
              <c:pt idx="8">
                <c:v>3.6226851851851854E-3</c:v>
              </c:pt>
              <c:pt idx="9">
                <c:v>3.6458333333333334E-3</c:v>
              </c:pt>
              <c:pt idx="10">
                <c:v>3.5763888888888889E-3</c:v>
              </c:pt>
              <c:pt idx="11">
                <c:v>3.6574074074074074E-3</c:v>
              </c:pt>
              <c:pt idx="12">
                <c:v>3.7615740740740739E-3</c:v>
              </c:pt>
              <c:pt idx="13">
                <c:v>3.6689814814814814E-3</c:v>
              </c:pt>
              <c:pt idx="14">
                <c:v>3.6226851851851854E-3</c:v>
              </c:pt>
              <c:pt idx="15">
                <c:v>3.9004629629629628E-3</c:v>
              </c:pt>
              <c:pt idx="16">
                <c:v>3.7615740740740739E-3</c:v>
              </c:pt>
              <c:pt idx="17">
                <c:v>3.6458333333333334E-3</c:v>
              </c:pt>
              <c:pt idx="18">
                <c:v>3.5879629629629629E-3</c:v>
              </c:pt>
              <c:pt idx="19">
                <c:v>3.6574074074074074E-3</c:v>
              </c:pt>
              <c:pt idx="20">
                <c:v>3.7037037037037038E-3</c:v>
              </c:pt>
              <c:pt idx="21">
                <c:v>3.7037037037037038E-3</c:v>
              </c:pt>
              <c:pt idx="22">
                <c:v>4.1319444444444442E-3</c:v>
              </c:pt>
              <c:pt idx="23">
                <c:v>4.4560185185185189E-3</c:v>
              </c:pt>
              <c:pt idx="24">
                <c:v>4.386574074074074E-3</c:v>
              </c:pt>
              <c:pt idx="25">
                <c:v>4.4675925925925924E-3</c:v>
              </c:pt>
              <c:pt idx="26">
                <c:v>4.409722222222222E-3</c:v>
              </c:pt>
              <c:pt idx="27">
                <c:v>4.2476851851851851E-3</c:v>
              </c:pt>
              <c:pt idx="28">
                <c:v>4.178240740740741E-3</c:v>
              </c:pt>
              <c:pt idx="29">
                <c:v>4.0856481481481481E-3</c:v>
              </c:pt>
              <c:pt idx="30">
                <c:v>3.9814814814814817E-3</c:v>
              </c:pt>
            </c:numLit>
          </c:val>
          <c:smooth val="0"/>
          <c:extLst xmlns:c16r2="http://schemas.microsoft.com/office/drawing/2015/06/chart">
            <c:ext xmlns:c16="http://schemas.microsoft.com/office/drawing/2014/chart" uri="{C3380CC4-5D6E-409C-BE32-E72D297353CC}">
              <c16:uniqueId val="{00000000-8927-44FD-8015-AFD7FC7A4161}"/>
            </c:ext>
          </c:extLst>
        </c:ser>
        <c:ser>
          <c:idx val="2"/>
          <c:order val="1"/>
          <c:tx>
            <c:v>Central &amp; West</c:v>
          </c:tx>
          <c:spPr>
            <a:ln w="28575" cap="rnd">
              <a:solidFill>
                <a:schemeClr val="accent3"/>
              </a:solidFill>
              <a:round/>
            </a:ln>
            <a:effectLst/>
          </c:spPr>
          <c:marker>
            <c:symbol val="circle"/>
            <c:size val="5"/>
            <c:spPr>
              <a:solidFill>
                <a:schemeClr val="accent3">
                  <a:lumMod val="60000"/>
                  <a:lumOff val="40000"/>
                </a:schemeClr>
              </a:solidFill>
              <a:ln w="9525">
                <a:solidFill>
                  <a:schemeClr val="bg2"/>
                </a:solidFill>
              </a:ln>
              <a:effectLst/>
            </c:spPr>
          </c:marker>
          <c:cat>
            <c:numLit>
              <c:formatCode>General</c:formatCode>
              <c:ptCount val="31"/>
              <c:pt idx="0">
                <c:v>42736</c:v>
              </c:pt>
              <c:pt idx="1">
                <c:v>42767</c:v>
              </c:pt>
              <c:pt idx="2">
                <c:v>42795</c:v>
              </c:pt>
              <c:pt idx="3">
                <c:v>42826</c:v>
              </c:pt>
              <c:pt idx="4">
                <c:v>42856</c:v>
              </c:pt>
              <c:pt idx="5">
                <c:v>42887</c:v>
              </c:pt>
              <c:pt idx="6">
                <c:v>42917</c:v>
              </c:pt>
              <c:pt idx="7">
                <c:v>42948</c:v>
              </c:pt>
              <c:pt idx="8">
                <c:v>42979</c:v>
              </c:pt>
              <c:pt idx="9">
                <c:v>43009</c:v>
              </c:pt>
              <c:pt idx="10">
                <c:v>43040</c:v>
              </c:pt>
              <c:pt idx="11">
                <c:v>43070</c:v>
              </c:pt>
              <c:pt idx="12">
                <c:v>43101</c:v>
              </c:pt>
              <c:pt idx="13">
                <c:v>43132</c:v>
              </c:pt>
              <c:pt idx="14">
                <c:v>43160</c:v>
              </c:pt>
              <c:pt idx="15">
                <c:v>43191</c:v>
              </c:pt>
              <c:pt idx="16">
                <c:v>43221</c:v>
              </c:pt>
              <c:pt idx="17">
                <c:v>43252</c:v>
              </c:pt>
              <c:pt idx="18">
                <c:v>43282</c:v>
              </c:pt>
              <c:pt idx="19">
                <c:v>43313</c:v>
              </c:pt>
              <c:pt idx="20">
                <c:v>43344</c:v>
              </c:pt>
              <c:pt idx="21">
                <c:v>43374</c:v>
              </c:pt>
              <c:pt idx="22">
                <c:v>43405</c:v>
              </c:pt>
              <c:pt idx="23">
                <c:v>43435</c:v>
              </c:pt>
              <c:pt idx="24">
                <c:v>43466</c:v>
              </c:pt>
              <c:pt idx="25">
                <c:v>43497</c:v>
              </c:pt>
              <c:pt idx="26">
                <c:v>43525</c:v>
              </c:pt>
              <c:pt idx="27">
                <c:v>43556</c:v>
              </c:pt>
              <c:pt idx="28">
                <c:v>43586</c:v>
              </c:pt>
              <c:pt idx="29">
                <c:v>43617</c:v>
              </c:pt>
              <c:pt idx="30">
                <c:v>43647</c:v>
              </c:pt>
            </c:numLit>
          </c:cat>
          <c:val>
            <c:numLit>
              <c:formatCode>General</c:formatCode>
              <c:ptCount val="31"/>
              <c:pt idx="0">
                <c:v>3.9351851851851848E-3</c:v>
              </c:pt>
              <c:pt idx="1">
                <c:v>3.7731481481481483E-3</c:v>
              </c:pt>
              <c:pt idx="2">
                <c:v>4.1550925925925922E-3</c:v>
              </c:pt>
              <c:pt idx="3">
                <c:v>3.9814814814814817E-3</c:v>
              </c:pt>
              <c:pt idx="4">
                <c:v>3.6921296296296298E-3</c:v>
              </c:pt>
              <c:pt idx="5">
                <c:v>3.7847222222222223E-3</c:v>
              </c:pt>
              <c:pt idx="6">
                <c:v>3.9236111111111112E-3</c:v>
              </c:pt>
              <c:pt idx="7">
                <c:v>3.9583333333333337E-3</c:v>
              </c:pt>
              <c:pt idx="8">
                <c:v>4.5023148148148149E-3</c:v>
              </c:pt>
              <c:pt idx="9">
                <c:v>4.0509259259259257E-3</c:v>
              </c:pt>
              <c:pt idx="10">
                <c:v>3.8657407407407408E-3</c:v>
              </c:pt>
              <c:pt idx="11">
                <c:v>3.9004629629629628E-3</c:v>
              </c:pt>
              <c:pt idx="12">
                <c:v>3.8310185185185183E-3</c:v>
              </c:pt>
              <c:pt idx="13">
                <c:v>3.8773148148148148E-3</c:v>
              </c:pt>
              <c:pt idx="14">
                <c:v>3.6921296296296298E-3</c:v>
              </c:pt>
              <c:pt idx="15">
                <c:v>3.8310185185185183E-3</c:v>
              </c:pt>
              <c:pt idx="16">
                <c:v>3.8657407407407408E-3</c:v>
              </c:pt>
              <c:pt idx="17">
                <c:v>3.6111111111111109E-3</c:v>
              </c:pt>
              <c:pt idx="18">
                <c:v>3.5416666666666665E-3</c:v>
              </c:pt>
              <c:pt idx="19">
                <c:v>3.9814814814814817E-3</c:v>
              </c:pt>
              <c:pt idx="20">
                <c:v>4.0046296296296297E-3</c:v>
              </c:pt>
              <c:pt idx="21">
                <c:v>3.8078703703703703E-3</c:v>
              </c:pt>
              <c:pt idx="22">
                <c:v>4.178240740740741E-3</c:v>
              </c:pt>
              <c:pt idx="23">
                <c:v>4.5254629629629629E-3</c:v>
              </c:pt>
              <c:pt idx="24">
                <c:v>4.7222222222222223E-3</c:v>
              </c:pt>
              <c:pt idx="25">
                <c:v>4.9768518518518521E-3</c:v>
              </c:pt>
              <c:pt idx="26">
                <c:v>4.7337962962962967E-3</c:v>
              </c:pt>
              <c:pt idx="27">
                <c:v>4.5949074074074078E-3</c:v>
              </c:pt>
              <c:pt idx="28">
                <c:v>4.6527777777777774E-3</c:v>
              </c:pt>
              <c:pt idx="29">
                <c:v>4.6874999999999998E-3</c:v>
              </c:pt>
              <c:pt idx="30">
                <c:v>4.3981481481481484E-3</c:v>
              </c:pt>
            </c:numLit>
          </c:val>
          <c:smooth val="0"/>
          <c:extLst xmlns:c16r2="http://schemas.microsoft.com/office/drawing/2015/06/chart">
            <c:ext xmlns:c16="http://schemas.microsoft.com/office/drawing/2014/chart" uri="{C3380CC4-5D6E-409C-BE32-E72D297353CC}">
              <c16:uniqueId val="{00000001-8927-44FD-8015-AFD7FC7A4161}"/>
            </c:ext>
          </c:extLst>
        </c:ser>
        <c:ser>
          <c:idx val="3"/>
          <c:order val="2"/>
          <c:tx>
            <c:v>South East</c:v>
          </c:tx>
          <c:spPr>
            <a:ln w="28575" cap="rnd">
              <a:solidFill>
                <a:schemeClr val="accent4"/>
              </a:solidFill>
              <a:round/>
            </a:ln>
            <a:effectLst/>
          </c:spPr>
          <c:marker>
            <c:symbol val="circle"/>
            <c:size val="5"/>
            <c:spPr>
              <a:solidFill>
                <a:schemeClr val="accent4">
                  <a:lumMod val="60000"/>
                  <a:lumOff val="40000"/>
                </a:schemeClr>
              </a:solidFill>
              <a:ln w="9525">
                <a:solidFill>
                  <a:schemeClr val="bg2"/>
                </a:solidFill>
              </a:ln>
              <a:effectLst/>
            </c:spPr>
          </c:marker>
          <c:cat>
            <c:numLit>
              <c:formatCode>General</c:formatCode>
              <c:ptCount val="31"/>
              <c:pt idx="0">
                <c:v>42736</c:v>
              </c:pt>
              <c:pt idx="1">
                <c:v>42767</c:v>
              </c:pt>
              <c:pt idx="2">
                <c:v>42795</c:v>
              </c:pt>
              <c:pt idx="3">
                <c:v>42826</c:v>
              </c:pt>
              <c:pt idx="4">
                <c:v>42856</c:v>
              </c:pt>
              <c:pt idx="5">
                <c:v>42887</c:v>
              </c:pt>
              <c:pt idx="6">
                <c:v>42917</c:v>
              </c:pt>
              <c:pt idx="7">
                <c:v>42948</c:v>
              </c:pt>
              <c:pt idx="8">
                <c:v>42979</c:v>
              </c:pt>
              <c:pt idx="9">
                <c:v>43009</c:v>
              </c:pt>
              <c:pt idx="10">
                <c:v>43040</c:v>
              </c:pt>
              <c:pt idx="11">
                <c:v>43070</c:v>
              </c:pt>
              <c:pt idx="12">
                <c:v>43101</c:v>
              </c:pt>
              <c:pt idx="13">
                <c:v>43132</c:v>
              </c:pt>
              <c:pt idx="14">
                <c:v>43160</c:v>
              </c:pt>
              <c:pt idx="15">
                <c:v>43191</c:v>
              </c:pt>
              <c:pt idx="16">
                <c:v>43221</c:v>
              </c:pt>
              <c:pt idx="17">
                <c:v>43252</c:v>
              </c:pt>
              <c:pt idx="18">
                <c:v>43282</c:v>
              </c:pt>
              <c:pt idx="19">
                <c:v>43313</c:v>
              </c:pt>
              <c:pt idx="20">
                <c:v>43344</c:v>
              </c:pt>
              <c:pt idx="21">
                <c:v>43374</c:v>
              </c:pt>
              <c:pt idx="22">
                <c:v>43405</c:v>
              </c:pt>
              <c:pt idx="23">
                <c:v>43435</c:v>
              </c:pt>
              <c:pt idx="24">
                <c:v>43466</c:v>
              </c:pt>
              <c:pt idx="25">
                <c:v>43497</c:v>
              </c:pt>
              <c:pt idx="26">
                <c:v>43525</c:v>
              </c:pt>
              <c:pt idx="27">
                <c:v>43556</c:v>
              </c:pt>
              <c:pt idx="28">
                <c:v>43586</c:v>
              </c:pt>
              <c:pt idx="29">
                <c:v>43617</c:v>
              </c:pt>
              <c:pt idx="30">
                <c:v>43647</c:v>
              </c:pt>
            </c:numLit>
          </c:cat>
          <c:val>
            <c:numLit>
              <c:formatCode>General</c:formatCode>
              <c:ptCount val="31"/>
              <c:pt idx="0">
                <c:v>3.8194444444444443E-3</c:v>
              </c:pt>
              <c:pt idx="1">
                <c:v>3.6574074074074074E-3</c:v>
              </c:pt>
              <c:pt idx="2">
                <c:v>3.7037037037037038E-3</c:v>
              </c:pt>
              <c:pt idx="3">
                <c:v>3.6226851851851854E-3</c:v>
              </c:pt>
              <c:pt idx="4">
                <c:v>3.4953703703703705E-3</c:v>
              </c:pt>
              <c:pt idx="5">
                <c:v>3.4837962962962965E-3</c:v>
              </c:pt>
              <c:pt idx="6">
                <c:v>3.5300925925925925E-3</c:v>
              </c:pt>
              <c:pt idx="7">
                <c:v>3.472222222222222E-3</c:v>
              </c:pt>
              <c:pt idx="8">
                <c:v>3.472222222222222E-3</c:v>
              </c:pt>
              <c:pt idx="9">
                <c:v>3.6226851851851854E-3</c:v>
              </c:pt>
              <c:pt idx="10">
                <c:v>3.5300925925925925E-3</c:v>
              </c:pt>
              <c:pt idx="11">
                <c:v>3.1944444444444446E-3</c:v>
              </c:pt>
              <c:pt idx="12">
                <c:v>3.3101851851851851E-3</c:v>
              </c:pt>
              <c:pt idx="13">
                <c:v>3.2870370370370371E-3</c:v>
              </c:pt>
              <c:pt idx="14">
                <c:v>3.1944444444444446E-3</c:v>
              </c:pt>
              <c:pt idx="15">
                <c:v>3.449074074074074E-3</c:v>
              </c:pt>
              <c:pt idx="16">
                <c:v>3.414351851851852E-3</c:v>
              </c:pt>
              <c:pt idx="17">
                <c:v>3.414351851851852E-3</c:v>
              </c:pt>
              <c:pt idx="18">
                <c:v>3.3333333333333335E-3</c:v>
              </c:pt>
              <c:pt idx="19">
                <c:v>3.425925925925926E-3</c:v>
              </c:pt>
              <c:pt idx="20">
                <c:v>3.7384259259259259E-3</c:v>
              </c:pt>
              <c:pt idx="21">
                <c:v>3.7499999999999999E-3</c:v>
              </c:pt>
              <c:pt idx="22">
                <c:v>4.5138888888888885E-3</c:v>
              </c:pt>
              <c:pt idx="23">
                <c:v>4.9537037037037041E-3</c:v>
              </c:pt>
              <c:pt idx="24">
                <c:v>5.0694444444444441E-3</c:v>
              </c:pt>
              <c:pt idx="25">
                <c:v>5.185185185185185E-3</c:v>
              </c:pt>
              <c:pt idx="26">
                <c:v>4.9652777777777777E-3</c:v>
              </c:pt>
              <c:pt idx="27">
                <c:v>5.0462962962962961E-3</c:v>
              </c:pt>
              <c:pt idx="28">
                <c:v>5.0347222222222225E-3</c:v>
              </c:pt>
              <c:pt idx="29">
                <c:v>4.8726851851851848E-3</c:v>
              </c:pt>
              <c:pt idx="30">
                <c:v>4.7337962962962967E-3</c:v>
              </c:pt>
            </c:numLit>
          </c:val>
          <c:smooth val="0"/>
          <c:extLst xmlns:c16r2="http://schemas.microsoft.com/office/drawing/2015/06/chart">
            <c:ext xmlns:c16="http://schemas.microsoft.com/office/drawing/2014/chart" uri="{C3380CC4-5D6E-409C-BE32-E72D297353CC}">
              <c16:uniqueId val="{00000002-8927-44FD-8015-AFD7FC7A4161}"/>
            </c:ext>
          </c:extLst>
        </c:ser>
        <c:dLbls>
          <c:showLegendKey val="0"/>
          <c:showVal val="0"/>
          <c:showCatName val="0"/>
          <c:showSerName val="0"/>
          <c:showPercent val="0"/>
          <c:showBubbleSize val="0"/>
        </c:dLbls>
        <c:marker val="1"/>
        <c:smooth val="0"/>
        <c:axId val="250787600"/>
        <c:axId val="250787984"/>
      </c:lineChart>
      <c:catAx>
        <c:axId val="25078760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latin typeface="Verdana" panose="020B0604030504040204" pitchFamily="34" charset="0"/>
                    <a:ea typeface="Verdana" panose="020B0604030504040204" pitchFamily="34" charset="0"/>
                    <a:cs typeface="Verdana" panose="020B0604030504040204" pitchFamily="34" charset="0"/>
                  </a:rPr>
                  <a:t>Month</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mmm\-yy"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250787984"/>
        <c:crosses val="autoZero"/>
        <c:auto val="1"/>
        <c:lblAlgn val="ctr"/>
        <c:lblOffset val="100"/>
        <c:noMultiLvlLbl val="0"/>
      </c:catAx>
      <c:valAx>
        <c:axId val="250787984"/>
        <c:scaling>
          <c:orientation val="minMax"/>
          <c:max val="5.5555560000000006E-3"/>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latin typeface="Verdana" panose="020B0604030504040204" pitchFamily="34" charset="0"/>
                    <a:ea typeface="Verdana" panose="020B0604030504040204" pitchFamily="34" charset="0"/>
                    <a:cs typeface="Verdana" panose="020B0604030504040204" pitchFamily="34" charset="0"/>
                  </a:rPr>
                  <a:t>Average</a:t>
                </a:r>
                <a:r>
                  <a:rPr lang="en-GB" baseline="0" dirty="0">
                    <a:latin typeface="Verdana" panose="020B0604030504040204" pitchFamily="34" charset="0"/>
                    <a:ea typeface="Verdana" panose="020B0604030504040204" pitchFamily="34" charset="0"/>
                    <a:cs typeface="Verdana" panose="020B0604030504040204" pitchFamily="34" charset="0"/>
                  </a:rPr>
                  <a:t> Call Duration</a:t>
                </a:r>
                <a:endParaRPr lang="en-GB" dirty="0">
                  <a:latin typeface="Verdana" panose="020B0604030504040204" pitchFamily="34" charset="0"/>
                  <a:ea typeface="Verdana" panose="020B0604030504040204" pitchFamily="34" charset="0"/>
                  <a:cs typeface="Verdana" panose="020B0604030504040204" pitchFamily="34" charset="0"/>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mm:ss"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250787600"/>
        <c:crosses val="autoZero"/>
        <c:crossBetween val="midCat"/>
        <c:majorUnit val="6.9444444444444404E-4"/>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r>
              <a:rPr lang="en-GB" b="1" dirty="0">
                <a:solidFill>
                  <a:schemeClr val="tx2"/>
                </a:solidFill>
                <a:latin typeface="Verdana" panose="020B0604030504040204" pitchFamily="34" charset="0"/>
                <a:ea typeface="Verdana" panose="020B0604030504040204" pitchFamily="34" charset="0"/>
                <a:cs typeface="Verdana" panose="020B0604030504040204" pitchFamily="34" charset="0"/>
              </a:rPr>
              <a:t>Time</a:t>
            </a:r>
            <a:r>
              <a:rPr lang="en-GB" b="1" baseline="0" dirty="0">
                <a:solidFill>
                  <a:schemeClr val="tx2"/>
                </a:solidFill>
                <a:latin typeface="Verdana" panose="020B0604030504040204" pitchFamily="34" charset="0"/>
                <a:ea typeface="Verdana" panose="020B0604030504040204" pitchFamily="34" charset="0"/>
                <a:cs typeface="Verdana" panose="020B0604030504040204" pitchFamily="34" charset="0"/>
              </a:rPr>
              <a:t> to Answer Distribution</a:t>
            </a:r>
            <a:endParaRPr lang="en-GB" b="1" dirty="0">
              <a:solidFill>
                <a:schemeClr val="tx2"/>
              </a:solidFill>
              <a:latin typeface="Verdana" panose="020B0604030504040204" pitchFamily="34" charset="0"/>
              <a:ea typeface="Verdana" panose="020B0604030504040204" pitchFamily="34" charset="0"/>
              <a:cs typeface="Verdana" panose="020B0604030504040204" pitchFamily="34" charset="0"/>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title>
    <c:autoTitleDeleted val="0"/>
    <c:plotArea>
      <c:layout/>
      <c:lineChart>
        <c:grouping val="standard"/>
        <c:varyColors val="0"/>
        <c:ser>
          <c:idx val="2"/>
          <c:order val="0"/>
          <c:tx>
            <c:strRef>
              <c:f>Sheet1!$AB$1</c:f>
              <c:strCache>
                <c:ptCount val="1"/>
                <c:pt idx="0">
                  <c:v>Primary</c:v>
                </c:pt>
              </c:strCache>
            </c:strRef>
          </c:tx>
          <c:spPr>
            <a:ln w="28575" cap="rnd">
              <a:solidFill>
                <a:schemeClr val="accent3"/>
              </a:solidFill>
              <a:round/>
            </a:ln>
            <a:effectLst/>
          </c:spPr>
          <c:marker>
            <c:symbol val="none"/>
          </c:marker>
          <c:cat>
            <c:numRef>
              <c:f>Sheet1!$Y$2:$Y$31</c:f>
              <c:numCache>
                <c:formatCode>General</c:formatCode>
                <c:ptCount val="3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numCache>
            </c:numRef>
          </c:cat>
          <c:val>
            <c:numRef>
              <c:f>Sheet1!$AB$2:$AB$31</c:f>
              <c:numCache>
                <c:formatCode>0.0%</c:formatCode>
                <c:ptCount val="30"/>
                <c:pt idx="0">
                  <c:v>4.1976241447340809E-6</c:v>
                </c:pt>
                <c:pt idx="1">
                  <c:v>0.63034672375435497</c:v>
                </c:pt>
                <c:pt idx="2">
                  <c:v>0.85385132015279341</c:v>
                </c:pt>
                <c:pt idx="3">
                  <c:v>0.8580132644922972</c:v>
                </c:pt>
                <c:pt idx="4">
                  <c:v>0.86049196154976271</c:v>
                </c:pt>
                <c:pt idx="5">
                  <c:v>0.86281534651387304</c:v>
                </c:pt>
                <c:pt idx="6">
                  <c:v>0.86514502791420045</c:v>
                </c:pt>
                <c:pt idx="7">
                  <c:v>0.86745372119380415</c:v>
                </c:pt>
                <c:pt idx="8">
                  <c:v>0.8696910548629474</c:v>
                </c:pt>
                <c:pt idx="9">
                  <c:v>0.87186332535784727</c:v>
                </c:pt>
                <c:pt idx="10">
                  <c:v>0.87406707803383266</c:v>
                </c:pt>
                <c:pt idx="11">
                  <c:v>0.87622045922008129</c:v>
                </c:pt>
                <c:pt idx="12">
                  <c:v>0.8782584057423497</c:v>
                </c:pt>
                <c:pt idx="13">
                  <c:v>0.8803656130630062</c:v>
                </c:pt>
                <c:pt idx="14">
                  <c:v>0.88238676908869562</c:v>
                </c:pt>
                <c:pt idx="15">
                  <c:v>0.88436594887293773</c:v>
                </c:pt>
                <c:pt idx="16">
                  <c:v>0.88626537379842996</c:v>
                </c:pt>
                <c:pt idx="17">
                  <c:v>0.88824035595852735</c:v>
                </c:pt>
                <c:pt idx="18">
                  <c:v>0.89013348444780238</c:v>
                </c:pt>
                <c:pt idx="19">
                  <c:v>0.89195525332661696</c:v>
                </c:pt>
                <c:pt idx="20">
                  <c:v>0.89383159131931311</c:v>
                </c:pt>
                <c:pt idx="21">
                  <c:v>0.89557990177559488</c:v>
                </c:pt>
                <c:pt idx="22">
                  <c:v>0.89732611341980428</c:v>
                </c:pt>
                <c:pt idx="23">
                  <c:v>0.89922134072115167</c:v>
                </c:pt>
                <c:pt idx="24">
                  <c:v>0.90101582504302546</c:v>
                </c:pt>
                <c:pt idx="25">
                  <c:v>0.90273265331822172</c:v>
                </c:pt>
                <c:pt idx="26">
                  <c:v>0.90452503882802315</c:v>
                </c:pt>
                <c:pt idx="27">
                  <c:v>0.90632372077404166</c:v>
                </c:pt>
                <c:pt idx="28">
                  <c:v>0.90814968727700096</c:v>
                </c:pt>
                <c:pt idx="29">
                  <c:v>0.9098728119884143</c:v>
                </c:pt>
              </c:numCache>
            </c:numRef>
          </c:val>
          <c:smooth val="0"/>
          <c:extLst xmlns:c16r2="http://schemas.microsoft.com/office/drawing/2015/06/chart">
            <c:ext xmlns:c16="http://schemas.microsoft.com/office/drawing/2014/chart" uri="{C3380CC4-5D6E-409C-BE32-E72D297353CC}">
              <c16:uniqueId val="{00000000-4595-4158-8ABC-CDE355B894CF}"/>
            </c:ext>
          </c:extLst>
        </c:ser>
        <c:ser>
          <c:idx val="3"/>
          <c:order val="1"/>
          <c:tx>
            <c:strRef>
              <c:f>Sheet1!$AC$1</c:f>
              <c:strCache>
                <c:ptCount val="1"/>
                <c:pt idx="0">
                  <c:v>Emergency Services (0845 NGN)</c:v>
                </c:pt>
              </c:strCache>
            </c:strRef>
          </c:tx>
          <c:spPr>
            <a:ln w="28575" cap="rnd">
              <a:solidFill>
                <a:schemeClr val="accent4"/>
              </a:solidFill>
              <a:round/>
            </a:ln>
            <a:effectLst/>
          </c:spPr>
          <c:marker>
            <c:symbol val="none"/>
          </c:marker>
          <c:cat>
            <c:numRef>
              <c:f>Sheet1!$Y$2:$Y$31</c:f>
              <c:numCache>
                <c:formatCode>General</c:formatCode>
                <c:ptCount val="3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numCache>
            </c:numRef>
          </c:cat>
          <c:val>
            <c:numRef>
              <c:f>Sheet1!$AC$2:$AC$31</c:f>
              <c:numCache>
                <c:formatCode>0.0%</c:formatCode>
                <c:ptCount val="30"/>
                <c:pt idx="0">
                  <c:v>0</c:v>
                </c:pt>
                <c:pt idx="1">
                  <c:v>0.49953456732662632</c:v>
                </c:pt>
                <c:pt idx="2">
                  <c:v>0.66263291683076153</c:v>
                </c:pt>
                <c:pt idx="3">
                  <c:v>0.66734094733450289</c:v>
                </c:pt>
                <c:pt idx="4">
                  <c:v>0.6710644087214922</c:v>
                </c:pt>
                <c:pt idx="5">
                  <c:v>0.67475206759514517</c:v>
                </c:pt>
                <c:pt idx="6">
                  <c:v>0.67840392395546167</c:v>
                </c:pt>
                <c:pt idx="7">
                  <c:v>0.68203787905910995</c:v>
                </c:pt>
                <c:pt idx="8">
                  <c:v>0.68556442662274897</c:v>
                </c:pt>
                <c:pt idx="9">
                  <c:v>0.68926998675307016</c:v>
                </c:pt>
                <c:pt idx="10">
                  <c:v>0.69211628656331681</c:v>
                </c:pt>
                <c:pt idx="11">
                  <c:v>0.6950520926569046</c:v>
                </c:pt>
                <c:pt idx="12">
                  <c:v>0.69804160252049707</c:v>
                </c:pt>
                <c:pt idx="13">
                  <c:v>0.70172926139415004</c:v>
                </c:pt>
                <c:pt idx="14">
                  <c:v>0.70513050016111145</c:v>
                </c:pt>
                <c:pt idx="15">
                  <c:v>0.70819161505137673</c:v>
                </c:pt>
                <c:pt idx="16">
                  <c:v>0.71127063119831024</c:v>
                </c:pt>
                <c:pt idx="17">
                  <c:v>0.71436754860191198</c:v>
                </c:pt>
                <c:pt idx="18">
                  <c:v>0.71678421825212146</c:v>
                </c:pt>
                <c:pt idx="19">
                  <c:v>0.71950520926569062</c:v>
                </c:pt>
                <c:pt idx="20">
                  <c:v>0.72238731158927372</c:v>
                </c:pt>
                <c:pt idx="21">
                  <c:v>0.72500089506283361</c:v>
                </c:pt>
                <c:pt idx="22">
                  <c:v>0.72752497225305235</c:v>
                </c:pt>
                <c:pt idx="23">
                  <c:v>0.73004904944327109</c:v>
                </c:pt>
                <c:pt idx="24">
                  <c:v>0.73259102789015806</c:v>
                </c:pt>
                <c:pt idx="25">
                  <c:v>0.73513300633704504</c:v>
                </c:pt>
                <c:pt idx="26">
                  <c:v>0.73790770112061888</c:v>
                </c:pt>
                <c:pt idx="27">
                  <c:v>0.74023486448748721</c:v>
                </c:pt>
                <c:pt idx="28">
                  <c:v>0.74275894167770595</c:v>
                </c:pt>
                <c:pt idx="29">
                  <c:v>0.74535462389459761</c:v>
                </c:pt>
              </c:numCache>
            </c:numRef>
          </c:val>
          <c:smooth val="0"/>
          <c:extLst xmlns:c16r2="http://schemas.microsoft.com/office/drawing/2015/06/chart">
            <c:ext xmlns:c16="http://schemas.microsoft.com/office/drawing/2014/chart" uri="{C3380CC4-5D6E-409C-BE32-E72D297353CC}">
              <c16:uniqueId val="{00000001-4595-4158-8ABC-CDE355B894CF}"/>
            </c:ext>
          </c:extLst>
        </c:ser>
        <c:ser>
          <c:idx val="1"/>
          <c:order val="2"/>
          <c:tx>
            <c:strRef>
              <c:f>Sheet1!$AA$1</c:f>
              <c:strCache>
                <c:ptCount val="1"/>
                <c:pt idx="0">
                  <c:v>HCP Urgent (0845 NGN)</c:v>
                </c:pt>
              </c:strCache>
            </c:strRef>
          </c:tx>
          <c:spPr>
            <a:ln w="28575" cap="rnd">
              <a:solidFill>
                <a:schemeClr val="accent2"/>
              </a:solidFill>
              <a:round/>
            </a:ln>
            <a:effectLst/>
          </c:spPr>
          <c:marker>
            <c:symbol val="none"/>
          </c:marker>
          <c:cat>
            <c:numRef>
              <c:f>Sheet1!$Y$2:$Y$31</c:f>
              <c:numCache>
                <c:formatCode>General</c:formatCode>
                <c:ptCount val="3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numCache>
            </c:numRef>
          </c:cat>
          <c:val>
            <c:numRef>
              <c:f>Sheet1!$AA$2:$AA$31</c:f>
              <c:numCache>
                <c:formatCode>0.0%</c:formatCode>
                <c:ptCount val="30"/>
                <c:pt idx="0">
                  <c:v>0</c:v>
                </c:pt>
                <c:pt idx="1">
                  <c:v>0</c:v>
                </c:pt>
                <c:pt idx="2">
                  <c:v>0</c:v>
                </c:pt>
                <c:pt idx="3">
                  <c:v>0</c:v>
                </c:pt>
                <c:pt idx="4">
                  <c:v>0</c:v>
                </c:pt>
                <c:pt idx="5">
                  <c:v>0</c:v>
                </c:pt>
                <c:pt idx="6">
                  <c:v>0.48075766301913353</c:v>
                </c:pt>
                <c:pt idx="7">
                  <c:v>0.66976387022461126</c:v>
                </c:pt>
                <c:pt idx="8">
                  <c:v>0.67449926409419592</c:v>
                </c:pt>
                <c:pt idx="9">
                  <c:v>0.67778844307928587</c:v>
                </c:pt>
                <c:pt idx="10">
                  <c:v>0.6809368400844692</c:v>
                </c:pt>
                <c:pt idx="11">
                  <c:v>0.68380367312983936</c:v>
                </c:pt>
                <c:pt idx="12">
                  <c:v>0.68646573238625452</c:v>
                </c:pt>
                <c:pt idx="13">
                  <c:v>0.68930696870800534</c:v>
                </c:pt>
                <c:pt idx="14">
                  <c:v>0.6917130607282268</c:v>
                </c:pt>
                <c:pt idx="15">
                  <c:v>0.69446470851730979</c:v>
                </c:pt>
                <c:pt idx="16">
                  <c:v>0.69696038907019897</c:v>
                </c:pt>
                <c:pt idx="17">
                  <c:v>0.69952006143213663</c:v>
                </c:pt>
                <c:pt idx="18">
                  <c:v>0.70200294362321614</c:v>
                </c:pt>
                <c:pt idx="19">
                  <c:v>0.70447302745248597</c:v>
                </c:pt>
                <c:pt idx="20">
                  <c:v>0.70698150636718493</c:v>
                </c:pt>
                <c:pt idx="21">
                  <c:v>0.70941319511102574</c:v>
                </c:pt>
                <c:pt idx="22">
                  <c:v>0.7118704805784859</c:v>
                </c:pt>
                <c:pt idx="23">
                  <c:v>0.71426377423689758</c:v>
                </c:pt>
                <c:pt idx="24">
                  <c:v>0.71700262366417089</c:v>
                </c:pt>
                <c:pt idx="25">
                  <c:v>0.7194855058552504</c:v>
                </c:pt>
                <c:pt idx="26">
                  <c:v>0.72158443719203924</c:v>
                </c:pt>
                <c:pt idx="27">
                  <c:v>0.72369616689063787</c:v>
                </c:pt>
                <c:pt idx="28">
                  <c:v>0.7262686376143852</c:v>
                </c:pt>
                <c:pt idx="29">
                  <c:v>0.72862353618736786</c:v>
                </c:pt>
              </c:numCache>
            </c:numRef>
          </c:val>
          <c:smooth val="0"/>
          <c:extLst xmlns:c16r2="http://schemas.microsoft.com/office/drawing/2015/06/chart">
            <c:ext xmlns:c16="http://schemas.microsoft.com/office/drawing/2014/chart" uri="{C3380CC4-5D6E-409C-BE32-E72D297353CC}">
              <c16:uniqueId val="{00000002-4595-4158-8ABC-CDE355B894CF}"/>
            </c:ext>
          </c:extLst>
        </c:ser>
        <c:ser>
          <c:idx val="0"/>
          <c:order val="3"/>
          <c:tx>
            <c:strRef>
              <c:f>Sheet1!$Z$1</c:f>
              <c:strCache>
                <c:ptCount val="1"/>
                <c:pt idx="0">
                  <c:v>Routine (0845 NGN)</c:v>
                </c:pt>
              </c:strCache>
            </c:strRef>
          </c:tx>
          <c:spPr>
            <a:ln w="28575" cap="rnd">
              <a:solidFill>
                <a:schemeClr val="accent1"/>
              </a:solidFill>
              <a:round/>
            </a:ln>
            <a:effectLst/>
          </c:spPr>
          <c:marker>
            <c:symbol val="none"/>
          </c:marker>
          <c:cat>
            <c:numRef>
              <c:f>Sheet1!$Y$2:$Y$31</c:f>
              <c:numCache>
                <c:formatCode>General</c:formatCode>
                <c:ptCount val="3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numCache>
            </c:numRef>
          </c:cat>
          <c:val>
            <c:numRef>
              <c:f>Sheet1!$Z$2:$Z$31</c:f>
              <c:numCache>
                <c:formatCode>0.0%</c:formatCode>
                <c:ptCount val="30"/>
                <c:pt idx="0">
                  <c:v>0</c:v>
                </c:pt>
                <c:pt idx="1">
                  <c:v>0</c:v>
                </c:pt>
                <c:pt idx="2">
                  <c:v>0</c:v>
                </c:pt>
                <c:pt idx="3">
                  <c:v>0</c:v>
                </c:pt>
                <c:pt idx="4">
                  <c:v>0</c:v>
                </c:pt>
                <c:pt idx="5">
                  <c:v>0.37847792543925141</c:v>
                </c:pt>
                <c:pt idx="6">
                  <c:v>0.76920013936588516</c:v>
                </c:pt>
                <c:pt idx="7">
                  <c:v>0.77517296301826677</c:v>
                </c:pt>
                <c:pt idx="8">
                  <c:v>0.77860733661838621</c:v>
                </c:pt>
                <c:pt idx="9">
                  <c:v>0.78144442785326751</c:v>
                </c:pt>
                <c:pt idx="10">
                  <c:v>0.78408242496640279</c:v>
                </c:pt>
                <c:pt idx="11">
                  <c:v>0.78637200736648238</c:v>
                </c:pt>
                <c:pt idx="12">
                  <c:v>0.78930864566223669</c:v>
                </c:pt>
                <c:pt idx="13">
                  <c:v>0.79214573689711798</c:v>
                </c:pt>
                <c:pt idx="14">
                  <c:v>0.79488328107112627</c:v>
                </c:pt>
                <c:pt idx="15">
                  <c:v>0.79727241053207898</c:v>
                </c:pt>
                <c:pt idx="16">
                  <c:v>0.8004081429495794</c:v>
                </c:pt>
                <c:pt idx="17">
                  <c:v>0.80259817828878599</c:v>
                </c:pt>
                <c:pt idx="18">
                  <c:v>0.80448957244537356</c:v>
                </c:pt>
                <c:pt idx="19">
                  <c:v>0.80667960778458014</c:v>
                </c:pt>
                <c:pt idx="20">
                  <c:v>0.80906873724553285</c:v>
                </c:pt>
                <c:pt idx="21">
                  <c:v>0.81036284903688216</c:v>
                </c:pt>
                <c:pt idx="22">
                  <c:v>0.81245333731521574</c:v>
                </c:pt>
                <c:pt idx="23">
                  <c:v>0.81464337265442233</c:v>
                </c:pt>
                <c:pt idx="24">
                  <c:v>0.81653476681100989</c:v>
                </c:pt>
                <c:pt idx="25">
                  <c:v>0.81847593449803391</c:v>
                </c:pt>
                <c:pt idx="26">
                  <c:v>0.82021800806331191</c:v>
                </c:pt>
                <c:pt idx="27">
                  <c:v>0.82285600517644719</c:v>
                </c:pt>
                <c:pt idx="28">
                  <c:v>0.82519536110696334</c:v>
                </c:pt>
                <c:pt idx="29">
                  <c:v>0.82743516997660649</c:v>
                </c:pt>
              </c:numCache>
            </c:numRef>
          </c:val>
          <c:smooth val="0"/>
          <c:extLst xmlns:c16r2="http://schemas.microsoft.com/office/drawing/2015/06/chart">
            <c:ext xmlns:c16="http://schemas.microsoft.com/office/drawing/2014/chart" uri="{C3380CC4-5D6E-409C-BE32-E72D297353CC}">
              <c16:uniqueId val="{00000003-4595-4158-8ABC-CDE355B894CF}"/>
            </c:ext>
          </c:extLst>
        </c:ser>
        <c:dLbls>
          <c:showLegendKey val="0"/>
          <c:showVal val="0"/>
          <c:showCatName val="0"/>
          <c:showSerName val="0"/>
          <c:showPercent val="0"/>
          <c:showBubbleSize val="0"/>
        </c:dLbls>
        <c:smooth val="0"/>
        <c:axId val="250689248"/>
        <c:axId val="251215144"/>
      </c:lineChart>
      <c:catAx>
        <c:axId val="2506892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r>
                  <a:rPr lang="en-GB" dirty="0">
                    <a:latin typeface="Verdana" panose="020B0604030504040204" pitchFamily="34" charset="0"/>
                    <a:ea typeface="Verdana" panose="020B0604030504040204" pitchFamily="34" charset="0"/>
                    <a:cs typeface="Verdana" panose="020B0604030504040204" pitchFamily="34" charset="0"/>
                  </a:rPr>
                  <a:t>Time to Answer</a:t>
                </a:r>
                <a:r>
                  <a:rPr lang="en-GB" baseline="0" dirty="0">
                    <a:latin typeface="Verdana" panose="020B0604030504040204" pitchFamily="34" charset="0"/>
                    <a:ea typeface="Verdana" panose="020B0604030504040204" pitchFamily="34" charset="0"/>
                    <a:cs typeface="Verdana" panose="020B0604030504040204" pitchFamily="34" charset="0"/>
                  </a:rPr>
                  <a:t> (seconds)</a:t>
                </a:r>
                <a:endParaRPr lang="en-GB" dirty="0">
                  <a:latin typeface="Verdana" panose="020B0604030504040204" pitchFamily="34" charset="0"/>
                  <a:ea typeface="Verdana" panose="020B0604030504040204" pitchFamily="34" charset="0"/>
                  <a:cs typeface="Verdana" panose="020B0604030504040204" pitchFamily="34" charset="0"/>
                </a:endParaRP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251215144"/>
        <c:crosses val="autoZero"/>
        <c:auto val="1"/>
        <c:lblAlgn val="ctr"/>
        <c:lblOffset val="100"/>
        <c:noMultiLvlLbl val="0"/>
      </c:catAx>
      <c:valAx>
        <c:axId val="2512151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smtClean="0">
                    <a:latin typeface="Verdana" panose="020B0604030504040204" pitchFamily="34" charset="0"/>
                    <a:ea typeface="Verdana" panose="020B0604030504040204" pitchFamily="34" charset="0"/>
                    <a:cs typeface="Verdana" panose="020B0604030504040204" pitchFamily="34" charset="0"/>
                  </a:rPr>
                  <a:t>Percentage</a:t>
                </a:r>
                <a:r>
                  <a:rPr lang="en-GB" baseline="0" dirty="0" smtClean="0">
                    <a:latin typeface="Verdana" panose="020B0604030504040204" pitchFamily="34" charset="0"/>
                    <a:ea typeface="Verdana" panose="020B0604030504040204" pitchFamily="34" charset="0"/>
                    <a:cs typeface="Verdana" panose="020B0604030504040204" pitchFamily="34" charset="0"/>
                  </a:rPr>
                  <a:t> </a:t>
                </a:r>
                <a:r>
                  <a:rPr lang="en-GB" baseline="0" dirty="0">
                    <a:latin typeface="Verdana" panose="020B0604030504040204" pitchFamily="34" charset="0"/>
                    <a:ea typeface="Verdana" panose="020B0604030504040204" pitchFamily="34" charset="0"/>
                    <a:cs typeface="Verdana" panose="020B0604030504040204" pitchFamily="34" charset="0"/>
                  </a:rPr>
                  <a:t>of Calls Answered</a:t>
                </a:r>
                <a:endParaRPr lang="en-GB" dirty="0">
                  <a:latin typeface="Verdana" panose="020B0604030504040204" pitchFamily="34" charset="0"/>
                  <a:ea typeface="Verdana" panose="020B0604030504040204" pitchFamily="34" charset="0"/>
                  <a:cs typeface="Verdana" panose="020B0604030504040204" pitchFamily="34" charset="0"/>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crossAx val="25068924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8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9689" y="1"/>
            <a:ext cx="2946400" cy="496888"/>
          </a:xfrm>
          <a:prstGeom prst="rect">
            <a:avLst/>
          </a:prstGeom>
        </p:spPr>
        <p:txBody>
          <a:bodyPr vert="horz" lIns="91440" tIns="45720" rIns="91440" bIns="45720" rtlCol="0"/>
          <a:lstStyle>
            <a:lvl1pPr algn="r">
              <a:defRPr sz="1200"/>
            </a:lvl1pPr>
          </a:lstStyle>
          <a:p>
            <a:fld id="{70151FB3-7EB1-48DA-9AC5-C5D6A79EA164}" type="datetimeFigureOut">
              <a:rPr lang="en-GB" smtClean="0"/>
              <a:t>02/09/2019</a:t>
            </a:fld>
            <a:endParaRPr lang="en-GB"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9689" y="9429750"/>
            <a:ext cx="2946400" cy="496888"/>
          </a:xfrm>
          <a:prstGeom prst="rect">
            <a:avLst/>
          </a:prstGeom>
        </p:spPr>
        <p:txBody>
          <a:bodyPr vert="horz" lIns="91440" tIns="45720" rIns="91440" bIns="45720" rtlCol="0" anchor="b"/>
          <a:lstStyle>
            <a:lvl1pPr algn="r">
              <a:defRPr sz="1200"/>
            </a:lvl1pPr>
          </a:lstStyle>
          <a:p>
            <a:fld id="{CC7678D8-13E9-463A-9649-A585C9250912}" type="slidenum">
              <a:rPr lang="en-GB" smtClean="0"/>
              <a:t>‹#›</a:t>
            </a:fld>
            <a:endParaRPr lang="en-GB" dirty="0"/>
          </a:p>
        </p:txBody>
      </p:sp>
    </p:spTree>
    <p:extLst>
      <p:ext uri="{BB962C8B-B14F-4D97-AF65-F5344CB8AC3E}">
        <p14:creationId xmlns:p14="http://schemas.microsoft.com/office/powerpoint/2010/main" val="14496958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067399A4-B2CA-44A8-8B6F-AC5452BE5A6E}" type="datetimeFigureOut">
              <a:rPr lang="en-GB" smtClean="0"/>
              <a:pPr/>
              <a:t>02/09/2019</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4" y="9428583"/>
            <a:ext cx="2945659" cy="496332"/>
          </a:xfrm>
          <a:prstGeom prst="rect">
            <a:avLst/>
          </a:prstGeom>
        </p:spPr>
        <p:txBody>
          <a:bodyPr vert="horz" lIns="91440" tIns="45720" rIns="91440" bIns="45720" rtlCol="0" anchor="b"/>
          <a:lstStyle>
            <a:lvl1pPr algn="r">
              <a:defRPr sz="1200"/>
            </a:lvl1pPr>
          </a:lstStyle>
          <a:p>
            <a:fld id="{7120E4AD-DA34-41CA-B1C4-40F2A20097BD}" type="slidenum">
              <a:rPr lang="en-GB" smtClean="0"/>
              <a:pPr/>
              <a:t>‹#›</a:t>
            </a:fld>
            <a:endParaRPr lang="en-GB" dirty="0"/>
          </a:p>
        </p:txBody>
      </p:sp>
    </p:spTree>
    <p:extLst>
      <p:ext uri="{BB962C8B-B14F-4D97-AF65-F5344CB8AC3E}">
        <p14:creationId xmlns:p14="http://schemas.microsoft.com/office/powerpoint/2010/main" val="3545695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1</a:t>
            </a:fld>
            <a:endParaRPr lang="en-GB" dirty="0"/>
          </a:p>
        </p:txBody>
      </p:sp>
    </p:spTree>
    <p:extLst>
      <p:ext uri="{BB962C8B-B14F-4D97-AF65-F5344CB8AC3E}">
        <p14:creationId xmlns:p14="http://schemas.microsoft.com/office/powerpoint/2010/main" val="1751789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22</a:t>
            </a:fld>
            <a:endParaRPr lang="en-GB" dirty="0"/>
          </a:p>
        </p:txBody>
      </p:sp>
    </p:spTree>
    <p:extLst>
      <p:ext uri="{BB962C8B-B14F-4D97-AF65-F5344CB8AC3E}">
        <p14:creationId xmlns:p14="http://schemas.microsoft.com/office/powerpoint/2010/main" val="1892694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Yellow =</a:t>
            </a:r>
            <a:r>
              <a:rPr lang="en-GB" baseline="0" dirty="0" smtClean="0"/>
              <a:t> Bronglais General Hospital </a:t>
            </a:r>
            <a:r>
              <a:rPr lang="en-GB" sz="1200" b="0" i="0" kern="1200" dirty="0" smtClean="0">
                <a:solidFill>
                  <a:schemeClr val="tx1"/>
                </a:solidFill>
                <a:effectLst/>
                <a:latin typeface="+mn-lt"/>
                <a:ea typeface="+mn-ea"/>
                <a:cs typeface="+mn-cs"/>
              </a:rPr>
              <a:t>Aberystwyth</a:t>
            </a:r>
            <a:endParaRPr lang="en-GB" dirty="0" smtClean="0"/>
          </a:p>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24</a:t>
            </a:fld>
            <a:endParaRPr lang="en-GB" dirty="0"/>
          </a:p>
        </p:txBody>
      </p:sp>
    </p:spTree>
    <p:extLst>
      <p:ext uri="{BB962C8B-B14F-4D97-AF65-F5344CB8AC3E}">
        <p14:creationId xmlns:p14="http://schemas.microsoft.com/office/powerpoint/2010/main" val="2729438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Yellow =</a:t>
            </a:r>
            <a:r>
              <a:rPr lang="en-GB" baseline="0" dirty="0" smtClean="0"/>
              <a:t> Bronglais General Hospital </a:t>
            </a:r>
            <a:r>
              <a:rPr lang="en-GB" sz="1200" b="0" i="0" kern="1200" dirty="0" smtClean="0">
                <a:solidFill>
                  <a:schemeClr val="tx1"/>
                </a:solidFill>
                <a:effectLst/>
                <a:latin typeface="+mn-lt"/>
                <a:ea typeface="+mn-ea"/>
                <a:cs typeface="+mn-cs"/>
              </a:rPr>
              <a:t>Aberystwyth</a:t>
            </a:r>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25</a:t>
            </a:fld>
            <a:endParaRPr lang="en-GB" dirty="0"/>
          </a:p>
        </p:txBody>
      </p:sp>
    </p:spTree>
    <p:extLst>
      <p:ext uri="{BB962C8B-B14F-4D97-AF65-F5344CB8AC3E}">
        <p14:creationId xmlns:p14="http://schemas.microsoft.com/office/powerpoint/2010/main" val="3748708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Yellow =</a:t>
            </a:r>
            <a:r>
              <a:rPr lang="en-GB" baseline="0" dirty="0" smtClean="0"/>
              <a:t> Bronglais General Hospital </a:t>
            </a:r>
            <a:r>
              <a:rPr lang="en-GB" sz="1200" b="0" i="0" kern="1200" dirty="0" smtClean="0">
                <a:solidFill>
                  <a:schemeClr val="tx1"/>
                </a:solidFill>
                <a:effectLst/>
                <a:latin typeface="+mn-lt"/>
                <a:ea typeface="+mn-ea"/>
                <a:cs typeface="+mn-cs"/>
              </a:rPr>
              <a:t>Aberystwyth</a:t>
            </a:r>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26</a:t>
            </a:fld>
            <a:endParaRPr lang="en-GB" dirty="0"/>
          </a:p>
        </p:txBody>
      </p:sp>
    </p:spTree>
    <p:extLst>
      <p:ext uri="{BB962C8B-B14F-4D97-AF65-F5344CB8AC3E}">
        <p14:creationId xmlns:p14="http://schemas.microsoft.com/office/powerpoint/2010/main" val="2821847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27</a:t>
            </a:fld>
            <a:endParaRPr lang="en-GB" dirty="0"/>
          </a:p>
        </p:txBody>
      </p:sp>
    </p:spTree>
    <p:extLst>
      <p:ext uri="{BB962C8B-B14F-4D97-AF65-F5344CB8AC3E}">
        <p14:creationId xmlns:p14="http://schemas.microsoft.com/office/powerpoint/2010/main" val="18746919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34</a:t>
            </a:fld>
            <a:endParaRPr lang="en-GB" dirty="0"/>
          </a:p>
        </p:txBody>
      </p:sp>
    </p:spTree>
    <p:extLst>
      <p:ext uri="{BB962C8B-B14F-4D97-AF65-F5344CB8AC3E}">
        <p14:creationId xmlns:p14="http://schemas.microsoft.com/office/powerpoint/2010/main" val="3875837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35</a:t>
            </a:fld>
            <a:endParaRPr lang="en-GB" dirty="0"/>
          </a:p>
        </p:txBody>
      </p:sp>
    </p:spTree>
    <p:extLst>
      <p:ext uri="{BB962C8B-B14F-4D97-AF65-F5344CB8AC3E}">
        <p14:creationId xmlns:p14="http://schemas.microsoft.com/office/powerpoint/2010/main" val="27546437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36</a:t>
            </a:fld>
            <a:endParaRPr lang="en-GB" dirty="0"/>
          </a:p>
        </p:txBody>
      </p:sp>
    </p:spTree>
    <p:extLst>
      <p:ext uri="{BB962C8B-B14F-4D97-AF65-F5344CB8AC3E}">
        <p14:creationId xmlns:p14="http://schemas.microsoft.com/office/powerpoint/2010/main" val="2035076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40</a:t>
            </a:fld>
            <a:endParaRPr lang="en-GB" dirty="0"/>
          </a:p>
        </p:txBody>
      </p:sp>
    </p:spTree>
    <p:extLst>
      <p:ext uri="{BB962C8B-B14F-4D97-AF65-F5344CB8AC3E}">
        <p14:creationId xmlns:p14="http://schemas.microsoft.com/office/powerpoint/2010/main" val="36848662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Currently around 19%.</a:t>
            </a:r>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41</a:t>
            </a:fld>
            <a:endParaRPr lang="en-GB" dirty="0"/>
          </a:p>
        </p:txBody>
      </p:sp>
    </p:spTree>
    <p:extLst>
      <p:ext uri="{BB962C8B-B14F-4D97-AF65-F5344CB8AC3E}">
        <p14:creationId xmlns:p14="http://schemas.microsoft.com/office/powerpoint/2010/main" val="2148380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2</a:t>
            </a:fld>
            <a:endParaRPr lang="en-GB" dirty="0"/>
          </a:p>
        </p:txBody>
      </p:sp>
    </p:spTree>
    <p:extLst>
      <p:ext uri="{BB962C8B-B14F-4D97-AF65-F5344CB8AC3E}">
        <p14:creationId xmlns:p14="http://schemas.microsoft.com/office/powerpoint/2010/main" val="27492410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ICCS: </a:t>
            </a:r>
            <a:r>
              <a:rPr lang="en-GB" sz="1200" kern="1200" dirty="0" smtClean="0">
                <a:solidFill>
                  <a:schemeClr val="tx1"/>
                </a:solidFill>
                <a:effectLst/>
                <a:latin typeface="+mn-lt"/>
                <a:ea typeface="+mn-ea"/>
                <a:cs typeface="+mn-cs"/>
              </a:rPr>
              <a:t>Integrated communication control system which is the combined radio and telephone system on the dispatchers desks</a:t>
            </a:r>
            <a:endParaRPr lang="en-GB" sz="1200"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43</a:t>
            </a:fld>
            <a:endParaRPr lang="en-GB" dirty="0"/>
          </a:p>
        </p:txBody>
      </p:sp>
    </p:spTree>
    <p:extLst>
      <p:ext uri="{BB962C8B-B14F-4D97-AF65-F5344CB8AC3E}">
        <p14:creationId xmlns:p14="http://schemas.microsoft.com/office/powerpoint/2010/main" val="37958316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Less use call taker demand management scripts.</a:t>
            </a:r>
          </a:p>
          <a:p>
            <a:r>
              <a:rPr lang="en-GB" dirty="0" smtClean="0"/>
              <a:t>Staying</a:t>
            </a:r>
            <a:r>
              <a:rPr lang="en-GB" baseline="0" dirty="0" smtClean="0"/>
              <a:t> on the line less.</a:t>
            </a:r>
            <a:endParaRPr lang="en-GB" dirty="0" smtClean="0"/>
          </a:p>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47</a:t>
            </a:fld>
            <a:endParaRPr lang="en-GB" dirty="0"/>
          </a:p>
        </p:txBody>
      </p:sp>
    </p:spTree>
    <p:extLst>
      <p:ext uri="{BB962C8B-B14F-4D97-AF65-F5344CB8AC3E}">
        <p14:creationId xmlns:p14="http://schemas.microsoft.com/office/powerpoint/2010/main" val="9868252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Welcome</a:t>
            </a:r>
            <a:r>
              <a:rPr lang="en-GB" baseline="0" dirty="0" smtClean="0"/>
              <a:t> messages. IVR: Interactive Voice Response.</a:t>
            </a:r>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48</a:t>
            </a:fld>
            <a:endParaRPr lang="en-GB" dirty="0"/>
          </a:p>
        </p:txBody>
      </p:sp>
    </p:spTree>
    <p:extLst>
      <p:ext uri="{BB962C8B-B14F-4D97-AF65-F5344CB8AC3E}">
        <p14:creationId xmlns:p14="http://schemas.microsoft.com/office/powerpoint/2010/main" val="37493723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Welcome</a:t>
            </a:r>
            <a:r>
              <a:rPr lang="en-GB" baseline="0" dirty="0" smtClean="0"/>
              <a:t> messages</a:t>
            </a:r>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49</a:t>
            </a:fld>
            <a:endParaRPr lang="en-GB" dirty="0"/>
          </a:p>
        </p:txBody>
      </p:sp>
    </p:spTree>
    <p:extLst>
      <p:ext uri="{BB962C8B-B14F-4D97-AF65-F5344CB8AC3E}">
        <p14:creationId xmlns:p14="http://schemas.microsoft.com/office/powerpoint/2010/main" val="4938747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Welcome</a:t>
            </a:r>
            <a:r>
              <a:rPr lang="en-GB" baseline="0" dirty="0" smtClean="0"/>
              <a:t> messages</a:t>
            </a:r>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50</a:t>
            </a:fld>
            <a:endParaRPr lang="en-GB" dirty="0"/>
          </a:p>
        </p:txBody>
      </p:sp>
    </p:spTree>
    <p:extLst>
      <p:ext uri="{BB962C8B-B14F-4D97-AF65-F5344CB8AC3E}">
        <p14:creationId xmlns:p14="http://schemas.microsoft.com/office/powerpoint/2010/main" val="10941195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51</a:t>
            </a:fld>
            <a:endParaRPr lang="en-GB" dirty="0"/>
          </a:p>
        </p:txBody>
      </p:sp>
    </p:spTree>
    <p:extLst>
      <p:ext uri="{BB962C8B-B14F-4D97-AF65-F5344CB8AC3E}">
        <p14:creationId xmlns:p14="http://schemas.microsoft.com/office/powerpoint/2010/main" val="6218579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53</a:t>
            </a:fld>
            <a:endParaRPr lang="en-GB" dirty="0"/>
          </a:p>
        </p:txBody>
      </p:sp>
    </p:spTree>
    <p:extLst>
      <p:ext uri="{BB962C8B-B14F-4D97-AF65-F5344CB8AC3E}">
        <p14:creationId xmlns:p14="http://schemas.microsoft.com/office/powerpoint/2010/main" val="19811506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57</a:t>
            </a:fld>
            <a:endParaRPr lang="en-GB" dirty="0"/>
          </a:p>
        </p:txBody>
      </p:sp>
    </p:spTree>
    <p:extLst>
      <p:ext uri="{BB962C8B-B14F-4D97-AF65-F5344CB8AC3E}">
        <p14:creationId xmlns:p14="http://schemas.microsoft.com/office/powerpoint/2010/main" val="29007437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provides a list of all of the parameters included in</a:t>
            </a:r>
            <a:r>
              <a:rPr lang="en-GB" baseline="0" dirty="0" smtClean="0"/>
              <a:t> ORH’s ambulance simulation model, AmbSim, and the degree to which they can be adjusted.</a:t>
            </a:r>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58</a:t>
            </a:fld>
            <a:endParaRPr lang="en-GB" dirty="0"/>
          </a:p>
        </p:txBody>
      </p:sp>
    </p:spTree>
    <p:extLst>
      <p:ext uri="{BB962C8B-B14F-4D97-AF65-F5344CB8AC3E}">
        <p14:creationId xmlns:p14="http://schemas.microsoft.com/office/powerpoint/2010/main" val="29200012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59</a:t>
            </a:fld>
            <a:endParaRPr lang="en-GB" dirty="0"/>
          </a:p>
        </p:txBody>
      </p:sp>
    </p:spTree>
    <p:extLst>
      <p:ext uri="{BB962C8B-B14F-4D97-AF65-F5344CB8AC3E}">
        <p14:creationId xmlns:p14="http://schemas.microsoft.com/office/powerpoint/2010/main" val="1314756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3</a:t>
            </a:fld>
            <a:endParaRPr lang="en-GB" dirty="0"/>
          </a:p>
        </p:txBody>
      </p:sp>
    </p:spTree>
    <p:extLst>
      <p:ext uri="{BB962C8B-B14F-4D97-AF65-F5344CB8AC3E}">
        <p14:creationId xmlns:p14="http://schemas.microsoft.com/office/powerpoint/2010/main" val="35304595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62</a:t>
            </a:fld>
            <a:endParaRPr lang="en-GB" dirty="0"/>
          </a:p>
        </p:txBody>
      </p:sp>
    </p:spTree>
    <p:extLst>
      <p:ext uri="{BB962C8B-B14F-4D97-AF65-F5344CB8AC3E}">
        <p14:creationId xmlns:p14="http://schemas.microsoft.com/office/powerpoint/2010/main" val="39625056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65</a:t>
            </a:fld>
            <a:endParaRPr lang="en-GB" dirty="0"/>
          </a:p>
        </p:txBody>
      </p:sp>
    </p:spTree>
    <p:extLst>
      <p:ext uri="{BB962C8B-B14F-4D97-AF65-F5344CB8AC3E}">
        <p14:creationId xmlns:p14="http://schemas.microsoft.com/office/powerpoint/2010/main" val="34255420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72</a:t>
            </a:fld>
            <a:endParaRPr lang="en-GB" dirty="0"/>
          </a:p>
        </p:txBody>
      </p:sp>
    </p:spTree>
    <p:extLst>
      <p:ext uri="{BB962C8B-B14F-4D97-AF65-F5344CB8AC3E}">
        <p14:creationId xmlns:p14="http://schemas.microsoft.com/office/powerpoint/2010/main" val="20469721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20E4AD-DA34-41CA-B1C4-40F2A20097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56454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6</a:t>
            </a:fld>
            <a:endParaRPr lang="en-GB" dirty="0"/>
          </a:p>
        </p:txBody>
      </p:sp>
    </p:spTree>
    <p:extLst>
      <p:ext uri="{BB962C8B-B14F-4D97-AF65-F5344CB8AC3E}">
        <p14:creationId xmlns:p14="http://schemas.microsoft.com/office/powerpoint/2010/main" val="1370105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10</a:t>
            </a:fld>
            <a:endParaRPr lang="en-GB" dirty="0"/>
          </a:p>
        </p:txBody>
      </p:sp>
    </p:spTree>
    <p:extLst>
      <p:ext uri="{BB962C8B-B14F-4D97-AF65-F5344CB8AC3E}">
        <p14:creationId xmlns:p14="http://schemas.microsoft.com/office/powerpoint/2010/main" val="1213343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17</a:t>
            </a:fld>
            <a:endParaRPr lang="en-GB" dirty="0"/>
          </a:p>
        </p:txBody>
      </p:sp>
    </p:spTree>
    <p:extLst>
      <p:ext uri="{BB962C8B-B14F-4D97-AF65-F5344CB8AC3E}">
        <p14:creationId xmlns:p14="http://schemas.microsoft.com/office/powerpoint/2010/main" val="332942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APP</a:t>
            </a:r>
            <a:r>
              <a:rPr lang="en-GB" baseline="0" dirty="0" smtClean="0"/>
              <a:t> Codeset suggests 60% suitable.</a:t>
            </a:r>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18</a:t>
            </a:fld>
            <a:endParaRPr lang="en-GB" dirty="0"/>
          </a:p>
        </p:txBody>
      </p:sp>
    </p:spTree>
    <p:extLst>
      <p:ext uri="{BB962C8B-B14F-4D97-AF65-F5344CB8AC3E}">
        <p14:creationId xmlns:p14="http://schemas.microsoft.com/office/powerpoint/2010/main" val="16892288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19</a:t>
            </a:fld>
            <a:endParaRPr lang="en-GB" dirty="0"/>
          </a:p>
        </p:txBody>
      </p:sp>
    </p:spTree>
    <p:extLst>
      <p:ext uri="{BB962C8B-B14F-4D97-AF65-F5344CB8AC3E}">
        <p14:creationId xmlns:p14="http://schemas.microsoft.com/office/powerpoint/2010/main" val="8674600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20E4AD-DA34-41CA-B1C4-40F2A20097BD}" type="slidenum">
              <a:rPr lang="en-GB" smtClean="0"/>
              <a:pPr/>
              <a:t>20</a:t>
            </a:fld>
            <a:endParaRPr lang="en-GB" dirty="0"/>
          </a:p>
        </p:txBody>
      </p:sp>
    </p:spTree>
    <p:extLst>
      <p:ext uri="{BB962C8B-B14F-4D97-AF65-F5344CB8AC3E}">
        <p14:creationId xmlns:p14="http://schemas.microsoft.com/office/powerpoint/2010/main" val="4085791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ext Page">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a:t>Click to edit Master title style</a:t>
            </a:r>
            <a:endParaRPr lang="en-GB" dirty="0"/>
          </a:p>
        </p:txBody>
      </p:sp>
      <p:sp>
        <p:nvSpPr>
          <p:cNvPr id="3" name="Content Placeholder 2"/>
          <p:cNvSpPr>
            <a:spLocks noGrp="1"/>
          </p:cNvSpPr>
          <p:nvPr>
            <p:ph idx="1"/>
          </p:nvPr>
        </p:nvSpPr>
        <p:spPr>
          <a:xfrm>
            <a:off x="416859" y="1484784"/>
            <a:ext cx="7899557" cy="460851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85886512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over with Imag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4077072"/>
            <a:ext cx="6336704" cy="1080120"/>
          </a:xfrm>
        </p:spPr>
        <p:txBody>
          <a:bodyPr anchor="b">
            <a:noAutofit/>
          </a:bodyPr>
          <a:lstStyle>
            <a:lvl1pPr algn="r">
              <a:defRPr sz="2600" b="1">
                <a:solidFill>
                  <a:schemeClr val="tx2"/>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115616" y="5229200"/>
            <a:ext cx="6336704" cy="864096"/>
          </a:xfrm>
        </p:spPr>
        <p:txBody>
          <a:bodyPr>
            <a:noAutofit/>
          </a:bodyPr>
          <a:lstStyle>
            <a:lvl1pPr marL="0" indent="0" algn="r">
              <a:buNone/>
              <a:defRPr sz="1700" b="1">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8" name="Text Placeholder 7"/>
          <p:cNvSpPr>
            <a:spLocks noGrp="1"/>
          </p:cNvSpPr>
          <p:nvPr>
            <p:ph type="body" sz="quarter" idx="13"/>
          </p:nvPr>
        </p:nvSpPr>
        <p:spPr>
          <a:xfrm>
            <a:off x="1114946" y="6093097"/>
            <a:ext cx="6337374" cy="576263"/>
          </a:xfrm>
        </p:spPr>
        <p:txBody>
          <a:bodyPr>
            <a:noAutofit/>
          </a:bodyPr>
          <a:lstStyle>
            <a:lvl1pPr algn="r">
              <a:buFontTx/>
              <a:buNone/>
              <a:defRPr sz="1500">
                <a:solidFill>
                  <a:schemeClr val="bg2"/>
                </a:solidFill>
              </a:defRPr>
            </a:lvl1pPr>
            <a:lvl5pPr>
              <a:buNone/>
              <a:defRPr/>
            </a:lvl5pPr>
          </a:lstStyle>
          <a:p>
            <a:pPr lvl="0"/>
            <a:r>
              <a:rPr lang="en-US" smtClean="0"/>
              <a:t>Edit Master text styles</a:t>
            </a:r>
          </a:p>
        </p:txBody>
      </p:sp>
      <p:sp>
        <p:nvSpPr>
          <p:cNvPr id="6" name="Picture Placeholder 5"/>
          <p:cNvSpPr>
            <a:spLocks noGrp="1"/>
          </p:cNvSpPr>
          <p:nvPr>
            <p:ph type="pic" sz="quarter" idx="14"/>
          </p:nvPr>
        </p:nvSpPr>
        <p:spPr>
          <a:xfrm>
            <a:off x="0" y="476250"/>
            <a:ext cx="7452320" cy="3600450"/>
          </a:xfrm>
        </p:spPr>
        <p:txBody>
          <a:bodyPr/>
          <a:lstStyle/>
          <a:p>
            <a:r>
              <a:rPr lang="en-US" dirty="0" smtClean="0"/>
              <a:t>Click icon to add picture</a:t>
            </a:r>
            <a:endParaRPr lang="en-GB" dirty="0"/>
          </a:p>
        </p:txBody>
      </p:sp>
    </p:spTree>
    <p:extLst>
      <p:ext uri="{BB962C8B-B14F-4D97-AF65-F5344CB8AC3E}">
        <p14:creationId xmlns:p14="http://schemas.microsoft.com/office/powerpoint/2010/main" val="113111447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306000"/>
            <a:ext cx="8452800" cy="6462000"/>
          </a:xfrm>
        </p:spPr>
        <p:txBody>
          <a:bodyPr/>
          <a:lstStyle/>
          <a:p>
            <a:r>
              <a:rPr lang="en-US" dirty="0" smtClean="0"/>
              <a:t>Click icon to add picture</a:t>
            </a:r>
            <a:endParaRPr lang="en-GB" dirty="0"/>
          </a:p>
        </p:txBody>
      </p:sp>
      <p:sp>
        <p:nvSpPr>
          <p:cNvPr id="2" name="Title 1"/>
          <p:cNvSpPr>
            <a:spLocks noGrp="1"/>
          </p:cNvSpPr>
          <p:nvPr>
            <p:ph type="title"/>
          </p:nvPr>
        </p:nvSpPr>
        <p:spPr>
          <a:xfrm>
            <a:off x="419962" y="1052736"/>
            <a:ext cx="7896454" cy="2160240"/>
          </a:xfrm>
        </p:spPr>
        <p:txBody>
          <a:bodyPr anchor="t">
            <a:normAutofit/>
          </a:bodyPr>
          <a:lstStyle>
            <a:lvl1pPr algn="r">
              <a:defRPr sz="3900"/>
            </a:lvl1pPr>
          </a:lstStyle>
          <a:p>
            <a:r>
              <a:rPr lang="en-US" smtClean="0"/>
              <a:t>Click to edit Master title style</a:t>
            </a:r>
            <a:endParaRPr lang="en-GB" dirty="0"/>
          </a:p>
        </p:txBody>
      </p:sp>
      <p:sp>
        <p:nvSpPr>
          <p:cNvPr id="6" name="Slide Number Placeholder 5"/>
          <p:cNvSpPr>
            <a:spLocks noGrp="1"/>
          </p:cNvSpPr>
          <p:nvPr>
            <p:ph type="sldNum" sz="quarter" idx="12"/>
          </p:nvPr>
        </p:nvSpPr>
        <p:spPr/>
        <p:txBody>
          <a:bodyPr/>
          <a:lstStyle/>
          <a:p>
            <a:pPr algn="ctr"/>
            <a:fld id="{3CB6EDA2-E443-4D51-A80B-0E0091897D6C}" type="slidenum">
              <a:rPr lang="en-GB" smtClean="0"/>
              <a:pPr algn="ctr"/>
              <a:t>‹#›</a:t>
            </a:fld>
            <a:endParaRPr lang="en-GB" dirty="0"/>
          </a:p>
        </p:txBody>
      </p:sp>
    </p:spTree>
    <p:extLst>
      <p:ext uri="{BB962C8B-B14F-4D97-AF65-F5344CB8AC3E}">
        <p14:creationId xmlns:p14="http://schemas.microsoft.com/office/powerpoint/2010/main" val="143108350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ext Page">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smtClean="0"/>
              <a:t>Click to edit Master title style</a:t>
            </a:r>
            <a:endParaRPr lang="en-GB" dirty="0"/>
          </a:p>
        </p:txBody>
      </p:sp>
      <p:sp>
        <p:nvSpPr>
          <p:cNvPr id="3" name="Content Placeholder 2"/>
          <p:cNvSpPr>
            <a:spLocks noGrp="1"/>
          </p:cNvSpPr>
          <p:nvPr>
            <p:ph idx="1"/>
          </p:nvPr>
        </p:nvSpPr>
        <p:spPr>
          <a:xfrm>
            <a:off x="416859" y="1484784"/>
            <a:ext cx="7899557" cy="46085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pPr algn="ctr"/>
            <a:fld id="{3CB6EDA2-E443-4D51-A80B-0E0091897D6C}" type="slidenum">
              <a:rPr lang="en-GB" smtClean="0"/>
              <a:pPr algn="ctr"/>
              <a:t>‹#›</a:t>
            </a:fld>
            <a:endParaRPr lang="en-GB" dirty="0"/>
          </a:p>
        </p:txBody>
      </p:sp>
    </p:spTree>
    <p:extLst>
      <p:ext uri="{BB962C8B-B14F-4D97-AF65-F5344CB8AC3E}">
        <p14:creationId xmlns:p14="http://schemas.microsoft.com/office/powerpoint/2010/main" val="160283014"/>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ext Page">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smtClean="0"/>
              <a:t>Click to edit Master title style</a:t>
            </a:r>
            <a:endParaRPr lang="en-GB" dirty="0"/>
          </a:p>
        </p:txBody>
      </p:sp>
      <p:sp>
        <p:nvSpPr>
          <p:cNvPr id="3" name="Content Placeholder 2"/>
          <p:cNvSpPr>
            <a:spLocks noGrp="1"/>
          </p:cNvSpPr>
          <p:nvPr>
            <p:ph idx="1"/>
          </p:nvPr>
        </p:nvSpPr>
        <p:spPr>
          <a:xfrm>
            <a:off x="416859" y="1484784"/>
            <a:ext cx="7899557" cy="46085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3623303797"/>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ext Page">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smtClean="0"/>
              <a:t>Click to edit Master title style</a:t>
            </a:r>
            <a:endParaRPr lang="en-GB" dirty="0"/>
          </a:p>
        </p:txBody>
      </p:sp>
      <p:sp>
        <p:nvSpPr>
          <p:cNvPr id="3" name="Content Placeholder 2"/>
          <p:cNvSpPr>
            <a:spLocks noGrp="1"/>
          </p:cNvSpPr>
          <p:nvPr>
            <p:ph idx="1"/>
          </p:nvPr>
        </p:nvSpPr>
        <p:spPr>
          <a:xfrm>
            <a:off x="416859" y="1484784"/>
            <a:ext cx="7899557" cy="46085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1239414284"/>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xt Page">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smtClean="0"/>
              <a:t>Click to edit Master title style</a:t>
            </a:r>
            <a:endParaRPr lang="en-GB" dirty="0"/>
          </a:p>
        </p:txBody>
      </p:sp>
      <p:sp>
        <p:nvSpPr>
          <p:cNvPr id="3" name="Content Placeholder 2"/>
          <p:cNvSpPr>
            <a:spLocks noGrp="1"/>
          </p:cNvSpPr>
          <p:nvPr>
            <p:ph idx="1"/>
          </p:nvPr>
        </p:nvSpPr>
        <p:spPr>
          <a:xfrm>
            <a:off x="416859" y="1484784"/>
            <a:ext cx="7899557" cy="46085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pPr algn="ctr"/>
            <a:fld id="{3CB6EDA2-E443-4D51-A80B-0E0091897D6C}" type="slidenum">
              <a:rPr lang="en-GB" smtClean="0"/>
              <a:pPr algn="ctr"/>
              <a:t>‹#›</a:t>
            </a:fld>
            <a:endParaRPr lang="en-GB" dirty="0"/>
          </a:p>
        </p:txBody>
      </p:sp>
    </p:spTree>
    <p:extLst>
      <p:ext uri="{BB962C8B-B14F-4D97-AF65-F5344CB8AC3E}">
        <p14:creationId xmlns:p14="http://schemas.microsoft.com/office/powerpoint/2010/main" val="2498658955"/>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cSld name="Cover with Imag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4077072"/>
            <a:ext cx="6336704" cy="1037977"/>
          </a:xfrm>
        </p:spPr>
        <p:txBody>
          <a:bodyPr anchor="b">
            <a:normAutofit/>
          </a:bodyPr>
          <a:lstStyle>
            <a:lvl1pPr algn="r">
              <a:defRPr sz="2600" b="1">
                <a:solidFill>
                  <a:schemeClr val="tx1"/>
                </a:solidFill>
              </a:defRPr>
            </a:lvl1pPr>
          </a:lstStyle>
          <a:p>
            <a:r>
              <a:rPr lang="en-US"/>
              <a:t>Click to edit Master title style</a:t>
            </a:r>
            <a:endParaRPr lang="en-GB" dirty="0"/>
          </a:p>
        </p:txBody>
      </p:sp>
      <p:sp>
        <p:nvSpPr>
          <p:cNvPr id="3" name="Subtitle 2"/>
          <p:cNvSpPr>
            <a:spLocks noGrp="1"/>
          </p:cNvSpPr>
          <p:nvPr>
            <p:ph type="subTitle" idx="1"/>
          </p:nvPr>
        </p:nvSpPr>
        <p:spPr>
          <a:xfrm>
            <a:off x="1115616" y="5229200"/>
            <a:ext cx="6336704" cy="864096"/>
          </a:xfrm>
        </p:spPr>
        <p:txBody>
          <a:bodyPr>
            <a:normAutofit/>
          </a:bodyPr>
          <a:lstStyle>
            <a:lvl1pPr marL="0" indent="0" algn="r">
              <a:buNone/>
              <a:defRPr sz="17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8" name="Text Placeholder 7"/>
          <p:cNvSpPr>
            <a:spLocks noGrp="1"/>
          </p:cNvSpPr>
          <p:nvPr>
            <p:ph type="body" sz="quarter" idx="13"/>
          </p:nvPr>
        </p:nvSpPr>
        <p:spPr>
          <a:xfrm>
            <a:off x="1114946" y="6093097"/>
            <a:ext cx="6337374" cy="576263"/>
          </a:xfrm>
        </p:spPr>
        <p:txBody>
          <a:bodyPr>
            <a:normAutofit/>
          </a:bodyPr>
          <a:lstStyle>
            <a:lvl1pPr algn="r">
              <a:buFontTx/>
              <a:buNone/>
              <a:defRPr sz="1500">
                <a:solidFill>
                  <a:schemeClr val="tx1"/>
                </a:solidFill>
              </a:defRPr>
            </a:lvl1pPr>
            <a:lvl5pPr>
              <a:buNone/>
              <a:defRPr/>
            </a:lvl5pPr>
          </a:lstStyle>
          <a:p>
            <a:pPr lvl="0"/>
            <a:r>
              <a:rPr lang="en-US"/>
              <a:t>Click to edit Master text styles</a:t>
            </a:r>
          </a:p>
        </p:txBody>
      </p:sp>
      <p:sp>
        <p:nvSpPr>
          <p:cNvPr id="6" name="Picture Placeholder 5"/>
          <p:cNvSpPr>
            <a:spLocks noGrp="1"/>
          </p:cNvSpPr>
          <p:nvPr>
            <p:ph type="pic" sz="quarter" idx="14"/>
          </p:nvPr>
        </p:nvSpPr>
        <p:spPr>
          <a:xfrm>
            <a:off x="0" y="476250"/>
            <a:ext cx="7380288" cy="3600450"/>
          </a:xfrm>
        </p:spPr>
        <p:txBody>
          <a:bodyPr/>
          <a:lstStyle/>
          <a:p>
            <a:r>
              <a:rPr lang="en-US" dirty="0"/>
              <a:t>Click icon to add picture</a:t>
            </a:r>
            <a:endParaRPr lang="en-GB" dirty="0"/>
          </a:p>
        </p:txBody>
      </p:sp>
    </p:spTree>
    <p:extLst>
      <p:ext uri="{BB962C8B-B14F-4D97-AF65-F5344CB8AC3E}">
        <p14:creationId xmlns:p14="http://schemas.microsoft.com/office/powerpoint/2010/main" val="68987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Section Divi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273130"/>
            <a:ext cx="8316913" cy="6516000"/>
          </a:xfrm>
        </p:spPr>
        <p:txBody>
          <a:bodyPr/>
          <a:lstStyle/>
          <a:p>
            <a:r>
              <a:rPr lang="en-US" dirty="0"/>
              <a:t>Click icon to add picture</a:t>
            </a:r>
            <a:endParaRPr lang="en-GB" dirty="0"/>
          </a:p>
        </p:txBody>
      </p:sp>
      <p:sp>
        <p:nvSpPr>
          <p:cNvPr id="2" name="Title 1"/>
          <p:cNvSpPr>
            <a:spLocks noGrp="1"/>
          </p:cNvSpPr>
          <p:nvPr>
            <p:ph type="title"/>
          </p:nvPr>
        </p:nvSpPr>
        <p:spPr>
          <a:xfrm>
            <a:off x="419962" y="1052736"/>
            <a:ext cx="7896454" cy="2160240"/>
          </a:xfrm>
        </p:spPr>
        <p:txBody>
          <a:bodyPr anchor="t">
            <a:normAutofit/>
          </a:bodyPr>
          <a:lstStyle>
            <a:lvl1pPr algn="r">
              <a:defRPr sz="3900"/>
            </a:lvl1pPr>
          </a:lstStyle>
          <a:p>
            <a:r>
              <a:rPr lang="en-US"/>
              <a:t>Click to edit Master title style</a:t>
            </a:r>
            <a:endParaRPr lang="en-GB" dirty="0"/>
          </a:p>
        </p:txBody>
      </p:sp>
      <p:sp>
        <p:nvSpPr>
          <p:cNvPr id="4" name="Date Placeholder 3"/>
          <p:cNvSpPr>
            <a:spLocks noGrp="1"/>
          </p:cNvSpPr>
          <p:nvPr>
            <p:ph type="dt" sz="half" idx="10"/>
          </p:nvPr>
        </p:nvSpPr>
        <p:spPr/>
        <p:txBody>
          <a:bodyPr/>
          <a:lstStyle/>
          <a:p>
            <a:fld id="{67D0096F-1481-423B-BA09-3104A2655602}" type="datetime1">
              <a:rPr lang="en-GB" smtClean="0"/>
              <a:t>02/09/2019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pPr algn="ctr"/>
            <a:fld id="{3CB6EDA2-E443-4D51-A80B-0E0091897D6C}" type="slidenum">
              <a:rPr lang="en-GB" smtClean="0"/>
              <a:pPr algn="ctr"/>
              <a:t>‹#›</a:t>
            </a:fld>
            <a:endParaRPr lang="en-GB" dirty="0"/>
          </a:p>
        </p:txBody>
      </p:sp>
    </p:spTree>
    <p:extLst>
      <p:ext uri="{BB962C8B-B14F-4D97-AF65-F5344CB8AC3E}">
        <p14:creationId xmlns:p14="http://schemas.microsoft.com/office/powerpoint/2010/main" val="2947453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Cov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094879"/>
            <a:ext cx="6336704" cy="1470025"/>
          </a:xfrm>
        </p:spPr>
        <p:txBody>
          <a:bodyPr anchor="b">
            <a:normAutofit/>
          </a:bodyPr>
          <a:lstStyle>
            <a:lvl1pPr algn="r">
              <a:defRPr sz="3000" b="1">
                <a:solidFill>
                  <a:schemeClr val="tx1"/>
                </a:solidFill>
              </a:defRPr>
            </a:lvl1pPr>
          </a:lstStyle>
          <a:p>
            <a:r>
              <a:rPr lang="en-US"/>
              <a:t>Click to edit Master title style</a:t>
            </a:r>
            <a:endParaRPr lang="en-GB" dirty="0"/>
          </a:p>
        </p:txBody>
      </p:sp>
      <p:sp>
        <p:nvSpPr>
          <p:cNvPr id="3" name="Subtitle 2"/>
          <p:cNvSpPr>
            <a:spLocks noGrp="1"/>
          </p:cNvSpPr>
          <p:nvPr>
            <p:ph type="subTitle" idx="1"/>
          </p:nvPr>
        </p:nvSpPr>
        <p:spPr>
          <a:xfrm>
            <a:off x="755576" y="2708920"/>
            <a:ext cx="6336704" cy="1152128"/>
          </a:xfrm>
        </p:spPr>
        <p:txBody>
          <a:bodyPr>
            <a:normAutofit/>
          </a:bodyPr>
          <a:lstStyle>
            <a:lvl1pPr marL="0" indent="0" algn="r">
              <a:buNone/>
              <a:defRPr sz="19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8" name="Text Placeholder 7"/>
          <p:cNvSpPr>
            <a:spLocks noGrp="1"/>
          </p:cNvSpPr>
          <p:nvPr>
            <p:ph type="body" sz="quarter" idx="13"/>
          </p:nvPr>
        </p:nvSpPr>
        <p:spPr>
          <a:xfrm>
            <a:off x="755576" y="4508500"/>
            <a:ext cx="6337374" cy="576263"/>
          </a:xfrm>
        </p:spPr>
        <p:txBody>
          <a:bodyPr>
            <a:normAutofit/>
          </a:bodyPr>
          <a:lstStyle>
            <a:lvl1pPr algn="r">
              <a:buFontTx/>
              <a:buNone/>
              <a:defRPr sz="1900">
                <a:solidFill>
                  <a:schemeClr val="tx1"/>
                </a:solidFill>
              </a:defRPr>
            </a:lvl1pPr>
            <a:lvl5pPr>
              <a:buNone/>
              <a:defRPr/>
            </a:lvl5pPr>
          </a:lstStyle>
          <a:p>
            <a:pPr lvl="0"/>
            <a:r>
              <a:rPr lang="en-US"/>
              <a:t>Click to edit Master text styles</a:t>
            </a:r>
          </a:p>
        </p:txBody>
      </p:sp>
    </p:spTree>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Cover with Imag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4077072"/>
            <a:ext cx="6336704" cy="1037977"/>
          </a:xfrm>
        </p:spPr>
        <p:txBody>
          <a:bodyPr anchor="b">
            <a:normAutofit/>
          </a:bodyPr>
          <a:lstStyle>
            <a:lvl1pPr algn="r">
              <a:defRPr sz="2600" b="1">
                <a:solidFill>
                  <a:schemeClr val="tx1"/>
                </a:solidFill>
              </a:defRPr>
            </a:lvl1pPr>
          </a:lstStyle>
          <a:p>
            <a:r>
              <a:rPr lang="en-US"/>
              <a:t>Click to edit Master title style</a:t>
            </a:r>
            <a:endParaRPr lang="en-GB" dirty="0"/>
          </a:p>
        </p:txBody>
      </p:sp>
      <p:sp>
        <p:nvSpPr>
          <p:cNvPr id="3" name="Subtitle 2"/>
          <p:cNvSpPr>
            <a:spLocks noGrp="1"/>
          </p:cNvSpPr>
          <p:nvPr>
            <p:ph type="subTitle" idx="1"/>
          </p:nvPr>
        </p:nvSpPr>
        <p:spPr>
          <a:xfrm>
            <a:off x="1115616" y="5229200"/>
            <a:ext cx="6336704" cy="864096"/>
          </a:xfrm>
        </p:spPr>
        <p:txBody>
          <a:bodyPr>
            <a:normAutofit/>
          </a:bodyPr>
          <a:lstStyle>
            <a:lvl1pPr marL="0" indent="0" algn="r">
              <a:buNone/>
              <a:defRPr sz="17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8" name="Text Placeholder 7"/>
          <p:cNvSpPr>
            <a:spLocks noGrp="1"/>
          </p:cNvSpPr>
          <p:nvPr>
            <p:ph type="body" sz="quarter" idx="13"/>
          </p:nvPr>
        </p:nvSpPr>
        <p:spPr>
          <a:xfrm>
            <a:off x="1114946" y="6093097"/>
            <a:ext cx="6337374" cy="576263"/>
          </a:xfrm>
        </p:spPr>
        <p:txBody>
          <a:bodyPr>
            <a:normAutofit/>
          </a:bodyPr>
          <a:lstStyle>
            <a:lvl1pPr algn="r">
              <a:buFontTx/>
              <a:buNone/>
              <a:defRPr sz="1500">
                <a:solidFill>
                  <a:schemeClr val="tx1"/>
                </a:solidFill>
              </a:defRPr>
            </a:lvl1pPr>
            <a:lvl5pPr>
              <a:buNone/>
              <a:defRPr/>
            </a:lvl5pPr>
          </a:lstStyle>
          <a:p>
            <a:pPr lvl="0"/>
            <a:r>
              <a:rPr lang="en-US"/>
              <a:t>Click to edit Master text styles</a:t>
            </a:r>
          </a:p>
        </p:txBody>
      </p:sp>
      <p:sp>
        <p:nvSpPr>
          <p:cNvPr id="6" name="Picture Placeholder 5"/>
          <p:cNvSpPr>
            <a:spLocks noGrp="1"/>
          </p:cNvSpPr>
          <p:nvPr>
            <p:ph type="pic" sz="quarter" idx="14"/>
          </p:nvPr>
        </p:nvSpPr>
        <p:spPr>
          <a:xfrm>
            <a:off x="0" y="476250"/>
            <a:ext cx="7380288" cy="3600450"/>
          </a:xfrm>
        </p:spPr>
        <p:txBody>
          <a:bodyPr/>
          <a:lstStyle/>
          <a:p>
            <a:r>
              <a:rPr lang="en-US" dirty="0"/>
              <a:t>Click icon to add picture</a:t>
            </a:r>
            <a:endParaRPr lang="en-GB" dirty="0"/>
          </a:p>
        </p:txBody>
      </p:sp>
    </p:spTree>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Divi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273130"/>
            <a:ext cx="8316913" cy="6516000"/>
          </a:xfrm>
        </p:spPr>
        <p:txBody>
          <a:bodyPr/>
          <a:lstStyle/>
          <a:p>
            <a:r>
              <a:rPr lang="en-US" dirty="0"/>
              <a:t>Click icon to add picture</a:t>
            </a:r>
            <a:endParaRPr lang="en-GB" dirty="0"/>
          </a:p>
        </p:txBody>
      </p:sp>
      <p:sp>
        <p:nvSpPr>
          <p:cNvPr id="2" name="Title 1"/>
          <p:cNvSpPr>
            <a:spLocks noGrp="1"/>
          </p:cNvSpPr>
          <p:nvPr>
            <p:ph type="title"/>
          </p:nvPr>
        </p:nvSpPr>
        <p:spPr>
          <a:xfrm>
            <a:off x="419962" y="1052736"/>
            <a:ext cx="7896454" cy="2160240"/>
          </a:xfrm>
        </p:spPr>
        <p:txBody>
          <a:bodyPr anchor="t">
            <a:normAutofit/>
          </a:bodyPr>
          <a:lstStyle>
            <a:lvl1pPr algn="r">
              <a:defRPr sz="3900"/>
            </a:lvl1pPr>
          </a:lstStyle>
          <a:p>
            <a:r>
              <a:rPr lang="en-US"/>
              <a:t>Click to edit Master title style</a:t>
            </a:r>
            <a:endParaRPr lang="en-GB" dirty="0"/>
          </a:p>
        </p:txBody>
      </p:sp>
      <p:sp>
        <p:nvSpPr>
          <p:cNvPr id="4" name="Date Placeholder 3"/>
          <p:cNvSpPr>
            <a:spLocks noGrp="1"/>
          </p:cNvSpPr>
          <p:nvPr>
            <p:ph type="dt" sz="half" idx="10"/>
          </p:nvPr>
        </p:nvSpPr>
        <p:spPr>
          <a:xfrm>
            <a:off x="408983" y="6356351"/>
            <a:ext cx="1210689" cy="365125"/>
          </a:xfrm>
          <a:prstGeom prst="rect">
            <a:avLst/>
          </a:prstGeom>
        </p:spPr>
        <p:txBody>
          <a:bodyPr/>
          <a:lstStyle/>
          <a:p>
            <a:fld id="{6B9990FC-1FBB-4C38-A9AC-9ADFBF29FE0D}" type="datetime1">
              <a:rPr lang="en-GB" smtClean="0"/>
              <a:t>02/09/2019</a:t>
            </a:fld>
            <a:endParaRPr lang="en-GB" dirty="0"/>
          </a:p>
        </p:txBody>
      </p:sp>
      <p:sp>
        <p:nvSpPr>
          <p:cNvPr id="5" name="Footer Placeholder 4"/>
          <p:cNvSpPr>
            <a:spLocks noGrp="1"/>
          </p:cNvSpPr>
          <p:nvPr>
            <p:ph type="ftr" sz="quarter" idx="11"/>
          </p:nvPr>
        </p:nvSpPr>
        <p:spPr>
          <a:xfrm>
            <a:off x="1691680" y="6356351"/>
            <a:ext cx="6624736"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pPr algn="ctr"/>
            <a:fld id="{3CB6EDA2-E443-4D51-A80B-0E0091897D6C}" type="slidenum">
              <a:rPr lang="en-GB" smtClean="0"/>
              <a:pPr algn="ctr"/>
              <a:t>‹#›</a:t>
            </a:fld>
            <a:endParaRPr lang="en-GB" dirty="0"/>
          </a:p>
        </p:txBody>
      </p:sp>
    </p:spTree>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ext Page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16859" y="1481878"/>
            <a:ext cx="7899557" cy="389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10"/>
          </p:nvPr>
        </p:nvSpPr>
        <p:spPr>
          <a:xfrm>
            <a:off x="408983" y="6356351"/>
            <a:ext cx="1210689" cy="365125"/>
          </a:xfrm>
          <a:prstGeom prst="rect">
            <a:avLst/>
          </a:prstGeom>
        </p:spPr>
        <p:txBody>
          <a:bodyPr/>
          <a:lstStyle/>
          <a:p>
            <a:fld id="{95F2882F-A6FB-426B-B65D-685A65AC5EA9}" type="datetime1">
              <a:rPr lang="en-GB" smtClean="0"/>
              <a:t>02/09/2019</a:t>
            </a:fld>
            <a:endParaRPr lang="en-GB" dirty="0"/>
          </a:p>
        </p:txBody>
      </p:sp>
      <p:sp>
        <p:nvSpPr>
          <p:cNvPr id="5" name="Footer Placeholder 4"/>
          <p:cNvSpPr>
            <a:spLocks noGrp="1"/>
          </p:cNvSpPr>
          <p:nvPr>
            <p:ph type="ftr" sz="quarter" idx="11"/>
          </p:nvPr>
        </p:nvSpPr>
        <p:spPr>
          <a:xfrm>
            <a:off x="1691680" y="6356351"/>
            <a:ext cx="6624736"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pPr algn="ctr"/>
            <a:fld id="{3CB6EDA2-E443-4D51-A80B-0E0091897D6C}" type="slidenum">
              <a:rPr lang="en-GB" smtClean="0"/>
              <a:pPr algn="ctr"/>
              <a:t>‹#›</a:t>
            </a:fld>
            <a:endParaRPr lang="en-GB" dirty="0"/>
          </a:p>
        </p:txBody>
      </p:sp>
      <p:sp>
        <p:nvSpPr>
          <p:cNvPr id="8" name="Text Placeholder 7"/>
          <p:cNvSpPr>
            <a:spLocks noGrp="1"/>
          </p:cNvSpPr>
          <p:nvPr>
            <p:ph type="body" sz="quarter" idx="13"/>
          </p:nvPr>
        </p:nvSpPr>
        <p:spPr>
          <a:xfrm>
            <a:off x="408983" y="5408299"/>
            <a:ext cx="7921377" cy="816698"/>
          </a:xfrm>
          <a:solidFill>
            <a:schemeClr val="tx1"/>
          </a:solidFill>
        </p:spPr>
        <p:txBody>
          <a:bodyPr wrap="square" lIns="180000" tIns="216000" rIns="180000" bIns="288000" anchor="b">
            <a:spAutoFit/>
          </a:bodyPr>
          <a:lstStyle>
            <a:lvl1pPr marL="0" indent="0">
              <a:buClr>
                <a:srgbClr val="FFFFFF"/>
              </a:buClr>
              <a:buFontTx/>
              <a:buNone/>
              <a:defRPr b="1">
                <a:solidFill>
                  <a:srgbClr val="FFFFFF"/>
                </a:solidFill>
              </a:defRPr>
            </a:lvl1pPr>
            <a:lvl2pPr>
              <a:buClr>
                <a:srgbClr val="FFFFFF"/>
              </a:buClr>
              <a:buFontTx/>
              <a:buNone/>
              <a:defRPr>
                <a:solidFill>
                  <a:srgbClr val="FFFFFF"/>
                </a:solidFill>
              </a:defRPr>
            </a:lvl2pPr>
            <a:lvl3pPr>
              <a:buClr>
                <a:srgbClr val="FFFFFF"/>
              </a:buClr>
              <a:buFontTx/>
              <a:buNone/>
              <a:defRPr>
                <a:solidFill>
                  <a:srgbClr val="FFFFFF"/>
                </a:solidFill>
              </a:defRPr>
            </a:lvl3pPr>
            <a:lvl4pPr>
              <a:buClr>
                <a:srgbClr val="FFFFFF"/>
              </a:buClr>
              <a:buFontTx/>
              <a:buNone/>
              <a:defRPr>
                <a:solidFill>
                  <a:srgbClr val="FFFFFF"/>
                </a:solidFill>
              </a:defRPr>
            </a:lvl4pPr>
            <a:lvl5pPr>
              <a:buClr>
                <a:srgbClr val="FFFFFF"/>
              </a:buClr>
              <a:buFontTx/>
              <a:buNone/>
              <a:defRPr>
                <a:solidFill>
                  <a:srgbClr val="FFFFFF"/>
                </a:solidFill>
              </a:defRPr>
            </a:lvl5pPr>
          </a:lstStyle>
          <a:p>
            <a:pPr lvl="0"/>
            <a:r>
              <a:rPr lang="en-US"/>
              <a:t>Click to edit Master text styles</a:t>
            </a:r>
          </a:p>
        </p:txBody>
      </p:sp>
    </p:spTree>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Text P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408983" y="6356351"/>
            <a:ext cx="1210689" cy="365125"/>
          </a:xfrm>
          <a:prstGeom prst="rect">
            <a:avLst/>
          </a:prstGeom>
        </p:spPr>
        <p:txBody>
          <a:bodyPr/>
          <a:lstStyle/>
          <a:p>
            <a:fld id="{2F734E93-ED3B-4C23-9C39-77190A0D97A4}" type="datetime1">
              <a:rPr lang="en-GB" smtClean="0"/>
              <a:t>02/09/2019</a:t>
            </a:fld>
            <a:endParaRPr lang="en-GB" dirty="0"/>
          </a:p>
        </p:txBody>
      </p:sp>
      <p:sp>
        <p:nvSpPr>
          <p:cNvPr id="4" name="Footer Placeholder 3"/>
          <p:cNvSpPr>
            <a:spLocks noGrp="1"/>
          </p:cNvSpPr>
          <p:nvPr>
            <p:ph type="ftr" sz="quarter" idx="11"/>
          </p:nvPr>
        </p:nvSpPr>
        <p:spPr>
          <a:xfrm>
            <a:off x="1691680" y="6356351"/>
            <a:ext cx="6624736" cy="365125"/>
          </a:xfrm>
          <a:prstGeom prst="rect">
            <a:avLst/>
          </a:prstGeom>
        </p:spPr>
        <p:txBody>
          <a:bodyPr/>
          <a:lstStyle/>
          <a:p>
            <a:endParaRPr lang="en-GB" dirty="0"/>
          </a:p>
        </p:txBody>
      </p:sp>
      <p:sp>
        <p:nvSpPr>
          <p:cNvPr id="5" name="Slide Number Placeholder 4"/>
          <p:cNvSpPr>
            <a:spLocks noGrp="1"/>
          </p:cNvSpPr>
          <p:nvPr>
            <p:ph type="sldNum" sz="quarter" idx="12"/>
          </p:nvPr>
        </p:nvSpPr>
        <p:spPr/>
        <p:txBody>
          <a:bodyPr/>
          <a:lstStyle>
            <a:lvl1pPr algn="ctr">
              <a:defRPr/>
            </a:lvl1pPr>
          </a:lstStyle>
          <a:p>
            <a:fld id="{3CB6EDA2-E443-4D51-A80B-0E0091897D6C}" type="slidenum">
              <a:rPr lang="en-GB" smtClean="0"/>
              <a:pPr/>
              <a:t>‹#›</a:t>
            </a:fld>
            <a:endParaRPr lang="en-GB" dirty="0"/>
          </a:p>
        </p:txBody>
      </p:sp>
    </p:spTree>
    <p:extLst>
      <p:ext uri="{BB962C8B-B14F-4D97-AF65-F5344CB8AC3E}">
        <p14:creationId xmlns:p14="http://schemas.microsoft.com/office/powerpoint/2010/main" val="7410141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2.jpg"/><Relationship Id="rId4" Type="http://schemas.openxmlformats.org/officeDocument/2006/relationships/slideLayout" Target="../slideLayouts/slideLayout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2.jp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theme" Target="../theme/theme4.xml"/><Relationship Id="rId1" Type="http://schemas.openxmlformats.org/officeDocument/2006/relationships/slideLayout" Target="../slideLayouts/slideLayout12.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3.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1520" y="332655"/>
            <a:ext cx="8064896" cy="1008113"/>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3" name="Text Placeholder 2"/>
          <p:cNvSpPr>
            <a:spLocks noGrp="1"/>
          </p:cNvSpPr>
          <p:nvPr>
            <p:ph type="body" idx="1"/>
          </p:nvPr>
        </p:nvSpPr>
        <p:spPr>
          <a:xfrm>
            <a:off x="416859" y="1484784"/>
            <a:ext cx="7899557" cy="4608512"/>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29094" y="6381328"/>
            <a:ext cx="755576" cy="354394"/>
          </a:xfrm>
          <a:prstGeom prst="rect">
            <a:avLst/>
          </a:prstGeom>
        </p:spPr>
      </p:pic>
    </p:spTree>
    <p:extLst>
      <p:ext uri="{BB962C8B-B14F-4D97-AF65-F5344CB8AC3E}">
        <p14:creationId xmlns:p14="http://schemas.microsoft.com/office/powerpoint/2010/main" val="2251531172"/>
      </p:ext>
    </p:extLst>
  </p:cSld>
  <p:clrMap bg1="lt1" tx1="dk1" bg2="lt2" tx2="dk2" accent1="accent1" accent2="accent2" accent3="accent3" accent4="accent4" accent5="accent5" accent6="accent6" hlink="hlink" folHlink="folHlink"/>
  <p:sldLayoutIdLst>
    <p:sldLayoutId id="2147483675" r:id="rId1"/>
  </p:sldLayoutIdLst>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hf hdr="0" ftr="0" dt="0"/>
  <p:txStyles>
    <p:titleStyle>
      <a:lvl1pPr algn="l" defTabSz="914400" rtl="0" eaLnBrk="1" latinLnBrk="0" hangingPunct="1">
        <a:spcBef>
          <a:spcPct val="0"/>
        </a:spcBef>
        <a:buNone/>
        <a:defRPr sz="3000" b="1" kern="1200">
          <a:solidFill>
            <a:schemeClr val="bg1"/>
          </a:solidFill>
          <a:latin typeface="+mj-lt"/>
          <a:ea typeface="+mj-ea"/>
          <a:cs typeface="+mj-cs"/>
        </a:defRPr>
      </a:lvl1pPr>
    </p:titleStyle>
    <p:bodyStyle>
      <a:lvl1pPr marL="268288" indent="-268288" algn="l" defTabSz="914400" rtl="0" eaLnBrk="1" latinLnBrk="0" hangingPunct="1">
        <a:lnSpc>
          <a:spcPct val="120000"/>
        </a:lnSpc>
        <a:spcBef>
          <a:spcPts val="600"/>
        </a:spcBef>
        <a:spcAft>
          <a:spcPts val="600"/>
        </a:spcAft>
        <a:buClr>
          <a:schemeClr val="bg1"/>
        </a:buClr>
        <a:buSzPct val="150000"/>
        <a:buFont typeface="Arial" pitchFamily="34" charset="0"/>
        <a:buChar char="•"/>
        <a:defRPr sz="2000" kern="1200">
          <a:solidFill>
            <a:schemeClr val="tx1">
              <a:lumMod val="10000"/>
              <a:lumOff val="90000"/>
            </a:schemeClr>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bg1"/>
        </a:buClr>
        <a:buFont typeface="Arial" pitchFamily="34" charset="0"/>
        <a:buChar char="–"/>
        <a:defRPr sz="2000" kern="1200">
          <a:solidFill>
            <a:schemeClr val="tx1">
              <a:lumMod val="10000"/>
              <a:lumOff val="90000"/>
            </a:schemeClr>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bg1"/>
        </a:buClr>
        <a:buSzPct val="150000"/>
        <a:buFont typeface="Arial" pitchFamily="34" charset="0"/>
        <a:buChar char="•"/>
        <a:defRPr sz="2000" kern="1200">
          <a:solidFill>
            <a:schemeClr val="tx1">
              <a:lumMod val="10000"/>
              <a:lumOff val="90000"/>
            </a:schemeClr>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bg1"/>
        </a:buClr>
        <a:buFont typeface="Arial" pitchFamily="34" charset="0"/>
        <a:buChar char="–"/>
        <a:defRPr sz="2000" kern="1200">
          <a:solidFill>
            <a:schemeClr val="tx1">
              <a:lumMod val="10000"/>
              <a:lumOff val="90000"/>
            </a:schemeClr>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bg1"/>
        </a:buClr>
        <a:buFont typeface="Arial" pitchFamily="34" charset="0"/>
        <a:buChar char="»"/>
        <a:defRPr sz="2000" kern="1200">
          <a:solidFill>
            <a:schemeClr val="tx1">
              <a:lumMod val="10000"/>
              <a:lumOff val="9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1520" y="332655"/>
            <a:ext cx="8064896" cy="1008113"/>
          </a:xfrm>
          <a:prstGeom prst="rect">
            <a:avLst/>
          </a:prstGeom>
        </p:spPr>
        <p:txBody>
          <a:bodyPr vert="horz" lIns="91440" tIns="45720" rIns="91440" bIns="45720" rtlCol="0" anchor="ctr">
            <a:noAutofit/>
          </a:bodyPr>
          <a:lstStyle/>
          <a:p>
            <a:r>
              <a:rPr lang="en-US" smtClean="0"/>
              <a:t>Click to edit Master title style</a:t>
            </a:r>
            <a:endParaRPr lang="en-GB" dirty="0"/>
          </a:p>
        </p:txBody>
      </p:sp>
      <p:sp>
        <p:nvSpPr>
          <p:cNvPr id="3" name="Text Placeholder 2"/>
          <p:cNvSpPr>
            <a:spLocks noGrp="1"/>
          </p:cNvSpPr>
          <p:nvPr>
            <p:ph type="body" idx="1"/>
          </p:nvPr>
        </p:nvSpPr>
        <p:spPr>
          <a:xfrm>
            <a:off x="416859" y="1484784"/>
            <a:ext cx="7899557" cy="4608512"/>
          </a:xfrm>
          <a:prstGeom prst="rect">
            <a:avLst/>
          </a:prstGeom>
        </p:spPr>
        <p:txBody>
          <a:bodyPr vert="horz" lIns="91440" tIns="45720" rIns="91440" bIns="45720" rtlCol="0">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5"/>
          <p:cNvSpPr>
            <a:spLocks noGrp="1"/>
          </p:cNvSpPr>
          <p:nvPr>
            <p:ph type="sldNum" sz="quarter" idx="4"/>
          </p:nvPr>
        </p:nvSpPr>
        <p:spPr>
          <a:xfrm>
            <a:off x="8460432" y="1"/>
            <a:ext cx="683568" cy="260648"/>
          </a:xfrm>
          <a:prstGeom prst="rect">
            <a:avLst/>
          </a:prstGeom>
        </p:spPr>
        <p:txBody>
          <a:bodyPr vert="horz" lIns="91440" tIns="45720" rIns="91440" bIns="45720" rtlCol="0" anchor="ctr"/>
          <a:lstStyle>
            <a:lvl1pPr algn="r">
              <a:defRPr sz="1100">
                <a:solidFill>
                  <a:srgbClr val="FFFFFF"/>
                </a:solidFill>
              </a:defRPr>
            </a:lvl1pPr>
          </a:lstStyle>
          <a:p>
            <a:pPr algn="ctr"/>
            <a:fld id="{3B57A09F-BEA8-4BC0-AD25-C69005C8770E}" type="slidenum">
              <a:rPr lang="en-GB" smtClean="0"/>
              <a:pPr algn="ctr"/>
              <a:t>‹#›</a:t>
            </a:fld>
            <a:endParaRPr lang="en-GB" dirty="0"/>
          </a:p>
        </p:txBody>
      </p:sp>
    </p:spTree>
    <p:extLst>
      <p:ext uri="{BB962C8B-B14F-4D97-AF65-F5344CB8AC3E}">
        <p14:creationId xmlns:p14="http://schemas.microsoft.com/office/powerpoint/2010/main" val="287404183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49" r:id="rId4"/>
    <p:sldLayoutId id="2147483660" r:id="rId5"/>
    <p:sldLayoutId id="2147483661" r:id="rId6"/>
    <p:sldLayoutId id="2147483663" r:id="rId7"/>
    <p:sldLayoutId id="2147483690" r:id="rId8"/>
  </p:sldLayoutIdLst>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000" b="1" kern="1200">
          <a:solidFill>
            <a:schemeClr val="tx2"/>
          </a:solidFill>
          <a:latin typeface="+mj-lt"/>
          <a:ea typeface="+mj-ea"/>
          <a:cs typeface="+mj-cs"/>
        </a:defRPr>
      </a:lvl1pPr>
    </p:titleStyle>
    <p:body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1520" y="332655"/>
            <a:ext cx="8064896" cy="1008113"/>
          </a:xfrm>
          <a:prstGeom prst="rect">
            <a:avLst/>
          </a:prstGeom>
        </p:spPr>
        <p:txBody>
          <a:bodyPr vert="horz" lIns="91440" tIns="45720" rIns="91440" bIns="45720" rtlCol="0" anchor="ctr">
            <a:noAutofit/>
          </a:bodyPr>
          <a:lstStyle/>
          <a:p>
            <a:r>
              <a:rPr lang="en-US" smtClean="0"/>
              <a:t>Click to edit Master title style</a:t>
            </a:r>
            <a:endParaRPr lang="en-GB" dirty="0"/>
          </a:p>
        </p:txBody>
      </p:sp>
      <p:sp>
        <p:nvSpPr>
          <p:cNvPr id="3" name="Text Placeholder 2"/>
          <p:cNvSpPr>
            <a:spLocks noGrp="1"/>
          </p:cNvSpPr>
          <p:nvPr>
            <p:ph type="body" idx="1"/>
          </p:nvPr>
        </p:nvSpPr>
        <p:spPr>
          <a:xfrm>
            <a:off x="416859" y="1484784"/>
            <a:ext cx="7899557" cy="4608512"/>
          </a:xfrm>
          <a:prstGeom prst="rect">
            <a:avLst/>
          </a:prstGeom>
        </p:spPr>
        <p:txBody>
          <a:bodyPr vert="horz" lIns="91440" tIns="45720" rIns="91440" bIns="45720" rtlCol="0">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5"/>
          <p:cNvSpPr>
            <a:spLocks noGrp="1"/>
          </p:cNvSpPr>
          <p:nvPr>
            <p:ph type="sldNum" sz="quarter" idx="4"/>
          </p:nvPr>
        </p:nvSpPr>
        <p:spPr>
          <a:xfrm>
            <a:off x="8460432" y="1"/>
            <a:ext cx="683568" cy="260648"/>
          </a:xfrm>
          <a:prstGeom prst="rect">
            <a:avLst/>
          </a:prstGeom>
        </p:spPr>
        <p:txBody>
          <a:bodyPr vert="horz" lIns="91440" tIns="45720" rIns="91440" bIns="45720" rtlCol="0" anchor="ctr"/>
          <a:lstStyle>
            <a:lvl1pPr algn="r">
              <a:defRPr sz="1100">
                <a:solidFill>
                  <a:srgbClr val="FFFFFF"/>
                </a:solidFill>
              </a:defRPr>
            </a:lvl1pPr>
          </a:lstStyle>
          <a:p>
            <a:pPr algn="ctr"/>
            <a:fld id="{3B57A09F-BEA8-4BC0-AD25-C69005C8770E}" type="slidenum">
              <a:rPr lang="en-GB" smtClean="0"/>
              <a:pPr algn="ctr"/>
              <a:t>‹#›</a:t>
            </a:fld>
            <a:endParaRPr lang="en-GB" dirty="0"/>
          </a:p>
        </p:txBody>
      </p:sp>
    </p:spTree>
    <p:extLst>
      <p:ext uri="{BB962C8B-B14F-4D97-AF65-F5344CB8AC3E}">
        <p14:creationId xmlns:p14="http://schemas.microsoft.com/office/powerpoint/2010/main" val="1251739325"/>
      </p:ext>
    </p:extLst>
  </p:cSld>
  <p:clrMap bg1="lt1" tx1="dk1" bg2="lt2" tx2="dk2" accent1="accent1" accent2="accent2" accent3="accent3" accent4="accent4" accent5="accent5" accent6="accent6" hlink="hlink" folHlink="folHlink"/>
  <p:sldLayoutIdLst>
    <p:sldLayoutId id="2147483682" r:id="rId1"/>
    <p:sldLayoutId id="2147483683" r:id="rId2"/>
  </p:sldLayoutIdLst>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000" b="1" kern="1200">
          <a:solidFill>
            <a:schemeClr val="tx2"/>
          </a:solidFill>
          <a:latin typeface="+mj-lt"/>
          <a:ea typeface="+mj-ea"/>
          <a:cs typeface="+mj-cs"/>
        </a:defRPr>
      </a:lvl1pPr>
    </p:titleStyle>
    <p:body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1520" y="332655"/>
            <a:ext cx="8064896" cy="1008113"/>
          </a:xfrm>
          <a:prstGeom prst="rect">
            <a:avLst/>
          </a:prstGeom>
        </p:spPr>
        <p:txBody>
          <a:bodyPr vert="horz" lIns="91440" tIns="45720" rIns="91440" bIns="45720" rtlCol="0" anchor="ctr">
            <a:noAutofit/>
          </a:bodyPr>
          <a:lstStyle/>
          <a:p>
            <a:r>
              <a:rPr lang="en-US" smtClean="0"/>
              <a:t>Click to edit Master title style</a:t>
            </a:r>
            <a:endParaRPr lang="en-GB" dirty="0"/>
          </a:p>
        </p:txBody>
      </p:sp>
      <p:sp>
        <p:nvSpPr>
          <p:cNvPr id="3" name="Text Placeholder 2"/>
          <p:cNvSpPr>
            <a:spLocks noGrp="1"/>
          </p:cNvSpPr>
          <p:nvPr>
            <p:ph type="body" idx="1"/>
          </p:nvPr>
        </p:nvSpPr>
        <p:spPr>
          <a:xfrm>
            <a:off x="416859" y="1484784"/>
            <a:ext cx="7899557" cy="4608512"/>
          </a:xfrm>
          <a:prstGeom prst="rect">
            <a:avLst/>
          </a:prstGeom>
        </p:spPr>
        <p:txBody>
          <a:bodyPr vert="horz" lIns="91440" tIns="45720" rIns="91440" bIns="45720" rtlCol="0">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5"/>
          <p:cNvSpPr>
            <a:spLocks noGrp="1"/>
          </p:cNvSpPr>
          <p:nvPr>
            <p:ph type="sldNum" sz="quarter" idx="4"/>
          </p:nvPr>
        </p:nvSpPr>
        <p:spPr>
          <a:xfrm>
            <a:off x="8460432" y="1"/>
            <a:ext cx="683568" cy="260648"/>
          </a:xfrm>
          <a:prstGeom prst="rect">
            <a:avLst/>
          </a:prstGeom>
        </p:spPr>
        <p:txBody>
          <a:bodyPr vert="horz" lIns="91440" tIns="45720" rIns="91440" bIns="45720" rtlCol="0" anchor="ctr"/>
          <a:lstStyle>
            <a:lvl1pPr algn="r">
              <a:defRPr sz="1100">
                <a:solidFill>
                  <a:srgbClr val="FFFFFF"/>
                </a:solidFill>
              </a:defRPr>
            </a:lvl1pPr>
          </a:lstStyle>
          <a:p>
            <a:pPr algn="ctr"/>
            <a:fld id="{3B57A09F-BEA8-4BC0-AD25-C69005C8770E}" type="slidenum">
              <a:rPr lang="en-GB" smtClean="0"/>
              <a:pPr algn="ctr"/>
              <a:t>‹#›</a:t>
            </a:fld>
            <a:endParaRPr lang="en-GB" dirty="0"/>
          </a:p>
        </p:txBody>
      </p:sp>
    </p:spTree>
    <p:extLst>
      <p:ext uri="{BB962C8B-B14F-4D97-AF65-F5344CB8AC3E}">
        <p14:creationId xmlns:p14="http://schemas.microsoft.com/office/powerpoint/2010/main" val="3061113236"/>
      </p:ext>
    </p:extLst>
  </p:cSld>
  <p:clrMap bg1="lt1" tx1="dk1" bg2="lt2" tx2="dk2" accent1="accent1" accent2="accent2" accent3="accent3" accent4="accent4" accent5="accent5" accent6="accent6" hlink="hlink" folHlink="folHlink"/>
  <p:sldLayoutIdLst>
    <p:sldLayoutId id="2147483685" r:id="rId1"/>
  </p:sldLayoutIdLst>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000" b="1" kern="1200">
          <a:solidFill>
            <a:schemeClr val="tx2"/>
          </a:solidFill>
          <a:latin typeface="+mj-lt"/>
          <a:ea typeface="+mj-ea"/>
          <a:cs typeface="+mj-cs"/>
        </a:defRPr>
      </a:lvl1pPr>
    </p:titleStyle>
    <p:body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1520" y="332655"/>
            <a:ext cx="8064896" cy="1008113"/>
          </a:xfrm>
          <a:prstGeom prst="rect">
            <a:avLst/>
          </a:prstGeom>
        </p:spPr>
        <p:txBody>
          <a:bodyPr vert="horz" lIns="91440" tIns="45720" rIns="91440" bIns="45720" rtlCol="0" anchor="ctr">
            <a:noAutofit/>
          </a:bodyPr>
          <a:lstStyle/>
          <a:p>
            <a:r>
              <a:rPr lang="en-US" smtClean="0"/>
              <a:t>Click to edit Master title style</a:t>
            </a:r>
            <a:endParaRPr lang="en-GB" dirty="0"/>
          </a:p>
        </p:txBody>
      </p:sp>
      <p:sp>
        <p:nvSpPr>
          <p:cNvPr id="3" name="Text Placeholder 2"/>
          <p:cNvSpPr>
            <a:spLocks noGrp="1"/>
          </p:cNvSpPr>
          <p:nvPr>
            <p:ph type="body" idx="1"/>
          </p:nvPr>
        </p:nvSpPr>
        <p:spPr>
          <a:xfrm>
            <a:off x="416859" y="1484784"/>
            <a:ext cx="7899557" cy="4608512"/>
          </a:xfrm>
          <a:prstGeom prst="rect">
            <a:avLst/>
          </a:prstGeom>
        </p:spPr>
        <p:txBody>
          <a:bodyPr vert="horz" lIns="91440" tIns="45720" rIns="91440" bIns="45720" rtlCol="0">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755794710"/>
      </p:ext>
    </p:extLst>
  </p:cSld>
  <p:clrMap bg1="lt1" tx1="dk1" bg2="lt2" tx2="dk2" accent1="accent1" accent2="accent2" accent3="accent3" accent4="accent4" accent5="accent5" accent6="accent6" hlink="hlink" folHlink="folHlink"/>
  <p:sldLayoutIdLst>
    <p:sldLayoutId id="2147483687" r:id="rId1"/>
  </p:sldLayoutIdLst>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000" b="1" kern="1200">
          <a:solidFill>
            <a:schemeClr val="tx2"/>
          </a:solidFill>
          <a:latin typeface="+mj-lt"/>
          <a:ea typeface="+mj-ea"/>
          <a:cs typeface="+mj-cs"/>
        </a:defRPr>
      </a:lvl1pPr>
    </p:titleStyle>
    <p:body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1520" y="332655"/>
            <a:ext cx="8064896" cy="1008113"/>
          </a:xfrm>
          <a:prstGeom prst="rect">
            <a:avLst/>
          </a:prstGeom>
        </p:spPr>
        <p:txBody>
          <a:bodyPr vert="horz" lIns="91440" tIns="45720" rIns="91440" bIns="45720" rtlCol="0" anchor="ctr">
            <a:noAutofit/>
          </a:bodyPr>
          <a:lstStyle/>
          <a:p>
            <a:r>
              <a:rPr lang="en-US" smtClean="0"/>
              <a:t>Click to edit Master title style</a:t>
            </a:r>
            <a:endParaRPr lang="en-GB" dirty="0"/>
          </a:p>
        </p:txBody>
      </p:sp>
      <p:sp>
        <p:nvSpPr>
          <p:cNvPr id="3" name="Text Placeholder 2"/>
          <p:cNvSpPr>
            <a:spLocks noGrp="1"/>
          </p:cNvSpPr>
          <p:nvPr>
            <p:ph type="body" idx="1"/>
          </p:nvPr>
        </p:nvSpPr>
        <p:spPr>
          <a:xfrm>
            <a:off x="416859" y="1484784"/>
            <a:ext cx="7899557" cy="4608512"/>
          </a:xfrm>
          <a:prstGeom prst="rect">
            <a:avLst/>
          </a:prstGeom>
        </p:spPr>
        <p:txBody>
          <a:bodyPr vert="horz" lIns="91440" tIns="45720" rIns="91440" bIns="45720" rtlCol="0">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29094" y="6381328"/>
            <a:ext cx="755576" cy="354394"/>
          </a:xfrm>
          <a:prstGeom prst="rect">
            <a:avLst/>
          </a:prstGeom>
        </p:spPr>
      </p:pic>
    </p:spTree>
    <p:extLst>
      <p:ext uri="{BB962C8B-B14F-4D97-AF65-F5344CB8AC3E}">
        <p14:creationId xmlns:p14="http://schemas.microsoft.com/office/powerpoint/2010/main" val="3349859814"/>
      </p:ext>
    </p:extLst>
  </p:cSld>
  <p:clrMap bg1="lt1" tx1="dk1" bg2="lt2" tx2="dk2" accent1="accent1" accent2="accent2" accent3="accent3" accent4="accent4" accent5="accent5" accent6="accent6" hlink="hlink" folHlink="folHlink"/>
  <p:sldLayoutIdLst>
    <p:sldLayoutId id="2147483689" r:id="rId1"/>
  </p:sldLayoutIdLst>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000" b="1" kern="1200">
          <a:solidFill>
            <a:schemeClr val="bg1"/>
          </a:solidFill>
          <a:latin typeface="+mj-lt"/>
          <a:ea typeface="+mj-ea"/>
          <a:cs typeface="+mj-cs"/>
        </a:defRPr>
      </a:lvl1pPr>
    </p:titleStyle>
    <p:bodyStyle>
      <a:lvl1pPr marL="268288" indent="-268288" algn="l" defTabSz="914400" rtl="0" eaLnBrk="1" latinLnBrk="0" hangingPunct="1">
        <a:lnSpc>
          <a:spcPct val="120000"/>
        </a:lnSpc>
        <a:spcBef>
          <a:spcPts val="600"/>
        </a:spcBef>
        <a:spcAft>
          <a:spcPts val="600"/>
        </a:spcAft>
        <a:buClr>
          <a:schemeClr val="bg1"/>
        </a:buClr>
        <a:buSzPct val="150000"/>
        <a:buFont typeface="Arial" pitchFamily="34" charset="0"/>
        <a:buChar char="•"/>
        <a:defRPr sz="2000" kern="1200">
          <a:solidFill>
            <a:schemeClr val="tx1">
              <a:lumMod val="10000"/>
              <a:lumOff val="90000"/>
            </a:schemeClr>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bg1"/>
        </a:buClr>
        <a:buFont typeface="Arial" pitchFamily="34" charset="0"/>
        <a:buChar char="–"/>
        <a:defRPr sz="2000" kern="1200">
          <a:solidFill>
            <a:schemeClr val="tx1">
              <a:lumMod val="10000"/>
              <a:lumOff val="90000"/>
            </a:schemeClr>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bg1"/>
        </a:buClr>
        <a:buSzPct val="150000"/>
        <a:buFont typeface="Arial" pitchFamily="34" charset="0"/>
        <a:buChar char="•"/>
        <a:defRPr sz="2000" kern="1200">
          <a:solidFill>
            <a:schemeClr val="tx1">
              <a:lumMod val="10000"/>
              <a:lumOff val="90000"/>
            </a:schemeClr>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bg1"/>
        </a:buClr>
        <a:buFont typeface="Arial" pitchFamily="34" charset="0"/>
        <a:buChar char="–"/>
        <a:defRPr sz="2000" kern="1200">
          <a:solidFill>
            <a:schemeClr val="tx1">
              <a:lumMod val="10000"/>
              <a:lumOff val="90000"/>
            </a:schemeClr>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bg1"/>
        </a:buClr>
        <a:buFont typeface="Arial" pitchFamily="34" charset="0"/>
        <a:buChar char="»"/>
        <a:defRPr sz="2000" kern="1200">
          <a:solidFill>
            <a:schemeClr val="tx1">
              <a:lumMod val="10000"/>
              <a:lumOff val="9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4077073"/>
            <a:ext cx="7200800" cy="864096"/>
          </a:xfrm>
        </p:spPr>
        <p:txBody>
          <a:bodyPr/>
          <a:lstStyle/>
          <a:p>
            <a:r>
              <a:rPr lang="en-GB" dirty="0" smtClean="0">
                <a:solidFill>
                  <a:schemeClr val="tx2"/>
                </a:solidFill>
              </a:rPr>
              <a:t>Welsh Ambulance Services NHS Trust </a:t>
            </a:r>
            <a:endParaRPr lang="en-GB" dirty="0">
              <a:solidFill>
                <a:schemeClr val="tx2"/>
              </a:solidFill>
            </a:endParaRPr>
          </a:p>
        </p:txBody>
      </p:sp>
      <p:sp>
        <p:nvSpPr>
          <p:cNvPr id="3" name="Subtitle 2"/>
          <p:cNvSpPr>
            <a:spLocks noGrp="1"/>
          </p:cNvSpPr>
          <p:nvPr>
            <p:ph type="subTitle" idx="1"/>
          </p:nvPr>
        </p:nvSpPr>
        <p:spPr>
          <a:xfrm>
            <a:off x="1115616" y="5157192"/>
            <a:ext cx="6336704" cy="792088"/>
          </a:xfrm>
        </p:spPr>
        <p:txBody>
          <a:bodyPr>
            <a:normAutofit/>
          </a:bodyPr>
          <a:lstStyle/>
          <a:p>
            <a:pPr>
              <a:lnSpc>
                <a:spcPct val="120000"/>
              </a:lnSpc>
              <a:spcBef>
                <a:spcPts val="0"/>
              </a:spcBef>
            </a:pPr>
            <a:r>
              <a:rPr lang="en-GB" sz="2000" b="1" dirty="0"/>
              <a:t>Demand and Capacity </a:t>
            </a:r>
            <a:r>
              <a:rPr lang="en-GB" sz="2000" b="1" dirty="0" smtClean="0"/>
              <a:t>Review</a:t>
            </a:r>
            <a:endParaRPr lang="en-GB" sz="2000" b="1" dirty="0"/>
          </a:p>
        </p:txBody>
      </p:sp>
      <p:sp>
        <p:nvSpPr>
          <p:cNvPr id="4" name="Text Placeholder 3"/>
          <p:cNvSpPr>
            <a:spLocks noGrp="1"/>
          </p:cNvSpPr>
          <p:nvPr>
            <p:ph type="body" sz="quarter" idx="13"/>
          </p:nvPr>
        </p:nvSpPr>
        <p:spPr>
          <a:xfrm>
            <a:off x="107504" y="5949280"/>
            <a:ext cx="7344816" cy="792088"/>
          </a:xfrm>
        </p:spPr>
        <p:txBody>
          <a:bodyPr>
            <a:normAutofit/>
          </a:bodyPr>
          <a:lstStyle/>
          <a:p>
            <a:pPr>
              <a:spcAft>
                <a:spcPts val="0"/>
              </a:spcAft>
            </a:pPr>
            <a:r>
              <a:rPr lang="en-GB" sz="1600" dirty="0" smtClean="0">
                <a:solidFill>
                  <a:schemeClr val="tx2"/>
                </a:solidFill>
              </a:rPr>
              <a:t>Chris Polden and </a:t>
            </a:r>
            <a:r>
              <a:rPr lang="en-GB" sz="1600" dirty="0">
                <a:solidFill>
                  <a:schemeClr val="tx2"/>
                </a:solidFill>
              </a:rPr>
              <a:t>James </a:t>
            </a:r>
            <a:r>
              <a:rPr lang="en-GB" sz="1600" dirty="0" smtClean="0">
                <a:solidFill>
                  <a:schemeClr val="tx2"/>
                </a:solidFill>
              </a:rPr>
              <a:t>Batchelor</a:t>
            </a:r>
            <a:endParaRPr lang="en-GB" sz="1600" dirty="0">
              <a:solidFill>
                <a:srgbClr val="FF0000"/>
              </a:solidFill>
            </a:endParaRPr>
          </a:p>
          <a:p>
            <a:pPr>
              <a:spcBef>
                <a:spcPts val="0"/>
              </a:spcBef>
            </a:pPr>
            <a:r>
              <a:rPr lang="en-GB" sz="1600" dirty="0" smtClean="0">
                <a:solidFill>
                  <a:schemeClr val="tx2"/>
                </a:solidFill>
              </a:rPr>
              <a:t>29 August </a:t>
            </a:r>
            <a:r>
              <a:rPr lang="en-GB" sz="1600" dirty="0">
                <a:solidFill>
                  <a:schemeClr val="tx2"/>
                </a:solidFill>
              </a:rPr>
              <a:t>2019</a:t>
            </a:r>
          </a:p>
        </p:txBody>
      </p:sp>
      <p:pic>
        <p:nvPicPr>
          <p:cNvPr id="6" name="Picture Placeholder 5"/>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497" y="286867"/>
            <a:ext cx="8316913" cy="6516000"/>
          </a:xfrm>
        </p:spPr>
      </p:pic>
      <p:sp>
        <p:nvSpPr>
          <p:cNvPr id="6" name="Title 5"/>
          <p:cNvSpPr>
            <a:spLocks noGrp="1"/>
          </p:cNvSpPr>
          <p:nvPr>
            <p:ph type="title"/>
          </p:nvPr>
        </p:nvSpPr>
        <p:spPr/>
        <p:txBody>
          <a:bodyPr/>
          <a:lstStyle/>
          <a:p>
            <a:r>
              <a:rPr lang="en-GB" dirty="0" smtClean="0"/>
              <a:t>Ops Relief </a:t>
            </a:r>
            <a:br>
              <a:rPr lang="en-GB" dirty="0" smtClean="0"/>
            </a:br>
            <a:r>
              <a:rPr lang="en-GB" dirty="0" smtClean="0"/>
              <a:t>Requirement</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10</a:t>
            </a:fld>
            <a:endParaRPr lang="en-GB" dirty="0"/>
          </a:p>
        </p:txBody>
      </p:sp>
    </p:spTree>
    <p:extLst>
      <p:ext uri="{BB962C8B-B14F-4D97-AF65-F5344CB8AC3E}">
        <p14:creationId xmlns:p14="http://schemas.microsoft.com/office/powerpoint/2010/main" val="40433936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Deriving an Abstraction Rate</a:t>
            </a:r>
            <a:endParaRPr lang="en-GB" dirty="0"/>
          </a:p>
        </p:txBody>
      </p:sp>
      <p:sp>
        <p:nvSpPr>
          <p:cNvPr id="6" name="Content Placeholder 5"/>
          <p:cNvSpPr>
            <a:spLocks noGrp="1"/>
          </p:cNvSpPr>
          <p:nvPr>
            <p:ph idx="1"/>
          </p:nvPr>
        </p:nvSpPr>
        <p:spPr/>
        <p:txBody>
          <a:bodyPr/>
          <a:lstStyle/>
          <a:p>
            <a:pPr marL="0" indent="0">
              <a:buNone/>
            </a:pPr>
            <a:r>
              <a:rPr lang="en-GB" dirty="0" smtClean="0"/>
              <a:t>ORH analysed WAST abstraction rates for the financial year 2018/19.</a:t>
            </a:r>
          </a:p>
          <a:p>
            <a:pPr marL="0" indent="0">
              <a:buNone/>
            </a:pPr>
            <a:r>
              <a:rPr lang="en-GB" dirty="0" smtClean="0"/>
              <a:t>Current abstraction rates are some of the highest ORH has analysed in any UK ambulance service.</a:t>
            </a:r>
          </a:p>
          <a:p>
            <a:pPr marL="0" indent="0">
              <a:buNone/>
            </a:pPr>
            <a:r>
              <a:rPr lang="en-GB" dirty="0" smtClean="0"/>
              <a:t>WAST has put forward a suggestion for new abstraction rates based on industry best practices, to be achieved through internal efficiencies.</a:t>
            </a:r>
          </a:p>
          <a:p>
            <a:pPr marL="0" indent="0">
              <a:buNone/>
            </a:pP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11</a:t>
            </a:fld>
            <a:endParaRPr lang="en-GB" dirty="0"/>
          </a:p>
        </p:txBody>
      </p:sp>
    </p:spTree>
    <p:extLst>
      <p:ext uri="{BB962C8B-B14F-4D97-AF65-F5344CB8AC3E}">
        <p14:creationId xmlns:p14="http://schemas.microsoft.com/office/powerpoint/2010/main" val="24558830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Abstraction Rate Calculation</a:t>
            </a:r>
            <a:endParaRPr lang="en-GB" dirty="0"/>
          </a:p>
        </p:txBody>
      </p:sp>
      <p:sp>
        <p:nvSpPr>
          <p:cNvPr id="6" name="Content Placeholder 5"/>
          <p:cNvSpPr>
            <a:spLocks noGrp="1"/>
          </p:cNvSpPr>
          <p:nvPr>
            <p:ph idx="1"/>
          </p:nvPr>
        </p:nvSpPr>
        <p:spPr>
          <a:xfrm>
            <a:off x="416859" y="1484784"/>
            <a:ext cx="7899557" cy="432048"/>
          </a:xfrm>
        </p:spPr>
        <p:txBody>
          <a:bodyPr/>
          <a:lstStyle/>
          <a:p>
            <a:pPr marL="0" indent="0">
              <a:buNone/>
            </a:pPr>
            <a:r>
              <a:rPr lang="en-GB" dirty="0" smtClean="0"/>
              <a:t>WAST proposed abstraction rates are:</a:t>
            </a:r>
          </a:p>
          <a:p>
            <a:pPr marL="0" indent="0">
              <a:buNone/>
            </a:pP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12</a:t>
            </a:fld>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1493532725"/>
              </p:ext>
            </p:extLst>
          </p:nvPr>
        </p:nvGraphicFramePr>
        <p:xfrm>
          <a:off x="2938376" y="1988838"/>
          <a:ext cx="2952328" cy="2088235"/>
        </p:xfrm>
        <a:graphic>
          <a:graphicData uri="http://schemas.openxmlformats.org/drawingml/2006/table">
            <a:tbl>
              <a:tblPr/>
              <a:tblGrid>
                <a:gridCol w="1887174">
                  <a:extLst>
                    <a:ext uri="{9D8B030D-6E8A-4147-A177-3AD203B41FA5}">
                      <a16:colId xmlns="" xmlns:a16="http://schemas.microsoft.com/office/drawing/2014/main" val="4248598937"/>
                    </a:ext>
                  </a:extLst>
                </a:gridCol>
                <a:gridCol w="1065154">
                  <a:extLst>
                    <a:ext uri="{9D8B030D-6E8A-4147-A177-3AD203B41FA5}">
                      <a16:colId xmlns="" xmlns:a16="http://schemas.microsoft.com/office/drawing/2014/main" val="1520565911"/>
                    </a:ext>
                  </a:extLst>
                </a:gridCol>
              </a:tblGrid>
              <a:tr h="409251">
                <a:tc>
                  <a:txBody>
                    <a:bodyPr/>
                    <a:lstStyle/>
                    <a:p>
                      <a:pPr algn="l" fontAlgn="ctr"/>
                      <a:r>
                        <a:rPr lang="en-GB" sz="1200" b="0" i="0" u="none" strike="noStrike" dirty="0">
                          <a:solidFill>
                            <a:srgbClr val="FFFFFF"/>
                          </a:solidFill>
                          <a:effectLst/>
                          <a:latin typeface="Verdana" panose="020B0604030504040204" pitchFamily="34" charset="0"/>
                        </a:rPr>
                        <a:t>Abstraction Reason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0" i="0" u="none" strike="noStrike" dirty="0">
                          <a:solidFill>
                            <a:srgbClr val="FFFFFF"/>
                          </a:solidFill>
                          <a:effectLst/>
                          <a:latin typeface="Verdana" panose="020B0604030504040204" pitchFamily="34" charset="0"/>
                        </a:rPr>
                        <a:t>Rate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2160743634"/>
                  </a:ext>
                </a:extLst>
              </a:tr>
              <a:tr h="209873">
                <a:tc>
                  <a:txBody>
                    <a:bodyPr/>
                    <a:lstStyle/>
                    <a:p>
                      <a:pPr algn="l" fontAlgn="b"/>
                      <a:r>
                        <a:rPr lang="en-GB" sz="1200" b="0" i="0" u="none" strike="noStrike" dirty="0">
                          <a:solidFill>
                            <a:srgbClr val="000000"/>
                          </a:solidFill>
                          <a:effectLst/>
                          <a:latin typeface="Verdana" panose="020B0604030504040204" pitchFamily="34" charset="0"/>
                        </a:rPr>
                        <a:t>Annual Leave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GB" sz="1200" b="0" i="0" u="none" strike="noStrike" dirty="0">
                          <a:solidFill>
                            <a:srgbClr val="000000"/>
                          </a:solidFill>
                          <a:effectLst/>
                          <a:latin typeface="Verdana" panose="020B0604030504040204" pitchFamily="34" charset="0"/>
                        </a:rPr>
                        <a:t>12.66%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395382853"/>
                  </a:ext>
                </a:extLst>
              </a:tr>
              <a:tr h="209873">
                <a:tc>
                  <a:txBody>
                    <a:bodyPr/>
                    <a:lstStyle/>
                    <a:p>
                      <a:pPr algn="l" fontAlgn="b"/>
                      <a:r>
                        <a:rPr lang="en-GB" sz="1200" b="0" i="0" u="none" strike="noStrike" dirty="0">
                          <a:solidFill>
                            <a:srgbClr val="000000"/>
                          </a:solidFill>
                          <a:effectLst/>
                          <a:latin typeface="Verdana" panose="020B0604030504040204" pitchFamily="34" charset="0"/>
                        </a:rPr>
                        <a:t>Bank Holidays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200" b="0" i="0" u="none" strike="noStrike" dirty="0">
                          <a:solidFill>
                            <a:srgbClr val="000000"/>
                          </a:solidFill>
                          <a:effectLst/>
                          <a:latin typeface="Verdana" panose="020B0604030504040204" pitchFamily="34" charset="0"/>
                        </a:rPr>
                        <a:t>3.07%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866974471"/>
                  </a:ext>
                </a:extLst>
              </a:tr>
              <a:tr h="209873">
                <a:tc>
                  <a:txBody>
                    <a:bodyPr/>
                    <a:lstStyle/>
                    <a:p>
                      <a:pPr algn="l" fontAlgn="b"/>
                      <a:r>
                        <a:rPr lang="en-GB" sz="1200" b="0" i="0" u="none" strike="noStrike" dirty="0">
                          <a:solidFill>
                            <a:srgbClr val="000000"/>
                          </a:solidFill>
                          <a:effectLst/>
                          <a:latin typeface="Verdana" panose="020B0604030504040204" pitchFamily="34" charset="0"/>
                        </a:rPr>
                        <a:t>Sickness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200" b="0" i="0" u="none" strike="noStrike" dirty="0">
                          <a:solidFill>
                            <a:srgbClr val="000000"/>
                          </a:solidFill>
                          <a:effectLst/>
                          <a:latin typeface="Verdana" panose="020B0604030504040204" pitchFamily="34" charset="0"/>
                        </a:rPr>
                        <a:t>5.99%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701741440"/>
                  </a:ext>
                </a:extLst>
              </a:tr>
              <a:tr h="209873">
                <a:tc>
                  <a:txBody>
                    <a:bodyPr/>
                    <a:lstStyle/>
                    <a:p>
                      <a:pPr algn="l" fontAlgn="b"/>
                      <a:r>
                        <a:rPr lang="en-GB" sz="1200" b="0" i="0" u="none" strike="noStrike" dirty="0">
                          <a:solidFill>
                            <a:srgbClr val="000000"/>
                          </a:solidFill>
                          <a:effectLst/>
                          <a:latin typeface="Verdana" panose="020B0604030504040204" pitchFamily="34" charset="0"/>
                        </a:rPr>
                        <a:t>Alternative Duties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200" b="0" i="0" u="none" strike="noStrike" dirty="0">
                          <a:solidFill>
                            <a:srgbClr val="000000"/>
                          </a:solidFill>
                          <a:effectLst/>
                          <a:latin typeface="Verdana" panose="020B0604030504040204" pitchFamily="34" charset="0"/>
                        </a:rPr>
                        <a:t>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237794536"/>
                  </a:ext>
                </a:extLst>
              </a:tr>
              <a:tr h="209873">
                <a:tc>
                  <a:txBody>
                    <a:bodyPr/>
                    <a:lstStyle/>
                    <a:p>
                      <a:pPr algn="l" fontAlgn="b"/>
                      <a:r>
                        <a:rPr lang="en-GB" sz="1200" b="0" i="0" u="none" strike="noStrike" dirty="0">
                          <a:solidFill>
                            <a:srgbClr val="000000"/>
                          </a:solidFill>
                          <a:effectLst/>
                          <a:latin typeface="Verdana" panose="020B0604030504040204" pitchFamily="34" charset="0"/>
                        </a:rPr>
                        <a:t>Training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200" b="0" i="0" u="none" strike="noStrike" dirty="0">
                          <a:solidFill>
                            <a:srgbClr val="000000"/>
                          </a:solidFill>
                          <a:effectLst/>
                          <a:latin typeface="Verdana" panose="020B0604030504040204" pitchFamily="34" charset="0"/>
                        </a:rPr>
                        <a:t>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706205610"/>
                  </a:ext>
                </a:extLst>
              </a:tr>
              <a:tr h="209873">
                <a:tc>
                  <a:txBody>
                    <a:bodyPr/>
                    <a:lstStyle/>
                    <a:p>
                      <a:pPr algn="l" fontAlgn="b"/>
                      <a:r>
                        <a:rPr lang="en-GB" sz="1200" b="0" i="0" u="none" strike="noStrike" dirty="0">
                          <a:solidFill>
                            <a:srgbClr val="000000"/>
                          </a:solidFill>
                          <a:effectLst/>
                          <a:latin typeface="Verdana" panose="020B0604030504040204" pitchFamily="34" charset="0"/>
                        </a:rPr>
                        <a:t>Maternity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200" b="0" i="0" u="none" strike="noStrike" dirty="0">
                          <a:solidFill>
                            <a:srgbClr val="000000"/>
                          </a:solidFill>
                          <a:effectLst/>
                          <a:latin typeface="Verdana" panose="020B0604030504040204" pitchFamily="34" charset="0"/>
                        </a:rPr>
                        <a:t>1.20%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907976936"/>
                  </a:ext>
                </a:extLst>
              </a:tr>
              <a:tr h="209873">
                <a:tc>
                  <a:txBody>
                    <a:bodyPr/>
                    <a:lstStyle/>
                    <a:p>
                      <a:pPr algn="l" fontAlgn="b"/>
                      <a:r>
                        <a:rPr lang="en-GB" sz="1200" b="0" i="0" u="none" strike="noStrike" dirty="0">
                          <a:solidFill>
                            <a:srgbClr val="000000"/>
                          </a:solidFill>
                          <a:effectLst/>
                          <a:latin typeface="Verdana" panose="020B0604030504040204" pitchFamily="34" charset="0"/>
                        </a:rPr>
                        <a:t>Other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a:solidFill>
                            <a:srgbClr val="000000"/>
                          </a:solidFill>
                          <a:effectLst/>
                          <a:latin typeface="Verdana" panose="020B0604030504040204" pitchFamily="34" charset="0"/>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59088888"/>
                  </a:ext>
                </a:extLst>
              </a:tr>
              <a:tr h="209873">
                <a:tc>
                  <a:txBody>
                    <a:bodyPr/>
                    <a:lstStyle/>
                    <a:p>
                      <a:pPr algn="l" fontAlgn="b"/>
                      <a:r>
                        <a:rPr lang="en-GB" sz="1200" b="0" i="0" u="none" strike="noStrike" dirty="0">
                          <a:solidFill>
                            <a:srgbClr val="000000"/>
                          </a:solidFill>
                          <a:effectLst/>
                          <a:latin typeface="Verdana" panose="020B060403050404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200" b="0" i="0" u="none" strike="noStrike" dirty="0">
                          <a:solidFill>
                            <a:srgbClr val="000000"/>
                          </a:solidFill>
                          <a:effectLst/>
                          <a:latin typeface="Verdana" panose="020B0604030504040204" pitchFamily="34" charset="0"/>
                        </a:rPr>
                        <a:t>29.91%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210778182"/>
                  </a:ext>
                </a:extLst>
              </a:tr>
            </a:tbl>
          </a:graphicData>
        </a:graphic>
      </p:graphicFrame>
      <p:sp>
        <p:nvSpPr>
          <p:cNvPr id="7" name="Content Placeholder 5"/>
          <p:cNvSpPr txBox="1">
            <a:spLocks/>
          </p:cNvSpPr>
          <p:nvPr/>
        </p:nvSpPr>
        <p:spPr>
          <a:xfrm>
            <a:off x="560875" y="4149080"/>
            <a:ext cx="7899557" cy="432048"/>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dirty="0" smtClean="0"/>
              <a:t>This gives a relief rate requirement of 42.67%.  ORH has benchmarked this against other services in the UK: </a:t>
            </a:r>
          </a:p>
          <a:p>
            <a:pPr marL="0" indent="0">
              <a:buFont typeface="Arial" pitchFamily="34" charset="0"/>
              <a:buNone/>
            </a:pP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876787526"/>
              </p:ext>
            </p:extLst>
          </p:nvPr>
        </p:nvGraphicFramePr>
        <p:xfrm>
          <a:off x="2938376" y="5013176"/>
          <a:ext cx="2952328" cy="1632585"/>
        </p:xfrm>
        <a:graphic>
          <a:graphicData uri="http://schemas.openxmlformats.org/drawingml/2006/table">
            <a:tbl>
              <a:tblPr/>
              <a:tblGrid>
                <a:gridCol w="1259027">
                  <a:extLst>
                    <a:ext uri="{9D8B030D-6E8A-4147-A177-3AD203B41FA5}">
                      <a16:colId xmlns="" xmlns:a16="http://schemas.microsoft.com/office/drawing/2014/main" val="226924541"/>
                    </a:ext>
                  </a:extLst>
                </a:gridCol>
                <a:gridCol w="1693301">
                  <a:extLst>
                    <a:ext uri="{9D8B030D-6E8A-4147-A177-3AD203B41FA5}">
                      <a16:colId xmlns="" xmlns:a16="http://schemas.microsoft.com/office/drawing/2014/main" val="3014893418"/>
                    </a:ext>
                  </a:extLst>
                </a:gridCol>
              </a:tblGrid>
              <a:tr h="285750">
                <a:tc>
                  <a:txBody>
                    <a:bodyPr/>
                    <a:lstStyle/>
                    <a:p>
                      <a:pPr algn="ctr" fontAlgn="ctr"/>
                      <a:r>
                        <a:rPr lang="en-GB" sz="1200" b="0" i="0" u="none" strike="noStrike" dirty="0">
                          <a:solidFill>
                            <a:srgbClr val="FFFFFF"/>
                          </a:solidFill>
                          <a:effectLst/>
                          <a:latin typeface="Verdana" panose="020B0604030504040204" pitchFamily="34" charset="0"/>
                        </a:rPr>
                        <a:t>Trust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0B848"/>
                    </a:solidFill>
                  </a:tcPr>
                </a:tc>
                <a:tc>
                  <a:txBody>
                    <a:bodyPr/>
                    <a:lstStyle/>
                    <a:p>
                      <a:pPr algn="ctr" fontAlgn="ctr"/>
                      <a:r>
                        <a:rPr lang="en-GB" sz="1200" b="0" i="0" u="none" strike="noStrike" dirty="0">
                          <a:solidFill>
                            <a:srgbClr val="FFFFFF"/>
                          </a:solidFill>
                          <a:effectLst/>
                          <a:latin typeface="Verdana" panose="020B0604030504040204" pitchFamily="34" charset="0"/>
                        </a:rPr>
                        <a:t>Frontline Relief Rate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0B848"/>
                    </a:solidFill>
                  </a:tcPr>
                </a:tc>
                <a:extLst>
                  <a:ext uri="{0D108BD9-81ED-4DB2-BD59-A6C34878D82A}">
                    <a16:rowId xmlns="" xmlns:a16="http://schemas.microsoft.com/office/drawing/2014/main" val="582681308"/>
                  </a:ext>
                </a:extLst>
              </a:tr>
              <a:tr h="190500">
                <a:tc>
                  <a:txBody>
                    <a:bodyPr/>
                    <a:lstStyle/>
                    <a:p>
                      <a:pPr algn="ctr" fontAlgn="ctr"/>
                      <a:r>
                        <a:rPr lang="en-GB" sz="1200" b="0" i="0" u="none" strike="noStrike" dirty="0">
                          <a:solidFill>
                            <a:srgbClr val="000000"/>
                          </a:solidFill>
                          <a:effectLst/>
                          <a:latin typeface="Verdana" panose="020B0604030504040204" pitchFamily="34" charset="0"/>
                        </a:rPr>
                        <a:t>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200" b="0" i="0" u="none" strike="noStrike" dirty="0">
                          <a:solidFill>
                            <a:srgbClr val="000000"/>
                          </a:solidFill>
                          <a:effectLst/>
                          <a:latin typeface="Verdana" panose="020B0604030504040204" pitchFamily="34" charset="0"/>
                        </a:rPr>
                        <a:t>37.0%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3270743823"/>
                  </a:ext>
                </a:extLst>
              </a:tr>
              <a:tr h="190500">
                <a:tc>
                  <a:txBody>
                    <a:bodyPr/>
                    <a:lstStyle/>
                    <a:p>
                      <a:pPr algn="ctr" fontAlgn="ctr"/>
                      <a:r>
                        <a:rPr lang="en-GB" sz="1200" b="0" i="0" u="none" strike="noStrike" dirty="0">
                          <a:solidFill>
                            <a:srgbClr val="000000"/>
                          </a:solidFill>
                          <a:effectLst/>
                          <a:latin typeface="Verdana" panose="020B0604030504040204" pitchFamily="34" charset="0"/>
                        </a:rPr>
                        <a:t>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rgbClr val="000000"/>
                          </a:solidFill>
                          <a:effectLst/>
                          <a:latin typeface="Verdana" panose="020B0604030504040204" pitchFamily="34" charset="0"/>
                        </a:rPr>
                        <a:t>38.5%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506852544"/>
                  </a:ext>
                </a:extLst>
              </a:tr>
              <a:tr h="190500">
                <a:tc>
                  <a:txBody>
                    <a:bodyPr/>
                    <a:lstStyle/>
                    <a:p>
                      <a:pPr algn="ctr" fontAlgn="ctr"/>
                      <a:r>
                        <a:rPr lang="en-GB" sz="1200" b="0" i="0" u="none" strike="noStrike" dirty="0">
                          <a:solidFill>
                            <a:srgbClr val="000000"/>
                          </a:solidFill>
                          <a:effectLst/>
                          <a:latin typeface="Verdana" panose="020B0604030504040204" pitchFamily="34" charset="0"/>
                        </a:rPr>
                        <a:t>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rgbClr val="000000"/>
                          </a:solidFill>
                          <a:effectLst/>
                          <a:latin typeface="Verdana" panose="020B0604030504040204" pitchFamily="34" charset="0"/>
                        </a:rPr>
                        <a:t>38.9%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910332079"/>
                  </a:ext>
                </a:extLst>
              </a:tr>
              <a:tr h="190500">
                <a:tc>
                  <a:txBody>
                    <a:bodyPr/>
                    <a:lstStyle/>
                    <a:p>
                      <a:pPr algn="ctr" fontAlgn="ctr"/>
                      <a:r>
                        <a:rPr lang="en-GB" sz="1200" b="0" i="0" u="none" strike="noStrike" dirty="0">
                          <a:solidFill>
                            <a:srgbClr val="000000"/>
                          </a:solidFill>
                          <a:effectLst/>
                          <a:latin typeface="Verdana" panose="020B0604030504040204" pitchFamily="34" charset="0"/>
                        </a:rPr>
                        <a:t>WAST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EE1A7"/>
                    </a:solidFill>
                  </a:tcPr>
                </a:tc>
                <a:tc>
                  <a:txBody>
                    <a:bodyPr/>
                    <a:lstStyle/>
                    <a:p>
                      <a:pPr algn="ctr" fontAlgn="ctr"/>
                      <a:r>
                        <a:rPr lang="en-GB" sz="1200" b="0" i="0" u="none" strike="noStrike" dirty="0">
                          <a:solidFill>
                            <a:srgbClr val="000000"/>
                          </a:solidFill>
                          <a:effectLst/>
                          <a:latin typeface="Verdana" panose="020B0604030504040204" pitchFamily="34" charset="0"/>
                        </a:rPr>
                        <a:t>42.7%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EE1A7"/>
                    </a:solidFill>
                  </a:tcPr>
                </a:tc>
                <a:extLst>
                  <a:ext uri="{0D108BD9-81ED-4DB2-BD59-A6C34878D82A}">
                    <a16:rowId xmlns="" xmlns:a16="http://schemas.microsoft.com/office/drawing/2014/main" val="1508144356"/>
                  </a:ext>
                </a:extLst>
              </a:tr>
              <a:tr h="190500">
                <a:tc>
                  <a:txBody>
                    <a:bodyPr/>
                    <a:lstStyle/>
                    <a:p>
                      <a:pPr algn="ctr" fontAlgn="ctr"/>
                      <a:r>
                        <a:rPr lang="en-GB" sz="1200" b="0" i="0" u="none" strike="noStrike" dirty="0">
                          <a:solidFill>
                            <a:srgbClr val="000000"/>
                          </a:solidFill>
                          <a:effectLst/>
                          <a:latin typeface="Verdana" panose="020B0604030504040204" pitchFamily="34" charset="0"/>
                        </a:rPr>
                        <a:t>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rgbClr val="000000"/>
                          </a:solidFill>
                          <a:effectLst/>
                          <a:latin typeface="Verdana" panose="020B0604030504040204" pitchFamily="34" charset="0"/>
                        </a:rPr>
                        <a:t>43.3%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4259723636"/>
                  </a:ext>
                </a:extLst>
              </a:tr>
              <a:tr h="190500">
                <a:tc>
                  <a:txBody>
                    <a:bodyPr/>
                    <a:lstStyle/>
                    <a:p>
                      <a:pPr algn="ctr" fontAlgn="ctr"/>
                      <a:r>
                        <a:rPr lang="en-GB" sz="1200" b="0" i="0" u="none" strike="noStrike" dirty="0">
                          <a:solidFill>
                            <a:srgbClr val="000000"/>
                          </a:solidFill>
                          <a:effectLst/>
                          <a:latin typeface="Verdana" panose="020B0604030504040204" pitchFamily="34" charset="0"/>
                        </a:rPr>
                        <a: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rgbClr val="000000"/>
                          </a:solidFill>
                          <a:effectLst/>
                          <a:latin typeface="Verdana" panose="020B0604030504040204" pitchFamily="34" charset="0"/>
                        </a:rPr>
                        <a:t>46.2%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436066800"/>
                  </a:ext>
                </a:extLst>
              </a:tr>
              <a:tr h="190500">
                <a:tc>
                  <a:txBody>
                    <a:bodyPr/>
                    <a:lstStyle/>
                    <a:p>
                      <a:pPr algn="ctr" fontAlgn="ctr"/>
                      <a:r>
                        <a:rPr lang="en-GB" sz="1200" b="0" i="0" u="none" strike="noStrike" dirty="0">
                          <a:solidFill>
                            <a:srgbClr val="000000"/>
                          </a:solidFill>
                          <a:effectLst/>
                          <a:latin typeface="Verdana" panose="020B0604030504040204" pitchFamily="34" charset="0"/>
                        </a:rPr>
                        <a:t>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Verdana" panose="020B0604030504040204" pitchFamily="34" charset="0"/>
                        </a:rPr>
                        <a:t>47.4%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852974671"/>
                  </a:ext>
                </a:extLst>
              </a:tr>
            </a:tbl>
          </a:graphicData>
        </a:graphic>
      </p:graphicFrame>
    </p:spTree>
    <p:extLst>
      <p:ext uri="{BB962C8B-B14F-4D97-AF65-F5344CB8AC3E}">
        <p14:creationId xmlns:p14="http://schemas.microsoft.com/office/powerpoint/2010/main" val="345616207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Planned Vehicle Hours</a:t>
            </a:r>
            <a:endParaRPr lang="en-GB" dirty="0"/>
          </a:p>
        </p:txBody>
      </p:sp>
      <p:sp>
        <p:nvSpPr>
          <p:cNvPr id="6" name="Content Placeholder 5"/>
          <p:cNvSpPr>
            <a:spLocks noGrp="1"/>
          </p:cNvSpPr>
          <p:nvPr>
            <p:ph idx="1"/>
          </p:nvPr>
        </p:nvSpPr>
        <p:spPr>
          <a:xfrm>
            <a:off x="416859" y="1484784"/>
            <a:ext cx="7899557" cy="432048"/>
          </a:xfrm>
        </p:spPr>
        <p:txBody>
          <a:bodyPr/>
          <a:lstStyle/>
          <a:p>
            <a:pPr marL="0" indent="0">
              <a:buNone/>
            </a:pPr>
            <a:r>
              <a:rPr lang="en-GB" dirty="0" smtClean="0"/>
              <a:t>Current planned rosters across frontline resourcing in WAST provide (when fully staffed) the following weekly vehicle hours:</a:t>
            </a:r>
          </a:p>
          <a:p>
            <a:pPr marL="0" indent="0">
              <a:buNone/>
            </a:pPr>
            <a:endParaRPr lang="en-GB" dirty="0"/>
          </a:p>
          <a:p>
            <a:pPr marL="0" indent="0">
              <a:buNone/>
            </a:pPr>
            <a:endParaRPr lang="en-GB" dirty="0" smtClean="0"/>
          </a:p>
          <a:p>
            <a:pPr marL="0" indent="0">
              <a:buNone/>
            </a:pPr>
            <a:endParaRPr lang="en-GB" dirty="0" smtClean="0"/>
          </a:p>
          <a:p>
            <a:pPr marL="0" indent="0">
              <a:buNone/>
            </a:pPr>
            <a:r>
              <a:rPr lang="en-GB" dirty="0" smtClean="0"/>
              <a:t>This is equivalent to the following weekly staff hours:</a:t>
            </a:r>
            <a:endParaRPr lang="en-GB" dirty="0"/>
          </a:p>
          <a:p>
            <a:pPr marL="0" indent="0">
              <a:buNone/>
            </a:pPr>
            <a:endParaRPr lang="en-GB" dirty="0" smtClean="0"/>
          </a:p>
          <a:p>
            <a:pPr marL="0" indent="0">
              <a:buNone/>
            </a:pP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13</a:t>
            </a:fld>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2691416733"/>
              </p:ext>
            </p:extLst>
          </p:nvPr>
        </p:nvGraphicFramePr>
        <p:xfrm>
          <a:off x="416859" y="2852936"/>
          <a:ext cx="7899400" cy="1067100"/>
        </p:xfrm>
        <a:graphic>
          <a:graphicData uri="http://schemas.openxmlformats.org/drawingml/2006/table">
            <a:tbl>
              <a:tblPr/>
              <a:tblGrid>
                <a:gridCol w="1456950">
                  <a:extLst>
                    <a:ext uri="{9D8B030D-6E8A-4147-A177-3AD203B41FA5}">
                      <a16:colId xmlns="" xmlns:a16="http://schemas.microsoft.com/office/drawing/2014/main" val="430560140"/>
                    </a:ext>
                  </a:extLst>
                </a:gridCol>
                <a:gridCol w="785387">
                  <a:extLst>
                    <a:ext uri="{9D8B030D-6E8A-4147-A177-3AD203B41FA5}">
                      <a16:colId xmlns="" xmlns:a16="http://schemas.microsoft.com/office/drawing/2014/main" val="2390603558"/>
                    </a:ext>
                  </a:extLst>
                </a:gridCol>
                <a:gridCol w="785387">
                  <a:extLst>
                    <a:ext uri="{9D8B030D-6E8A-4147-A177-3AD203B41FA5}">
                      <a16:colId xmlns="" xmlns:a16="http://schemas.microsoft.com/office/drawing/2014/main" val="3225646081"/>
                    </a:ext>
                  </a:extLst>
                </a:gridCol>
                <a:gridCol w="785387">
                  <a:extLst>
                    <a:ext uri="{9D8B030D-6E8A-4147-A177-3AD203B41FA5}">
                      <a16:colId xmlns="" xmlns:a16="http://schemas.microsoft.com/office/drawing/2014/main" val="1932876266"/>
                    </a:ext>
                  </a:extLst>
                </a:gridCol>
                <a:gridCol w="785387">
                  <a:extLst>
                    <a:ext uri="{9D8B030D-6E8A-4147-A177-3AD203B41FA5}">
                      <a16:colId xmlns="" xmlns:a16="http://schemas.microsoft.com/office/drawing/2014/main" val="1057599655"/>
                    </a:ext>
                  </a:extLst>
                </a:gridCol>
                <a:gridCol w="785387">
                  <a:extLst>
                    <a:ext uri="{9D8B030D-6E8A-4147-A177-3AD203B41FA5}">
                      <a16:colId xmlns="" xmlns:a16="http://schemas.microsoft.com/office/drawing/2014/main" val="2113060906"/>
                    </a:ext>
                  </a:extLst>
                </a:gridCol>
                <a:gridCol w="785387">
                  <a:extLst>
                    <a:ext uri="{9D8B030D-6E8A-4147-A177-3AD203B41FA5}">
                      <a16:colId xmlns="" xmlns:a16="http://schemas.microsoft.com/office/drawing/2014/main" val="1336721219"/>
                    </a:ext>
                  </a:extLst>
                </a:gridCol>
                <a:gridCol w="785387">
                  <a:extLst>
                    <a:ext uri="{9D8B030D-6E8A-4147-A177-3AD203B41FA5}">
                      <a16:colId xmlns="" xmlns:a16="http://schemas.microsoft.com/office/drawing/2014/main" val="2445492387"/>
                    </a:ext>
                  </a:extLst>
                </a:gridCol>
                <a:gridCol w="944741">
                  <a:extLst>
                    <a:ext uri="{9D8B030D-6E8A-4147-A177-3AD203B41FA5}">
                      <a16:colId xmlns="" xmlns:a16="http://schemas.microsoft.com/office/drawing/2014/main" val="3318828682"/>
                    </a:ext>
                  </a:extLst>
                </a:gridCol>
              </a:tblGrid>
              <a:tr h="213420">
                <a:tc>
                  <a:txBody>
                    <a:bodyPr/>
                    <a:lstStyle/>
                    <a:p>
                      <a:pPr algn="ctr" fontAlgn="ctr"/>
                      <a:r>
                        <a:rPr lang="en-GB" sz="1050" b="0" i="0" u="none" strike="noStrike" dirty="0">
                          <a:solidFill>
                            <a:srgbClr val="FFFFFF"/>
                          </a:solidFill>
                          <a:effectLst/>
                          <a:latin typeface="Verdana" panose="020B0604030504040204" pitchFamily="34" charset="0"/>
                        </a:rPr>
                        <a:t>Vehicle Type</a:t>
                      </a: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BCU</a:t>
                      </a:r>
                    </a:p>
                  </a:txBody>
                  <a:tcPr marL="8537" marR="8537" marT="853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ABM</a:t>
                      </a:r>
                    </a:p>
                  </a:txBody>
                  <a:tcPr marL="8537" marR="8537" marT="853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HD</a:t>
                      </a:r>
                    </a:p>
                  </a:txBody>
                  <a:tcPr marL="8537" marR="8537" marT="853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CT</a:t>
                      </a:r>
                    </a:p>
                  </a:txBody>
                  <a:tcPr marL="8537" marR="8537" marT="853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CV</a:t>
                      </a:r>
                    </a:p>
                  </a:txBody>
                  <a:tcPr marL="8537" marR="8537" marT="853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AB</a:t>
                      </a:r>
                    </a:p>
                  </a:txBody>
                  <a:tcPr marL="8537" marR="8537" marT="853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Powys</a:t>
                      </a:r>
                    </a:p>
                  </a:txBody>
                  <a:tcPr marL="8537" marR="8537" marT="853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b"/>
                      <a:r>
                        <a:rPr lang="en-GB" sz="1050" b="0" i="0" u="none" strike="noStrike" dirty="0">
                          <a:solidFill>
                            <a:srgbClr val="FFFFFF"/>
                          </a:solidFill>
                          <a:effectLst/>
                          <a:latin typeface="Verdana" panose="020B0604030504040204" pitchFamily="34" charset="0"/>
                        </a:rPr>
                        <a:t>Total</a:t>
                      </a:r>
                    </a:p>
                  </a:txBody>
                  <a:tcPr marL="8537" marR="8537" marT="8537"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543799023"/>
                  </a:ext>
                </a:extLst>
              </a:tr>
              <a:tr h="213420">
                <a:tc>
                  <a:txBody>
                    <a:bodyPr/>
                    <a:lstStyle/>
                    <a:p>
                      <a:pPr algn="l" fontAlgn="ctr"/>
                      <a:r>
                        <a:rPr lang="en-GB" sz="1050" b="0" i="0" u="none" strike="noStrike" dirty="0">
                          <a:solidFill>
                            <a:srgbClr val="1A1818"/>
                          </a:solidFill>
                          <a:effectLst/>
                          <a:latin typeface="Verdana" panose="020B0604030504040204" pitchFamily="34" charset="0"/>
                        </a:rPr>
                        <a:t>EA</a:t>
                      </a: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4,758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2,450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3,033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1,292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1,528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2,576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1,660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050" b="0" i="0" u="none" strike="noStrike" dirty="0" smtClean="0">
                          <a:solidFill>
                            <a:srgbClr val="1A1818"/>
                          </a:solidFill>
                          <a:effectLst/>
                          <a:latin typeface="Verdana" panose="020B0604030504040204" pitchFamily="34" charset="0"/>
                        </a:rPr>
                        <a:t>17,296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40362909"/>
                  </a:ext>
                </a:extLst>
              </a:tr>
              <a:tr h="213420">
                <a:tc>
                  <a:txBody>
                    <a:bodyPr/>
                    <a:lstStyle/>
                    <a:p>
                      <a:pPr algn="l" fontAlgn="ctr"/>
                      <a:r>
                        <a:rPr lang="en-GB" sz="1050" b="0" i="0" u="none" strike="noStrike" dirty="0">
                          <a:solidFill>
                            <a:srgbClr val="1A1818"/>
                          </a:solidFill>
                          <a:effectLst/>
                          <a:latin typeface="Verdana" panose="020B0604030504040204" pitchFamily="34" charset="0"/>
                        </a:rPr>
                        <a:t>RRV</a:t>
                      </a: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869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680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268</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650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578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1,618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97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GB" sz="1050" b="0" i="0" u="none" strike="noStrike" dirty="0" smtClean="0">
                          <a:solidFill>
                            <a:srgbClr val="1A1818"/>
                          </a:solidFill>
                          <a:effectLst/>
                          <a:latin typeface="Verdana" panose="020B0604030504040204" pitchFamily="34" charset="0"/>
                        </a:rPr>
                        <a:t>4,759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167802962"/>
                  </a:ext>
                </a:extLst>
              </a:tr>
              <a:tr h="213420">
                <a:tc>
                  <a:txBody>
                    <a:bodyPr/>
                    <a:lstStyle/>
                    <a:p>
                      <a:pPr algn="l" fontAlgn="ctr"/>
                      <a:r>
                        <a:rPr lang="en-GB" sz="1050" b="0" i="0" u="none" strike="noStrike" dirty="0">
                          <a:solidFill>
                            <a:srgbClr val="1A1818"/>
                          </a:solidFill>
                          <a:effectLst/>
                          <a:latin typeface="Verdana" panose="020B0604030504040204" pitchFamily="34" charset="0"/>
                        </a:rPr>
                        <a:t>UCS</a:t>
                      </a: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652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438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332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421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301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512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305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050" b="0" i="0" u="none" strike="noStrike" dirty="0" smtClean="0">
                          <a:solidFill>
                            <a:srgbClr val="1A1818"/>
                          </a:solidFill>
                          <a:effectLst/>
                          <a:latin typeface="Verdana" panose="020B0604030504040204" pitchFamily="34" charset="0"/>
                        </a:rPr>
                        <a:t>2,959 </a:t>
                      </a:r>
                      <a:endParaRPr lang="en-GB" sz="1050" b="0"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058899418"/>
                  </a:ext>
                </a:extLst>
              </a:tr>
              <a:tr h="213420">
                <a:tc>
                  <a:txBody>
                    <a:bodyPr/>
                    <a:lstStyle/>
                    <a:p>
                      <a:pPr algn="l" fontAlgn="ctr"/>
                      <a:r>
                        <a:rPr lang="en-GB" sz="1050" b="1" i="0" u="none" strike="noStrike" dirty="0">
                          <a:solidFill>
                            <a:srgbClr val="1A1818"/>
                          </a:solidFill>
                          <a:effectLst/>
                          <a:latin typeface="Verdana" panose="020B0604030504040204" pitchFamily="34" charset="0"/>
                        </a:rPr>
                        <a:t>Total</a:t>
                      </a:r>
                    </a:p>
                  </a:txBody>
                  <a:tcPr marL="8537" marR="8537" marT="85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6,278 </a:t>
                      </a:r>
                      <a:endParaRPr lang="en-GB" sz="1050" b="1"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3,568 </a:t>
                      </a:r>
                      <a:endParaRPr lang="en-GB" sz="1050" b="1"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3,634 </a:t>
                      </a:r>
                      <a:endParaRPr lang="en-GB" sz="1050" b="1"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2,363 </a:t>
                      </a:r>
                      <a:endParaRPr lang="en-GB" sz="1050" b="1"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2,406 </a:t>
                      </a:r>
                      <a:endParaRPr lang="en-GB" sz="1050" b="1"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4,705 </a:t>
                      </a:r>
                      <a:endParaRPr lang="en-GB" sz="1050" b="1"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2,062 </a:t>
                      </a:r>
                      <a:endParaRPr lang="en-GB" sz="1050" b="1"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25,015 </a:t>
                      </a:r>
                      <a:endParaRPr lang="en-GB" sz="1050" b="1" i="0" u="none" strike="noStrike" dirty="0">
                        <a:solidFill>
                          <a:srgbClr val="1A1818"/>
                        </a:solidFill>
                        <a:effectLst/>
                        <a:latin typeface="Verdana" panose="020B0604030504040204" pitchFamily="34" charset="0"/>
                      </a:endParaRPr>
                    </a:p>
                  </a:txBody>
                  <a:tcPr marL="8537" marR="8537" marT="85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8085955"/>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157864720"/>
              </p:ext>
            </p:extLst>
          </p:nvPr>
        </p:nvGraphicFramePr>
        <p:xfrm>
          <a:off x="416860" y="5085184"/>
          <a:ext cx="7899399" cy="1064035"/>
        </p:xfrm>
        <a:graphic>
          <a:graphicData uri="http://schemas.openxmlformats.org/drawingml/2006/table">
            <a:tbl>
              <a:tblPr/>
              <a:tblGrid>
                <a:gridCol w="1452763">
                  <a:extLst>
                    <a:ext uri="{9D8B030D-6E8A-4147-A177-3AD203B41FA5}">
                      <a16:colId xmlns="" xmlns:a16="http://schemas.microsoft.com/office/drawing/2014/main" val="4151518993"/>
                    </a:ext>
                  </a:extLst>
                </a:gridCol>
                <a:gridCol w="783130">
                  <a:extLst>
                    <a:ext uri="{9D8B030D-6E8A-4147-A177-3AD203B41FA5}">
                      <a16:colId xmlns="" xmlns:a16="http://schemas.microsoft.com/office/drawing/2014/main" val="2506132028"/>
                    </a:ext>
                  </a:extLst>
                </a:gridCol>
                <a:gridCol w="783130">
                  <a:extLst>
                    <a:ext uri="{9D8B030D-6E8A-4147-A177-3AD203B41FA5}">
                      <a16:colId xmlns="" xmlns:a16="http://schemas.microsoft.com/office/drawing/2014/main" val="1418079642"/>
                    </a:ext>
                  </a:extLst>
                </a:gridCol>
                <a:gridCol w="783130">
                  <a:extLst>
                    <a:ext uri="{9D8B030D-6E8A-4147-A177-3AD203B41FA5}">
                      <a16:colId xmlns="" xmlns:a16="http://schemas.microsoft.com/office/drawing/2014/main" val="298893676"/>
                    </a:ext>
                  </a:extLst>
                </a:gridCol>
                <a:gridCol w="783130">
                  <a:extLst>
                    <a:ext uri="{9D8B030D-6E8A-4147-A177-3AD203B41FA5}">
                      <a16:colId xmlns="" xmlns:a16="http://schemas.microsoft.com/office/drawing/2014/main" val="684022026"/>
                    </a:ext>
                  </a:extLst>
                </a:gridCol>
                <a:gridCol w="783130">
                  <a:extLst>
                    <a:ext uri="{9D8B030D-6E8A-4147-A177-3AD203B41FA5}">
                      <a16:colId xmlns="" xmlns:a16="http://schemas.microsoft.com/office/drawing/2014/main" val="3831463102"/>
                    </a:ext>
                  </a:extLst>
                </a:gridCol>
                <a:gridCol w="783130">
                  <a:extLst>
                    <a:ext uri="{9D8B030D-6E8A-4147-A177-3AD203B41FA5}">
                      <a16:colId xmlns="" xmlns:a16="http://schemas.microsoft.com/office/drawing/2014/main" val="3243609172"/>
                    </a:ext>
                  </a:extLst>
                </a:gridCol>
                <a:gridCol w="783130">
                  <a:extLst>
                    <a:ext uri="{9D8B030D-6E8A-4147-A177-3AD203B41FA5}">
                      <a16:colId xmlns="" xmlns:a16="http://schemas.microsoft.com/office/drawing/2014/main" val="1923821117"/>
                    </a:ext>
                  </a:extLst>
                </a:gridCol>
                <a:gridCol w="964726">
                  <a:extLst>
                    <a:ext uri="{9D8B030D-6E8A-4147-A177-3AD203B41FA5}">
                      <a16:colId xmlns="" xmlns:a16="http://schemas.microsoft.com/office/drawing/2014/main" val="3899390272"/>
                    </a:ext>
                  </a:extLst>
                </a:gridCol>
              </a:tblGrid>
              <a:tr h="212807">
                <a:tc>
                  <a:txBody>
                    <a:bodyPr/>
                    <a:lstStyle/>
                    <a:p>
                      <a:pPr algn="ctr" fontAlgn="ctr"/>
                      <a:r>
                        <a:rPr lang="en-GB" sz="1050" b="0" i="0" u="none" strike="noStrike" dirty="0">
                          <a:solidFill>
                            <a:srgbClr val="FFFFFF"/>
                          </a:solidFill>
                          <a:effectLst/>
                          <a:latin typeface="Verdana" panose="020B0604030504040204" pitchFamily="34" charset="0"/>
                        </a:rPr>
                        <a:t>Vehicle Type</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BCU</a:t>
                      </a:r>
                    </a:p>
                  </a:txBody>
                  <a:tcPr marL="8512" marR="8512" marT="851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ABM</a:t>
                      </a:r>
                    </a:p>
                  </a:txBody>
                  <a:tcPr marL="8512" marR="8512" marT="851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HD</a:t>
                      </a:r>
                    </a:p>
                  </a:txBody>
                  <a:tcPr marL="8512" marR="8512" marT="851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CT</a:t>
                      </a:r>
                    </a:p>
                  </a:txBody>
                  <a:tcPr marL="8512" marR="8512" marT="851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CV</a:t>
                      </a:r>
                    </a:p>
                  </a:txBody>
                  <a:tcPr marL="8512" marR="8512" marT="851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AB</a:t>
                      </a:r>
                    </a:p>
                  </a:txBody>
                  <a:tcPr marL="8512" marR="8512" marT="851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Powys</a:t>
                      </a:r>
                    </a:p>
                  </a:txBody>
                  <a:tcPr marL="8512" marR="8512" marT="851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b"/>
                      <a:r>
                        <a:rPr lang="en-GB" sz="1050" b="0" i="0" u="none" strike="noStrike" dirty="0">
                          <a:solidFill>
                            <a:srgbClr val="FFFFFF"/>
                          </a:solidFill>
                          <a:effectLst/>
                          <a:latin typeface="Verdana" panose="020B0604030504040204" pitchFamily="34" charset="0"/>
                        </a:rPr>
                        <a:t>Total</a:t>
                      </a:r>
                    </a:p>
                  </a:txBody>
                  <a:tcPr marL="8512" marR="8512" marT="8512" marB="0" anchor="b">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598275109"/>
                  </a:ext>
                </a:extLst>
              </a:tr>
              <a:tr h="212807">
                <a:tc>
                  <a:txBody>
                    <a:bodyPr/>
                    <a:lstStyle/>
                    <a:p>
                      <a:pPr algn="l" fontAlgn="ctr"/>
                      <a:r>
                        <a:rPr lang="en-GB" sz="1050" b="0" i="0" u="none" strike="noStrike" dirty="0">
                          <a:solidFill>
                            <a:srgbClr val="1A1818"/>
                          </a:solidFill>
                          <a:effectLst/>
                          <a:latin typeface="Verdana" panose="020B0604030504040204" pitchFamily="34" charset="0"/>
                        </a:rPr>
                        <a:t>EA</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9,515</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4,901</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6,067</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2,584</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3,055</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5,152</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3,320</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34,593</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839025761"/>
                  </a:ext>
                </a:extLst>
              </a:tr>
              <a:tr h="212807">
                <a:tc>
                  <a:txBody>
                    <a:bodyPr/>
                    <a:lstStyle/>
                    <a:p>
                      <a:pPr algn="l" fontAlgn="ctr"/>
                      <a:r>
                        <a:rPr lang="en-GB" sz="1050" b="0" i="0" u="none" strike="noStrike" dirty="0">
                          <a:solidFill>
                            <a:srgbClr val="1A1818"/>
                          </a:solidFill>
                          <a:effectLst/>
                          <a:latin typeface="Verdana" panose="020B0604030504040204" pitchFamily="34" charset="0"/>
                        </a:rPr>
                        <a:t>RRV</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869</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680</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268</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650</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578</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1,618</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97</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4,759</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977510244"/>
                  </a:ext>
                </a:extLst>
              </a:tr>
              <a:tr h="212807">
                <a:tc>
                  <a:txBody>
                    <a:bodyPr/>
                    <a:lstStyle/>
                    <a:p>
                      <a:pPr algn="l" fontAlgn="ctr"/>
                      <a:r>
                        <a:rPr lang="en-GB" sz="1050" b="0" i="0" u="none" strike="noStrike" dirty="0">
                          <a:solidFill>
                            <a:srgbClr val="1A1818"/>
                          </a:solidFill>
                          <a:effectLst/>
                          <a:latin typeface="Verdana" panose="020B0604030504040204" pitchFamily="34" charset="0"/>
                        </a:rPr>
                        <a:t>UCS</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1,303</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876</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665</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842</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601</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1,023</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609</a:t>
                      </a: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5,919</a:t>
                      </a:r>
                      <a:endParaRPr lang="en-GB" sz="1050" b="0"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86217292"/>
                  </a:ext>
                </a:extLst>
              </a:tr>
              <a:tr h="212807">
                <a:tc>
                  <a:txBody>
                    <a:bodyPr/>
                    <a:lstStyle/>
                    <a:p>
                      <a:pPr algn="l" fontAlgn="ctr"/>
                      <a:r>
                        <a:rPr lang="en-GB" sz="1050" b="1" i="0" u="none" strike="noStrike" dirty="0">
                          <a:solidFill>
                            <a:srgbClr val="1A1818"/>
                          </a:solidFill>
                          <a:effectLst/>
                          <a:latin typeface="Verdana" panose="020B0604030504040204" pitchFamily="34" charset="0"/>
                        </a:rPr>
                        <a:t>Total</a:t>
                      </a:r>
                    </a:p>
                  </a:txBody>
                  <a:tcPr marL="8512" marR="8512" marT="851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11,687</a:t>
                      </a:r>
                      <a:endParaRPr lang="en-GB" sz="1050" b="1"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6,456</a:t>
                      </a:r>
                      <a:endParaRPr lang="en-GB" sz="1050" b="1"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6,999</a:t>
                      </a:r>
                      <a:endParaRPr lang="en-GB" sz="1050" b="1"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4,076</a:t>
                      </a:r>
                      <a:endParaRPr lang="en-GB" sz="1050" b="1"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4,234</a:t>
                      </a:r>
                      <a:endParaRPr lang="en-GB" sz="1050" b="1"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7,793</a:t>
                      </a:r>
                      <a:endParaRPr lang="en-GB" sz="1050" b="1"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4,026</a:t>
                      </a:r>
                      <a:endParaRPr lang="en-GB" sz="1050" b="1"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45,270</a:t>
                      </a:r>
                      <a:endParaRPr lang="en-GB" sz="1050" b="1" i="0" u="none" strike="noStrike" dirty="0">
                        <a:solidFill>
                          <a:srgbClr val="1A1818"/>
                        </a:solidFill>
                        <a:effectLst/>
                        <a:latin typeface="Verdana" panose="020B0604030504040204" pitchFamily="34" charset="0"/>
                      </a:endParaRPr>
                    </a:p>
                  </a:txBody>
                  <a:tcPr marL="8512" marR="8512" marT="851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49297393"/>
                  </a:ext>
                </a:extLst>
              </a:tr>
            </a:tbl>
          </a:graphicData>
        </a:graphic>
      </p:graphicFrame>
    </p:spTree>
    <p:extLst>
      <p:ext uri="{BB962C8B-B14F-4D97-AF65-F5344CB8AC3E}">
        <p14:creationId xmlns:p14="http://schemas.microsoft.com/office/powerpoint/2010/main" val="2445438262"/>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Required Staff</a:t>
            </a:r>
            <a:endParaRPr lang="en-GB" dirty="0"/>
          </a:p>
        </p:txBody>
      </p:sp>
      <p:sp>
        <p:nvSpPr>
          <p:cNvPr id="6" name="Content Placeholder 5"/>
          <p:cNvSpPr>
            <a:spLocks noGrp="1"/>
          </p:cNvSpPr>
          <p:nvPr>
            <p:ph idx="1"/>
          </p:nvPr>
        </p:nvSpPr>
        <p:spPr>
          <a:xfrm>
            <a:off x="416859" y="1484784"/>
            <a:ext cx="7899557" cy="432048"/>
          </a:xfrm>
        </p:spPr>
        <p:txBody>
          <a:bodyPr/>
          <a:lstStyle/>
          <a:p>
            <a:pPr marL="0" indent="0">
              <a:buNone/>
            </a:pPr>
            <a:r>
              <a:rPr lang="en-GB" dirty="0" smtClean="0"/>
              <a:t>Taking account of the 30 minute unpaid break per shift and assuming a 36.5 hour working week, the following staff are required (excluding relief) to run the roster:</a:t>
            </a:r>
          </a:p>
          <a:p>
            <a:pPr marL="0" indent="0">
              <a:buNone/>
            </a:pPr>
            <a:endParaRPr lang="en-GB" dirty="0"/>
          </a:p>
          <a:p>
            <a:pPr marL="0" indent="0">
              <a:buNone/>
            </a:pPr>
            <a:endParaRPr lang="en-GB" dirty="0" smtClean="0"/>
          </a:p>
          <a:p>
            <a:pPr marL="0" indent="0">
              <a:buNone/>
            </a:pPr>
            <a:endParaRPr lang="en-GB" dirty="0" smtClean="0"/>
          </a:p>
          <a:p>
            <a:pPr marL="0" indent="0">
              <a:buNone/>
            </a:pPr>
            <a:r>
              <a:rPr lang="en-GB" dirty="0" smtClean="0"/>
              <a:t>Adding in the 42.67% relief rate gives a requirement of:</a:t>
            </a:r>
            <a:endParaRPr lang="en-GB" dirty="0"/>
          </a:p>
          <a:p>
            <a:pPr marL="0" indent="0">
              <a:buNone/>
            </a:pPr>
            <a:endParaRPr lang="en-GB" dirty="0" smtClean="0"/>
          </a:p>
          <a:p>
            <a:pPr marL="0" indent="0">
              <a:buNone/>
            </a:pP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14</a:t>
            </a:fld>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704649579"/>
              </p:ext>
            </p:extLst>
          </p:nvPr>
        </p:nvGraphicFramePr>
        <p:xfrm>
          <a:off x="416858" y="2959784"/>
          <a:ext cx="7899401" cy="1050450"/>
        </p:xfrm>
        <a:graphic>
          <a:graphicData uri="http://schemas.openxmlformats.org/drawingml/2006/table">
            <a:tbl>
              <a:tblPr/>
              <a:tblGrid>
                <a:gridCol w="1434217">
                  <a:extLst>
                    <a:ext uri="{9D8B030D-6E8A-4147-A177-3AD203B41FA5}">
                      <a16:colId xmlns="" xmlns:a16="http://schemas.microsoft.com/office/drawing/2014/main" val="1550530003"/>
                    </a:ext>
                  </a:extLst>
                </a:gridCol>
                <a:gridCol w="773133">
                  <a:extLst>
                    <a:ext uri="{9D8B030D-6E8A-4147-A177-3AD203B41FA5}">
                      <a16:colId xmlns="" xmlns:a16="http://schemas.microsoft.com/office/drawing/2014/main" val="1998612707"/>
                    </a:ext>
                  </a:extLst>
                </a:gridCol>
                <a:gridCol w="773133">
                  <a:extLst>
                    <a:ext uri="{9D8B030D-6E8A-4147-A177-3AD203B41FA5}">
                      <a16:colId xmlns="" xmlns:a16="http://schemas.microsoft.com/office/drawing/2014/main" val="2932334800"/>
                    </a:ext>
                  </a:extLst>
                </a:gridCol>
                <a:gridCol w="773133">
                  <a:extLst>
                    <a:ext uri="{9D8B030D-6E8A-4147-A177-3AD203B41FA5}">
                      <a16:colId xmlns="" xmlns:a16="http://schemas.microsoft.com/office/drawing/2014/main" val="52985926"/>
                    </a:ext>
                  </a:extLst>
                </a:gridCol>
                <a:gridCol w="773133">
                  <a:extLst>
                    <a:ext uri="{9D8B030D-6E8A-4147-A177-3AD203B41FA5}">
                      <a16:colId xmlns="" xmlns:a16="http://schemas.microsoft.com/office/drawing/2014/main" val="1614752939"/>
                    </a:ext>
                  </a:extLst>
                </a:gridCol>
                <a:gridCol w="773133">
                  <a:extLst>
                    <a:ext uri="{9D8B030D-6E8A-4147-A177-3AD203B41FA5}">
                      <a16:colId xmlns="" xmlns:a16="http://schemas.microsoft.com/office/drawing/2014/main" val="1172141118"/>
                    </a:ext>
                  </a:extLst>
                </a:gridCol>
                <a:gridCol w="773133">
                  <a:extLst>
                    <a:ext uri="{9D8B030D-6E8A-4147-A177-3AD203B41FA5}">
                      <a16:colId xmlns="" xmlns:a16="http://schemas.microsoft.com/office/drawing/2014/main" val="2527649132"/>
                    </a:ext>
                  </a:extLst>
                </a:gridCol>
                <a:gridCol w="773133">
                  <a:extLst>
                    <a:ext uri="{9D8B030D-6E8A-4147-A177-3AD203B41FA5}">
                      <a16:colId xmlns="" xmlns:a16="http://schemas.microsoft.com/office/drawing/2014/main" val="2591010514"/>
                    </a:ext>
                  </a:extLst>
                </a:gridCol>
                <a:gridCol w="1053253">
                  <a:extLst>
                    <a:ext uri="{9D8B030D-6E8A-4147-A177-3AD203B41FA5}">
                      <a16:colId xmlns="" xmlns:a16="http://schemas.microsoft.com/office/drawing/2014/main" val="3217855042"/>
                    </a:ext>
                  </a:extLst>
                </a:gridCol>
              </a:tblGrid>
              <a:tr h="210090">
                <a:tc>
                  <a:txBody>
                    <a:bodyPr/>
                    <a:lstStyle/>
                    <a:p>
                      <a:pPr algn="ctr" fontAlgn="ctr"/>
                      <a:r>
                        <a:rPr lang="en-GB" sz="1050" b="0" i="0" u="none" strike="noStrike" dirty="0">
                          <a:solidFill>
                            <a:srgbClr val="FFFFFF"/>
                          </a:solidFill>
                          <a:effectLst/>
                          <a:latin typeface="Verdana" panose="020B0604030504040204" pitchFamily="34" charset="0"/>
                        </a:rPr>
                        <a:t>Vehicle Type</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BCU</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ABM</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HD</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CT</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CV</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AB</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Powys</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b"/>
                      <a:r>
                        <a:rPr lang="en-GB" sz="1050" b="0" i="0" u="none" strike="noStrike" dirty="0">
                          <a:solidFill>
                            <a:srgbClr val="FFFFFF"/>
                          </a:solidFill>
                          <a:effectLst/>
                          <a:latin typeface="Verdana" panose="020B0604030504040204" pitchFamily="34" charset="0"/>
                        </a:rPr>
                        <a:t>Total</a:t>
                      </a:r>
                    </a:p>
                  </a:txBody>
                  <a:tcPr marL="8404" marR="8404" marT="8404" marB="0" anchor="b">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1298604610"/>
                  </a:ext>
                </a:extLst>
              </a:tr>
              <a:tr h="210090">
                <a:tc>
                  <a:txBody>
                    <a:bodyPr/>
                    <a:lstStyle/>
                    <a:p>
                      <a:pPr algn="l" fontAlgn="ctr"/>
                      <a:r>
                        <a:rPr lang="en-GB" sz="1050" b="0" i="0" u="none" strike="noStrike" dirty="0">
                          <a:solidFill>
                            <a:srgbClr val="1A1818"/>
                          </a:solidFill>
                          <a:effectLst/>
                          <a:latin typeface="Verdana" panose="020B0604030504040204" pitchFamily="34" charset="0"/>
                        </a:rPr>
                        <a:t>EA</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249.6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128.6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159.2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67.7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79.9</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135.0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86.9</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907.0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4277233056"/>
                  </a:ext>
                </a:extLst>
              </a:tr>
              <a:tr h="210090">
                <a:tc>
                  <a:txBody>
                    <a:bodyPr/>
                    <a:lstStyle/>
                    <a:p>
                      <a:pPr algn="l" fontAlgn="ctr"/>
                      <a:r>
                        <a:rPr lang="en-GB" sz="1050" b="0" i="0" u="none" strike="noStrike" dirty="0">
                          <a:solidFill>
                            <a:srgbClr val="1A1818"/>
                          </a:solidFill>
                          <a:effectLst/>
                          <a:latin typeface="Verdana" panose="020B0604030504040204" pitchFamily="34" charset="0"/>
                        </a:rPr>
                        <a:t>RRV</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22.7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17.3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6.8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17.0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15.1</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42.4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123.5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744036788"/>
                  </a:ext>
                </a:extLst>
              </a:tr>
              <a:tr h="210090">
                <a:tc>
                  <a:txBody>
                    <a:bodyPr/>
                    <a:lstStyle/>
                    <a:p>
                      <a:pPr algn="l" fontAlgn="ctr"/>
                      <a:r>
                        <a:rPr lang="en-GB" sz="1050" b="0" i="0" u="none" strike="noStrike" dirty="0">
                          <a:solidFill>
                            <a:srgbClr val="1A1818"/>
                          </a:solidFill>
                          <a:effectLst/>
                          <a:latin typeface="Verdana" panose="020B0604030504040204" pitchFamily="34" charset="0"/>
                        </a:rPr>
                        <a:t>UCS</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33.6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22.9</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17.3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22.1</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15.7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26.8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15.8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154.3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603961306"/>
                  </a:ext>
                </a:extLst>
              </a:tr>
              <a:tr h="210090">
                <a:tc>
                  <a:txBody>
                    <a:bodyPr/>
                    <a:lstStyle/>
                    <a:p>
                      <a:pPr algn="l" fontAlgn="ctr"/>
                      <a:r>
                        <a:rPr lang="en-GB" sz="1050" b="1" i="0" u="none" strike="noStrike" dirty="0">
                          <a:solidFill>
                            <a:srgbClr val="1A1818"/>
                          </a:solidFill>
                          <a:effectLst/>
                          <a:latin typeface="Verdana" panose="020B0604030504040204" pitchFamily="34" charset="0"/>
                        </a:rPr>
                        <a:t>Total</a:t>
                      </a:r>
                    </a:p>
                  </a:txBody>
                  <a:tcPr marL="8404" marR="8404" marT="84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306.0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168.9</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183.3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106.8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110.6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204.2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105.0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1,184.8</a:t>
                      </a:r>
                      <a:endParaRPr lang="en-GB" sz="1050" b="1" i="0" u="none" strike="noStrike" dirty="0">
                        <a:solidFill>
                          <a:srgbClr val="1A1818"/>
                        </a:solidFill>
                        <a:effectLst/>
                        <a:latin typeface="Verdana" panose="020B0604030504040204" pitchFamily="34" charset="0"/>
                      </a:endParaRPr>
                    </a:p>
                  </a:txBody>
                  <a:tcPr marL="8404" marR="8404" marT="84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22616422"/>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008590722"/>
              </p:ext>
            </p:extLst>
          </p:nvPr>
        </p:nvGraphicFramePr>
        <p:xfrm>
          <a:off x="416858" y="5104025"/>
          <a:ext cx="7899401" cy="1050450"/>
        </p:xfrm>
        <a:graphic>
          <a:graphicData uri="http://schemas.openxmlformats.org/drawingml/2006/table">
            <a:tbl>
              <a:tblPr/>
              <a:tblGrid>
                <a:gridCol w="1434217">
                  <a:extLst>
                    <a:ext uri="{9D8B030D-6E8A-4147-A177-3AD203B41FA5}">
                      <a16:colId xmlns="" xmlns:a16="http://schemas.microsoft.com/office/drawing/2014/main" val="1593036375"/>
                    </a:ext>
                  </a:extLst>
                </a:gridCol>
                <a:gridCol w="773133">
                  <a:extLst>
                    <a:ext uri="{9D8B030D-6E8A-4147-A177-3AD203B41FA5}">
                      <a16:colId xmlns="" xmlns:a16="http://schemas.microsoft.com/office/drawing/2014/main" val="2099542285"/>
                    </a:ext>
                  </a:extLst>
                </a:gridCol>
                <a:gridCol w="773133">
                  <a:extLst>
                    <a:ext uri="{9D8B030D-6E8A-4147-A177-3AD203B41FA5}">
                      <a16:colId xmlns="" xmlns:a16="http://schemas.microsoft.com/office/drawing/2014/main" val="2539555439"/>
                    </a:ext>
                  </a:extLst>
                </a:gridCol>
                <a:gridCol w="773133">
                  <a:extLst>
                    <a:ext uri="{9D8B030D-6E8A-4147-A177-3AD203B41FA5}">
                      <a16:colId xmlns="" xmlns:a16="http://schemas.microsoft.com/office/drawing/2014/main" val="1191384034"/>
                    </a:ext>
                  </a:extLst>
                </a:gridCol>
                <a:gridCol w="773133">
                  <a:extLst>
                    <a:ext uri="{9D8B030D-6E8A-4147-A177-3AD203B41FA5}">
                      <a16:colId xmlns="" xmlns:a16="http://schemas.microsoft.com/office/drawing/2014/main" val="2658216398"/>
                    </a:ext>
                  </a:extLst>
                </a:gridCol>
                <a:gridCol w="773133">
                  <a:extLst>
                    <a:ext uri="{9D8B030D-6E8A-4147-A177-3AD203B41FA5}">
                      <a16:colId xmlns="" xmlns:a16="http://schemas.microsoft.com/office/drawing/2014/main" val="1102614454"/>
                    </a:ext>
                  </a:extLst>
                </a:gridCol>
                <a:gridCol w="773133">
                  <a:extLst>
                    <a:ext uri="{9D8B030D-6E8A-4147-A177-3AD203B41FA5}">
                      <a16:colId xmlns="" xmlns:a16="http://schemas.microsoft.com/office/drawing/2014/main" val="2389812049"/>
                    </a:ext>
                  </a:extLst>
                </a:gridCol>
                <a:gridCol w="773133">
                  <a:extLst>
                    <a:ext uri="{9D8B030D-6E8A-4147-A177-3AD203B41FA5}">
                      <a16:colId xmlns="" xmlns:a16="http://schemas.microsoft.com/office/drawing/2014/main" val="2771232362"/>
                    </a:ext>
                  </a:extLst>
                </a:gridCol>
                <a:gridCol w="1053253">
                  <a:extLst>
                    <a:ext uri="{9D8B030D-6E8A-4147-A177-3AD203B41FA5}">
                      <a16:colId xmlns="" xmlns:a16="http://schemas.microsoft.com/office/drawing/2014/main" val="4113209539"/>
                    </a:ext>
                  </a:extLst>
                </a:gridCol>
              </a:tblGrid>
              <a:tr h="210090">
                <a:tc>
                  <a:txBody>
                    <a:bodyPr/>
                    <a:lstStyle/>
                    <a:p>
                      <a:pPr algn="ctr" fontAlgn="ctr"/>
                      <a:r>
                        <a:rPr lang="en-GB" sz="1050" b="0" i="0" u="none" strike="noStrike" dirty="0">
                          <a:solidFill>
                            <a:srgbClr val="FFFFFF"/>
                          </a:solidFill>
                          <a:effectLst/>
                          <a:latin typeface="Verdana" panose="020B0604030504040204" pitchFamily="34" charset="0"/>
                        </a:rPr>
                        <a:t>Vehicle Type</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BCU</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ABM</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HD</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CT</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CV</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AB</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0" i="0" u="none" strike="noStrike" dirty="0">
                          <a:solidFill>
                            <a:srgbClr val="FFFFFF"/>
                          </a:solidFill>
                          <a:effectLst/>
                          <a:latin typeface="Verdana" panose="020B0604030504040204" pitchFamily="34" charset="0"/>
                        </a:rPr>
                        <a:t>Powys</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b"/>
                      <a:r>
                        <a:rPr lang="en-GB" sz="1050" b="0" i="0" u="none" strike="noStrike" dirty="0">
                          <a:solidFill>
                            <a:srgbClr val="FFFFFF"/>
                          </a:solidFill>
                          <a:effectLst/>
                          <a:latin typeface="Verdana" panose="020B0604030504040204" pitchFamily="34" charset="0"/>
                        </a:rPr>
                        <a:t>Total</a:t>
                      </a:r>
                    </a:p>
                  </a:txBody>
                  <a:tcPr marL="8404" marR="8404" marT="8404" marB="0" anchor="b">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202485599"/>
                  </a:ext>
                </a:extLst>
              </a:tr>
              <a:tr h="210090">
                <a:tc>
                  <a:txBody>
                    <a:bodyPr/>
                    <a:lstStyle/>
                    <a:p>
                      <a:pPr algn="l" fontAlgn="ctr"/>
                      <a:r>
                        <a:rPr lang="en-GB" sz="1050" b="0" i="0" u="none" strike="noStrike" dirty="0">
                          <a:solidFill>
                            <a:srgbClr val="1A1818"/>
                          </a:solidFill>
                          <a:effectLst/>
                          <a:latin typeface="Verdana" panose="020B0604030504040204" pitchFamily="34" charset="0"/>
                        </a:rPr>
                        <a:t>EA</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356.1</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183.5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227.1</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96.6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113.9</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192.7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124.0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smtClean="0">
                          <a:solidFill>
                            <a:srgbClr val="1A1818"/>
                          </a:solidFill>
                          <a:effectLst/>
                          <a:latin typeface="Verdana" panose="020B0604030504040204" pitchFamily="34" charset="0"/>
                        </a:rPr>
                        <a:t>1,294.0</a:t>
                      </a:r>
                      <a:endParaRPr lang="en-GB" sz="1050" b="0" i="0" u="none" strike="noStrike" dirty="0">
                        <a:solidFill>
                          <a:srgbClr val="1A1818"/>
                        </a:solidFill>
                        <a:effectLst/>
                        <a:latin typeface="Verdana" panose="020B0604030504040204" pitchFamily="34" charset="0"/>
                      </a:endParaRP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4075857190"/>
                  </a:ext>
                </a:extLst>
              </a:tr>
              <a:tr h="210090">
                <a:tc>
                  <a:txBody>
                    <a:bodyPr/>
                    <a:lstStyle/>
                    <a:p>
                      <a:pPr algn="l" fontAlgn="ctr"/>
                      <a:r>
                        <a:rPr lang="en-GB" sz="1050" b="0" i="0" u="none" strike="noStrike" dirty="0">
                          <a:solidFill>
                            <a:srgbClr val="1A1818"/>
                          </a:solidFill>
                          <a:effectLst/>
                          <a:latin typeface="Verdana" panose="020B0604030504040204" pitchFamily="34" charset="0"/>
                        </a:rPr>
                        <a:t>RRV</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32.4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24.7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9.7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24.3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21.5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60.4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3.2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176.1</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408210798"/>
                  </a:ext>
                </a:extLst>
              </a:tr>
              <a:tr h="210090">
                <a:tc>
                  <a:txBody>
                    <a:bodyPr/>
                    <a:lstStyle/>
                    <a:p>
                      <a:pPr algn="l" fontAlgn="ctr"/>
                      <a:r>
                        <a:rPr lang="en-GB" sz="1050" b="0" i="0" u="none" strike="noStrike" dirty="0">
                          <a:solidFill>
                            <a:srgbClr val="1A1818"/>
                          </a:solidFill>
                          <a:effectLst/>
                          <a:latin typeface="Verdana" panose="020B0604030504040204" pitchFamily="34" charset="0"/>
                        </a:rPr>
                        <a:t>UCS</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48.0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32.7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24.7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31.5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22.4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38.2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22.6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220.1</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68643220"/>
                  </a:ext>
                </a:extLst>
              </a:tr>
              <a:tr h="210090">
                <a:tc>
                  <a:txBody>
                    <a:bodyPr/>
                    <a:lstStyle/>
                    <a:p>
                      <a:pPr algn="l" fontAlgn="ctr"/>
                      <a:r>
                        <a:rPr lang="en-GB" sz="1050" b="1" i="0" u="none" strike="noStrike" dirty="0">
                          <a:solidFill>
                            <a:srgbClr val="1A1818"/>
                          </a:solidFill>
                          <a:effectLst/>
                          <a:latin typeface="Verdana" panose="020B0604030504040204" pitchFamily="34" charset="0"/>
                        </a:rPr>
                        <a:t>Total</a:t>
                      </a:r>
                    </a:p>
                  </a:txBody>
                  <a:tcPr marL="8404" marR="8404" marT="84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436.5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240.9</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261.6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152.4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157.8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291.3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149.8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smtClean="0">
                          <a:solidFill>
                            <a:srgbClr val="1A1818"/>
                          </a:solidFill>
                          <a:effectLst/>
                          <a:latin typeface="Verdana" panose="020B0604030504040204" pitchFamily="34" charset="0"/>
                        </a:rPr>
                        <a:t>1,690.3</a:t>
                      </a:r>
                      <a:endParaRPr lang="en-GB" sz="1050" b="1" i="0" u="none" strike="noStrike" dirty="0">
                        <a:solidFill>
                          <a:srgbClr val="1A1818"/>
                        </a:solidFill>
                        <a:effectLst/>
                        <a:latin typeface="Verdana" panose="020B0604030504040204" pitchFamily="34" charset="0"/>
                      </a:endParaRPr>
                    </a:p>
                  </a:txBody>
                  <a:tcPr marL="8404" marR="8404" marT="84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584266746"/>
                  </a:ext>
                </a:extLst>
              </a:tr>
            </a:tbl>
          </a:graphicData>
        </a:graphic>
      </p:graphicFrame>
    </p:spTree>
    <p:extLst>
      <p:ext uri="{BB962C8B-B14F-4D97-AF65-F5344CB8AC3E}">
        <p14:creationId xmlns:p14="http://schemas.microsoft.com/office/powerpoint/2010/main" val="1043765877"/>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Required Staff by Grade</a:t>
            </a:r>
            <a:endParaRPr lang="en-GB" dirty="0"/>
          </a:p>
        </p:txBody>
      </p:sp>
      <p:sp>
        <p:nvSpPr>
          <p:cNvPr id="6" name="Content Placeholder 5"/>
          <p:cNvSpPr>
            <a:spLocks noGrp="1"/>
          </p:cNvSpPr>
          <p:nvPr>
            <p:ph idx="1"/>
          </p:nvPr>
        </p:nvSpPr>
        <p:spPr>
          <a:xfrm>
            <a:off x="416859" y="1484784"/>
            <a:ext cx="7899557" cy="432048"/>
          </a:xfrm>
        </p:spPr>
        <p:txBody>
          <a:bodyPr/>
          <a:lstStyle/>
          <a:p>
            <a:pPr marL="0" indent="0">
              <a:buNone/>
            </a:pPr>
            <a:r>
              <a:rPr lang="en-GB" dirty="0" smtClean="0"/>
              <a:t>The staff are then converted from vehicles to staff by grade by assuming the following staffing on a vehicle:</a:t>
            </a:r>
          </a:p>
          <a:p>
            <a:r>
              <a:rPr lang="en-GB" dirty="0" smtClean="0"/>
              <a:t>EA: Para and Tech</a:t>
            </a:r>
          </a:p>
          <a:p>
            <a:r>
              <a:rPr lang="en-GB" dirty="0" smtClean="0"/>
              <a:t>RRV: Para</a:t>
            </a:r>
          </a:p>
          <a:p>
            <a:r>
              <a:rPr lang="en-GB" dirty="0" smtClean="0"/>
              <a:t>UCS: UCA and UCA</a:t>
            </a:r>
          </a:p>
          <a:p>
            <a:pPr marL="0" indent="0">
              <a:buNone/>
            </a:pPr>
            <a:endParaRPr lang="en-GB" dirty="0" smtClean="0"/>
          </a:p>
          <a:p>
            <a:pPr marL="0" indent="0">
              <a:buNone/>
            </a:pPr>
            <a:endParaRPr lang="en-GB" dirty="0" smtClean="0"/>
          </a:p>
          <a:p>
            <a:pPr marL="0" indent="0">
              <a:buNone/>
            </a:pPr>
            <a:endParaRPr lang="en-GB" dirty="0" smtClean="0"/>
          </a:p>
          <a:p>
            <a:pPr marL="0" indent="0">
              <a:buNone/>
            </a:pPr>
            <a:r>
              <a:rPr lang="en-GB" dirty="0" smtClean="0"/>
              <a:t>A 55/45 split between Para and Tech has been assumed on the EA roster to reduce the likelihood of double technician crews.</a:t>
            </a:r>
            <a:endParaRPr lang="en-GB" dirty="0"/>
          </a:p>
          <a:p>
            <a:pPr marL="0" indent="0">
              <a:buNone/>
            </a:pPr>
            <a:endParaRPr lang="en-GB" dirty="0" smtClean="0"/>
          </a:p>
          <a:p>
            <a:pPr marL="0" indent="0">
              <a:buNone/>
            </a:pP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15</a:t>
            </a:fld>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4133589929"/>
              </p:ext>
            </p:extLst>
          </p:nvPr>
        </p:nvGraphicFramePr>
        <p:xfrm>
          <a:off x="417015" y="4005064"/>
          <a:ext cx="7899401" cy="1050450"/>
        </p:xfrm>
        <a:graphic>
          <a:graphicData uri="http://schemas.openxmlformats.org/drawingml/2006/table">
            <a:tbl>
              <a:tblPr/>
              <a:tblGrid>
                <a:gridCol w="1434217">
                  <a:extLst>
                    <a:ext uri="{9D8B030D-6E8A-4147-A177-3AD203B41FA5}">
                      <a16:colId xmlns="" xmlns:a16="http://schemas.microsoft.com/office/drawing/2014/main" val="2923684179"/>
                    </a:ext>
                  </a:extLst>
                </a:gridCol>
                <a:gridCol w="773133">
                  <a:extLst>
                    <a:ext uri="{9D8B030D-6E8A-4147-A177-3AD203B41FA5}">
                      <a16:colId xmlns="" xmlns:a16="http://schemas.microsoft.com/office/drawing/2014/main" val="2301865297"/>
                    </a:ext>
                  </a:extLst>
                </a:gridCol>
                <a:gridCol w="773133">
                  <a:extLst>
                    <a:ext uri="{9D8B030D-6E8A-4147-A177-3AD203B41FA5}">
                      <a16:colId xmlns="" xmlns:a16="http://schemas.microsoft.com/office/drawing/2014/main" val="601979176"/>
                    </a:ext>
                  </a:extLst>
                </a:gridCol>
                <a:gridCol w="773133">
                  <a:extLst>
                    <a:ext uri="{9D8B030D-6E8A-4147-A177-3AD203B41FA5}">
                      <a16:colId xmlns="" xmlns:a16="http://schemas.microsoft.com/office/drawing/2014/main" val="3543173323"/>
                    </a:ext>
                  </a:extLst>
                </a:gridCol>
                <a:gridCol w="773133">
                  <a:extLst>
                    <a:ext uri="{9D8B030D-6E8A-4147-A177-3AD203B41FA5}">
                      <a16:colId xmlns="" xmlns:a16="http://schemas.microsoft.com/office/drawing/2014/main" val="3912751390"/>
                    </a:ext>
                  </a:extLst>
                </a:gridCol>
                <a:gridCol w="773133">
                  <a:extLst>
                    <a:ext uri="{9D8B030D-6E8A-4147-A177-3AD203B41FA5}">
                      <a16:colId xmlns="" xmlns:a16="http://schemas.microsoft.com/office/drawing/2014/main" val="1516353982"/>
                    </a:ext>
                  </a:extLst>
                </a:gridCol>
                <a:gridCol w="773133">
                  <a:extLst>
                    <a:ext uri="{9D8B030D-6E8A-4147-A177-3AD203B41FA5}">
                      <a16:colId xmlns="" xmlns:a16="http://schemas.microsoft.com/office/drawing/2014/main" val="4074114496"/>
                    </a:ext>
                  </a:extLst>
                </a:gridCol>
                <a:gridCol w="773133">
                  <a:extLst>
                    <a:ext uri="{9D8B030D-6E8A-4147-A177-3AD203B41FA5}">
                      <a16:colId xmlns="" xmlns:a16="http://schemas.microsoft.com/office/drawing/2014/main" val="3508331072"/>
                    </a:ext>
                  </a:extLst>
                </a:gridCol>
                <a:gridCol w="1053253">
                  <a:extLst>
                    <a:ext uri="{9D8B030D-6E8A-4147-A177-3AD203B41FA5}">
                      <a16:colId xmlns="" xmlns:a16="http://schemas.microsoft.com/office/drawing/2014/main" val="3935549194"/>
                    </a:ext>
                  </a:extLst>
                </a:gridCol>
              </a:tblGrid>
              <a:tr h="210090">
                <a:tc>
                  <a:txBody>
                    <a:bodyPr/>
                    <a:lstStyle/>
                    <a:p>
                      <a:pPr algn="ctr" fontAlgn="ctr"/>
                      <a:r>
                        <a:rPr lang="en-GB" sz="1000" b="0" i="0" u="none" strike="noStrike" dirty="0">
                          <a:solidFill>
                            <a:srgbClr val="FFFFFF"/>
                          </a:solidFill>
                          <a:effectLst/>
                          <a:latin typeface="Verdana" panose="020B0604030504040204" pitchFamily="34" charset="0"/>
                        </a:rPr>
                        <a:t>Staff Grade</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BCU</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ABM</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HD</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CT</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CV</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AB</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Powys</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b"/>
                      <a:r>
                        <a:rPr lang="en-GB" sz="1000" b="0" i="0" u="none" strike="noStrike" dirty="0">
                          <a:solidFill>
                            <a:srgbClr val="FFFFFF"/>
                          </a:solidFill>
                          <a:effectLst/>
                          <a:latin typeface="Verdana" panose="020B0604030504040204" pitchFamily="34" charset="0"/>
                        </a:rPr>
                        <a:t>Total</a:t>
                      </a:r>
                    </a:p>
                  </a:txBody>
                  <a:tcPr marL="8404" marR="8404" marT="8404" marB="0" anchor="b">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591124427"/>
                  </a:ext>
                </a:extLst>
              </a:tr>
              <a:tr h="210090">
                <a:tc>
                  <a:txBody>
                    <a:bodyPr/>
                    <a:lstStyle/>
                    <a:p>
                      <a:pPr algn="l" fontAlgn="ctr"/>
                      <a:r>
                        <a:rPr lang="en-GB" sz="1000" b="0" i="0" u="none" strike="noStrike" dirty="0">
                          <a:solidFill>
                            <a:srgbClr val="1A1818"/>
                          </a:solidFill>
                          <a:effectLst/>
                          <a:latin typeface="Verdana" panose="020B0604030504040204" pitchFamily="34" charset="0"/>
                        </a:rPr>
                        <a:t>Para</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228.3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125.6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134.7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77.4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84.2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166.4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71.4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887.8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637975506"/>
                  </a:ext>
                </a:extLst>
              </a:tr>
              <a:tr h="210090">
                <a:tc>
                  <a:txBody>
                    <a:bodyPr/>
                    <a:lstStyle/>
                    <a:p>
                      <a:pPr algn="l" fontAlgn="ctr"/>
                      <a:r>
                        <a:rPr lang="en-GB" sz="1000" b="0" i="0" u="none" strike="noStrike" dirty="0">
                          <a:solidFill>
                            <a:srgbClr val="1A1818"/>
                          </a:solidFill>
                          <a:effectLst/>
                          <a:latin typeface="Verdana" panose="020B0604030504040204" pitchFamily="34" charset="0"/>
                        </a:rPr>
                        <a:t>Tech</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160.3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82.6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102.2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43.5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51.3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86.7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55.8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582.3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318931316"/>
                  </a:ext>
                </a:extLst>
              </a:tr>
              <a:tr h="210090">
                <a:tc>
                  <a:txBody>
                    <a:bodyPr/>
                    <a:lstStyle/>
                    <a:p>
                      <a:pPr algn="l" fontAlgn="ctr"/>
                      <a:r>
                        <a:rPr lang="en-GB" sz="1000" b="0" i="0" u="none" strike="noStrike" dirty="0">
                          <a:solidFill>
                            <a:srgbClr val="1A1818"/>
                          </a:solidFill>
                          <a:effectLst/>
                          <a:latin typeface="Verdana" panose="020B0604030504040204" pitchFamily="34" charset="0"/>
                        </a:rPr>
                        <a:t>UCA</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48.0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32.7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24.7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31.5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22.4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38.2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22.6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220.1</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29953358"/>
                  </a:ext>
                </a:extLst>
              </a:tr>
              <a:tr h="210090">
                <a:tc>
                  <a:txBody>
                    <a:bodyPr/>
                    <a:lstStyle/>
                    <a:p>
                      <a:pPr algn="l" fontAlgn="ctr"/>
                      <a:r>
                        <a:rPr lang="en-GB" sz="1000" b="1" i="0" u="none" strike="noStrike" dirty="0">
                          <a:solidFill>
                            <a:srgbClr val="1A1818"/>
                          </a:solidFill>
                          <a:effectLst/>
                          <a:latin typeface="Verdana" panose="020B0604030504040204" pitchFamily="34" charset="0"/>
                        </a:rPr>
                        <a:t>Total</a:t>
                      </a:r>
                    </a:p>
                  </a:txBody>
                  <a:tcPr marL="8404" marR="8404" marT="84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436.5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240.9</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261.6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152.4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157.8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291.3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149.8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smtClean="0">
                          <a:solidFill>
                            <a:srgbClr val="1A1818"/>
                          </a:solidFill>
                          <a:effectLst/>
                          <a:latin typeface="Verdana" panose="020B0604030504040204" pitchFamily="34" charset="0"/>
                        </a:rPr>
                        <a:t>1,690.3</a:t>
                      </a:r>
                      <a:endParaRPr lang="en-GB" sz="1000" b="1" i="0" u="none" strike="noStrike" dirty="0">
                        <a:solidFill>
                          <a:srgbClr val="1A1818"/>
                        </a:solidFill>
                        <a:effectLst/>
                        <a:latin typeface="Verdana" panose="020B0604030504040204" pitchFamily="34" charset="0"/>
                      </a:endParaRPr>
                    </a:p>
                  </a:txBody>
                  <a:tcPr marL="8404" marR="8404" marT="84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495321117"/>
                  </a:ext>
                </a:extLst>
              </a:tr>
            </a:tbl>
          </a:graphicData>
        </a:graphic>
      </p:graphicFrame>
    </p:spTree>
    <p:extLst>
      <p:ext uri="{BB962C8B-B14F-4D97-AF65-F5344CB8AC3E}">
        <p14:creationId xmlns:p14="http://schemas.microsoft.com/office/powerpoint/2010/main" val="2973825262"/>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Funded Staffing </a:t>
            </a:r>
            <a:r>
              <a:rPr lang="en-GB" smtClean="0"/>
              <a:t>and Requirement</a:t>
            </a:r>
            <a:endParaRPr lang="en-GB" dirty="0"/>
          </a:p>
        </p:txBody>
      </p:sp>
      <p:sp>
        <p:nvSpPr>
          <p:cNvPr id="6" name="Content Placeholder 5"/>
          <p:cNvSpPr>
            <a:spLocks noGrp="1"/>
          </p:cNvSpPr>
          <p:nvPr>
            <p:ph idx="1"/>
          </p:nvPr>
        </p:nvSpPr>
        <p:spPr>
          <a:xfrm>
            <a:off x="416859" y="1484784"/>
            <a:ext cx="7899557" cy="432048"/>
          </a:xfrm>
        </p:spPr>
        <p:txBody>
          <a:bodyPr/>
          <a:lstStyle/>
          <a:p>
            <a:pPr marL="0" indent="0">
              <a:buNone/>
            </a:pPr>
            <a:r>
              <a:rPr lang="en-GB" dirty="0" smtClean="0"/>
              <a:t>WAST is currently funded for the following staff by grade:</a:t>
            </a:r>
          </a:p>
          <a:p>
            <a:pPr marL="0" indent="0">
              <a:buNone/>
            </a:pPr>
            <a:endParaRPr lang="en-GB" dirty="0"/>
          </a:p>
          <a:p>
            <a:pPr marL="0" indent="0">
              <a:buNone/>
            </a:pPr>
            <a:endParaRPr lang="en-GB" dirty="0" smtClean="0"/>
          </a:p>
          <a:p>
            <a:pPr marL="0" indent="0">
              <a:buNone/>
            </a:pPr>
            <a:endParaRPr lang="en-GB" dirty="0" smtClean="0"/>
          </a:p>
          <a:p>
            <a:pPr marL="0" indent="0">
              <a:buNone/>
            </a:pPr>
            <a:r>
              <a:rPr lang="en-GB" dirty="0" smtClean="0"/>
              <a:t>This gives the following shortfall compared to the requirement:</a:t>
            </a:r>
            <a:endParaRPr lang="en-GB" dirty="0"/>
          </a:p>
          <a:p>
            <a:pPr marL="0" indent="0">
              <a:buNone/>
            </a:pPr>
            <a:endParaRPr lang="en-GB" dirty="0" smtClean="0"/>
          </a:p>
          <a:p>
            <a:pPr marL="0" indent="0">
              <a:buNone/>
            </a:pP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16</a:t>
            </a:fld>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3934212152"/>
              </p:ext>
            </p:extLst>
          </p:nvPr>
        </p:nvGraphicFramePr>
        <p:xfrm>
          <a:off x="433280" y="2183695"/>
          <a:ext cx="7899401" cy="1050450"/>
        </p:xfrm>
        <a:graphic>
          <a:graphicData uri="http://schemas.openxmlformats.org/drawingml/2006/table">
            <a:tbl>
              <a:tblPr/>
              <a:tblGrid>
                <a:gridCol w="1434217">
                  <a:extLst>
                    <a:ext uri="{9D8B030D-6E8A-4147-A177-3AD203B41FA5}">
                      <a16:colId xmlns="" xmlns:a16="http://schemas.microsoft.com/office/drawing/2014/main" val="4145739689"/>
                    </a:ext>
                  </a:extLst>
                </a:gridCol>
                <a:gridCol w="773133">
                  <a:extLst>
                    <a:ext uri="{9D8B030D-6E8A-4147-A177-3AD203B41FA5}">
                      <a16:colId xmlns="" xmlns:a16="http://schemas.microsoft.com/office/drawing/2014/main" val="3769589348"/>
                    </a:ext>
                  </a:extLst>
                </a:gridCol>
                <a:gridCol w="773133">
                  <a:extLst>
                    <a:ext uri="{9D8B030D-6E8A-4147-A177-3AD203B41FA5}">
                      <a16:colId xmlns="" xmlns:a16="http://schemas.microsoft.com/office/drawing/2014/main" val="2292225822"/>
                    </a:ext>
                  </a:extLst>
                </a:gridCol>
                <a:gridCol w="773133">
                  <a:extLst>
                    <a:ext uri="{9D8B030D-6E8A-4147-A177-3AD203B41FA5}">
                      <a16:colId xmlns="" xmlns:a16="http://schemas.microsoft.com/office/drawing/2014/main" val="1480062433"/>
                    </a:ext>
                  </a:extLst>
                </a:gridCol>
                <a:gridCol w="773133">
                  <a:extLst>
                    <a:ext uri="{9D8B030D-6E8A-4147-A177-3AD203B41FA5}">
                      <a16:colId xmlns="" xmlns:a16="http://schemas.microsoft.com/office/drawing/2014/main" val="273360205"/>
                    </a:ext>
                  </a:extLst>
                </a:gridCol>
                <a:gridCol w="773133">
                  <a:extLst>
                    <a:ext uri="{9D8B030D-6E8A-4147-A177-3AD203B41FA5}">
                      <a16:colId xmlns="" xmlns:a16="http://schemas.microsoft.com/office/drawing/2014/main" val="3526175735"/>
                    </a:ext>
                  </a:extLst>
                </a:gridCol>
                <a:gridCol w="773133">
                  <a:extLst>
                    <a:ext uri="{9D8B030D-6E8A-4147-A177-3AD203B41FA5}">
                      <a16:colId xmlns="" xmlns:a16="http://schemas.microsoft.com/office/drawing/2014/main" val="1989242889"/>
                    </a:ext>
                  </a:extLst>
                </a:gridCol>
                <a:gridCol w="773133">
                  <a:extLst>
                    <a:ext uri="{9D8B030D-6E8A-4147-A177-3AD203B41FA5}">
                      <a16:colId xmlns="" xmlns:a16="http://schemas.microsoft.com/office/drawing/2014/main" val="1989835809"/>
                    </a:ext>
                  </a:extLst>
                </a:gridCol>
                <a:gridCol w="1053253">
                  <a:extLst>
                    <a:ext uri="{9D8B030D-6E8A-4147-A177-3AD203B41FA5}">
                      <a16:colId xmlns="" xmlns:a16="http://schemas.microsoft.com/office/drawing/2014/main" val="2016452811"/>
                    </a:ext>
                  </a:extLst>
                </a:gridCol>
              </a:tblGrid>
              <a:tr h="210090">
                <a:tc>
                  <a:txBody>
                    <a:bodyPr/>
                    <a:lstStyle/>
                    <a:p>
                      <a:pPr algn="ctr" fontAlgn="ctr"/>
                      <a:r>
                        <a:rPr lang="en-GB" sz="1000" b="0" i="0" u="none" strike="noStrike">
                          <a:solidFill>
                            <a:srgbClr val="FFFFFF"/>
                          </a:solidFill>
                          <a:effectLst/>
                          <a:latin typeface="Verdana" panose="020B0604030504040204" pitchFamily="34" charset="0"/>
                        </a:rPr>
                        <a:t>Staff Grade</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a:solidFill>
                            <a:srgbClr val="FFFFFF"/>
                          </a:solidFill>
                          <a:effectLst/>
                          <a:latin typeface="Verdana" panose="020B0604030504040204" pitchFamily="34" charset="0"/>
                        </a:rPr>
                        <a:t>BCU</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a:solidFill>
                            <a:srgbClr val="FFFFFF"/>
                          </a:solidFill>
                          <a:effectLst/>
                          <a:latin typeface="Verdana" panose="020B0604030504040204" pitchFamily="34" charset="0"/>
                        </a:rPr>
                        <a:t>ABM</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a:solidFill>
                            <a:srgbClr val="FFFFFF"/>
                          </a:solidFill>
                          <a:effectLst/>
                          <a:latin typeface="Verdana" panose="020B0604030504040204" pitchFamily="34" charset="0"/>
                        </a:rPr>
                        <a:t>HD</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a:solidFill>
                            <a:srgbClr val="FFFFFF"/>
                          </a:solidFill>
                          <a:effectLst/>
                          <a:latin typeface="Verdana" panose="020B0604030504040204" pitchFamily="34" charset="0"/>
                        </a:rPr>
                        <a:t>CT</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a:solidFill>
                            <a:srgbClr val="FFFFFF"/>
                          </a:solidFill>
                          <a:effectLst/>
                          <a:latin typeface="Verdana" panose="020B0604030504040204" pitchFamily="34" charset="0"/>
                        </a:rPr>
                        <a:t>CV</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a:solidFill>
                            <a:srgbClr val="FFFFFF"/>
                          </a:solidFill>
                          <a:effectLst/>
                          <a:latin typeface="Verdana" panose="020B0604030504040204" pitchFamily="34" charset="0"/>
                        </a:rPr>
                        <a:t>AB</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a:solidFill>
                            <a:srgbClr val="FFFFFF"/>
                          </a:solidFill>
                          <a:effectLst/>
                          <a:latin typeface="Verdana" panose="020B0604030504040204" pitchFamily="34" charset="0"/>
                        </a:rPr>
                        <a:t>Powys</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b"/>
                      <a:r>
                        <a:rPr lang="en-GB" sz="1000" b="0" i="0" u="none" strike="noStrike">
                          <a:solidFill>
                            <a:srgbClr val="FFFFFF"/>
                          </a:solidFill>
                          <a:effectLst/>
                          <a:latin typeface="Verdana" panose="020B0604030504040204" pitchFamily="34" charset="0"/>
                        </a:rPr>
                        <a:t>Total</a:t>
                      </a:r>
                    </a:p>
                  </a:txBody>
                  <a:tcPr marL="8404" marR="8404" marT="8404" marB="0" anchor="b">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859957561"/>
                  </a:ext>
                </a:extLst>
              </a:tr>
              <a:tr h="210090">
                <a:tc>
                  <a:txBody>
                    <a:bodyPr/>
                    <a:lstStyle/>
                    <a:p>
                      <a:pPr algn="l" fontAlgn="ctr"/>
                      <a:r>
                        <a:rPr lang="en-GB" sz="1000" b="0" i="0" u="none" strike="noStrike">
                          <a:solidFill>
                            <a:srgbClr val="1A1818"/>
                          </a:solidFill>
                          <a:effectLst/>
                          <a:latin typeface="Verdana" panose="020B0604030504040204" pitchFamily="34" charset="0"/>
                        </a:rPr>
                        <a:t>Para</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195.4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129.3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138.0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69.0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84.5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139.0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60.5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815.7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916189335"/>
                  </a:ext>
                </a:extLst>
              </a:tr>
              <a:tr h="210090">
                <a:tc>
                  <a:txBody>
                    <a:bodyPr/>
                    <a:lstStyle/>
                    <a:p>
                      <a:pPr algn="l" fontAlgn="ctr"/>
                      <a:r>
                        <a:rPr lang="en-GB" sz="1000" b="0" i="0" u="none" strike="noStrike">
                          <a:solidFill>
                            <a:srgbClr val="1A1818"/>
                          </a:solidFill>
                          <a:effectLst/>
                          <a:latin typeface="Verdana" panose="020B0604030504040204" pitchFamily="34" charset="0"/>
                        </a:rPr>
                        <a:t>Tech</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118.8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51.0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61.0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26.0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45.9</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67.0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44.5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414.2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966066523"/>
                  </a:ext>
                </a:extLst>
              </a:tr>
              <a:tr h="210090">
                <a:tc>
                  <a:txBody>
                    <a:bodyPr/>
                    <a:lstStyle/>
                    <a:p>
                      <a:pPr algn="l" fontAlgn="ctr"/>
                      <a:r>
                        <a:rPr lang="en-GB" sz="1000" b="0" i="0" u="none" strike="noStrike">
                          <a:solidFill>
                            <a:srgbClr val="1A1818"/>
                          </a:solidFill>
                          <a:effectLst/>
                          <a:latin typeface="Verdana" panose="020B0604030504040204" pitchFamily="34" charset="0"/>
                        </a:rPr>
                        <a:t>UCA</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49.0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33.0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23.0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29.0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18.9</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31.0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14.0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1A1818"/>
                          </a:solidFill>
                          <a:effectLst/>
                          <a:latin typeface="Verdana" panose="020B0604030504040204" pitchFamily="34" charset="0"/>
                        </a:rPr>
                        <a:t>198.0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301664858"/>
                  </a:ext>
                </a:extLst>
              </a:tr>
              <a:tr h="210090">
                <a:tc>
                  <a:txBody>
                    <a:bodyPr/>
                    <a:lstStyle/>
                    <a:p>
                      <a:pPr algn="l" fontAlgn="ctr"/>
                      <a:r>
                        <a:rPr lang="en-GB" sz="1000" b="1" i="0" u="none" strike="noStrike">
                          <a:solidFill>
                            <a:srgbClr val="1A1818"/>
                          </a:solidFill>
                          <a:effectLst/>
                          <a:latin typeface="Verdana" panose="020B0604030504040204" pitchFamily="34" charset="0"/>
                        </a:rPr>
                        <a:t>Total</a:t>
                      </a:r>
                    </a:p>
                  </a:txBody>
                  <a:tcPr marL="8404" marR="8404" marT="84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1A1818"/>
                          </a:solidFill>
                          <a:effectLst/>
                          <a:latin typeface="Verdana" panose="020B0604030504040204" pitchFamily="34" charset="0"/>
                        </a:rPr>
                        <a:t>363.2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1A1818"/>
                          </a:solidFill>
                          <a:effectLst/>
                          <a:latin typeface="Verdana" panose="020B0604030504040204" pitchFamily="34" charset="0"/>
                        </a:rPr>
                        <a:t>213.3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1A1818"/>
                          </a:solidFill>
                          <a:effectLst/>
                          <a:latin typeface="Verdana" panose="020B0604030504040204" pitchFamily="34" charset="0"/>
                        </a:rPr>
                        <a:t>222.0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1A1818"/>
                          </a:solidFill>
                          <a:effectLst/>
                          <a:latin typeface="Verdana" panose="020B0604030504040204" pitchFamily="34" charset="0"/>
                        </a:rPr>
                        <a:t>124.0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1A1818"/>
                          </a:solidFill>
                          <a:effectLst/>
                          <a:latin typeface="Verdana" panose="020B0604030504040204" pitchFamily="34" charset="0"/>
                        </a:rPr>
                        <a:t>149.3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1A1818"/>
                          </a:solidFill>
                          <a:effectLst/>
                          <a:latin typeface="Verdana" panose="020B0604030504040204" pitchFamily="34" charset="0"/>
                        </a:rPr>
                        <a:t>237.0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1A1818"/>
                          </a:solidFill>
                          <a:effectLst/>
                          <a:latin typeface="Verdana" panose="020B0604030504040204" pitchFamily="34" charset="0"/>
                        </a:rPr>
                        <a:t>119.0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smtClean="0">
                          <a:solidFill>
                            <a:srgbClr val="1A1818"/>
                          </a:solidFill>
                          <a:effectLst/>
                          <a:latin typeface="Verdana" panose="020B0604030504040204" pitchFamily="34" charset="0"/>
                        </a:rPr>
                        <a:t>,1427.8</a:t>
                      </a:r>
                      <a:endParaRPr lang="en-GB" sz="1000" b="1" i="0" u="none" strike="noStrike" dirty="0">
                        <a:solidFill>
                          <a:srgbClr val="1A1818"/>
                        </a:solidFill>
                        <a:effectLst/>
                        <a:latin typeface="Verdana" panose="020B0604030504040204" pitchFamily="34" charset="0"/>
                      </a:endParaRPr>
                    </a:p>
                  </a:txBody>
                  <a:tcPr marL="8404" marR="8404" marT="84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35330926"/>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921936621"/>
              </p:ext>
            </p:extLst>
          </p:nvPr>
        </p:nvGraphicFramePr>
        <p:xfrm>
          <a:off x="433279" y="4725144"/>
          <a:ext cx="7899401" cy="1050450"/>
        </p:xfrm>
        <a:graphic>
          <a:graphicData uri="http://schemas.openxmlformats.org/drawingml/2006/table">
            <a:tbl>
              <a:tblPr/>
              <a:tblGrid>
                <a:gridCol w="1434217">
                  <a:extLst>
                    <a:ext uri="{9D8B030D-6E8A-4147-A177-3AD203B41FA5}">
                      <a16:colId xmlns="" xmlns:a16="http://schemas.microsoft.com/office/drawing/2014/main" val="558586376"/>
                    </a:ext>
                  </a:extLst>
                </a:gridCol>
                <a:gridCol w="773133">
                  <a:extLst>
                    <a:ext uri="{9D8B030D-6E8A-4147-A177-3AD203B41FA5}">
                      <a16:colId xmlns="" xmlns:a16="http://schemas.microsoft.com/office/drawing/2014/main" val="1885185880"/>
                    </a:ext>
                  </a:extLst>
                </a:gridCol>
                <a:gridCol w="773133">
                  <a:extLst>
                    <a:ext uri="{9D8B030D-6E8A-4147-A177-3AD203B41FA5}">
                      <a16:colId xmlns="" xmlns:a16="http://schemas.microsoft.com/office/drawing/2014/main" val="400646256"/>
                    </a:ext>
                  </a:extLst>
                </a:gridCol>
                <a:gridCol w="773133">
                  <a:extLst>
                    <a:ext uri="{9D8B030D-6E8A-4147-A177-3AD203B41FA5}">
                      <a16:colId xmlns="" xmlns:a16="http://schemas.microsoft.com/office/drawing/2014/main" val="3897996026"/>
                    </a:ext>
                  </a:extLst>
                </a:gridCol>
                <a:gridCol w="773133">
                  <a:extLst>
                    <a:ext uri="{9D8B030D-6E8A-4147-A177-3AD203B41FA5}">
                      <a16:colId xmlns="" xmlns:a16="http://schemas.microsoft.com/office/drawing/2014/main" val="3899504938"/>
                    </a:ext>
                  </a:extLst>
                </a:gridCol>
                <a:gridCol w="773133">
                  <a:extLst>
                    <a:ext uri="{9D8B030D-6E8A-4147-A177-3AD203B41FA5}">
                      <a16:colId xmlns="" xmlns:a16="http://schemas.microsoft.com/office/drawing/2014/main" val="1930923945"/>
                    </a:ext>
                  </a:extLst>
                </a:gridCol>
                <a:gridCol w="773133">
                  <a:extLst>
                    <a:ext uri="{9D8B030D-6E8A-4147-A177-3AD203B41FA5}">
                      <a16:colId xmlns="" xmlns:a16="http://schemas.microsoft.com/office/drawing/2014/main" val="3613306369"/>
                    </a:ext>
                  </a:extLst>
                </a:gridCol>
                <a:gridCol w="773133">
                  <a:extLst>
                    <a:ext uri="{9D8B030D-6E8A-4147-A177-3AD203B41FA5}">
                      <a16:colId xmlns="" xmlns:a16="http://schemas.microsoft.com/office/drawing/2014/main" val="1587389294"/>
                    </a:ext>
                  </a:extLst>
                </a:gridCol>
                <a:gridCol w="1053253">
                  <a:extLst>
                    <a:ext uri="{9D8B030D-6E8A-4147-A177-3AD203B41FA5}">
                      <a16:colId xmlns="" xmlns:a16="http://schemas.microsoft.com/office/drawing/2014/main" val="178071648"/>
                    </a:ext>
                  </a:extLst>
                </a:gridCol>
              </a:tblGrid>
              <a:tr h="210090">
                <a:tc>
                  <a:txBody>
                    <a:bodyPr/>
                    <a:lstStyle/>
                    <a:p>
                      <a:pPr algn="ctr" fontAlgn="ctr"/>
                      <a:r>
                        <a:rPr lang="en-GB" sz="1000" b="0" i="0" u="none" strike="noStrike" dirty="0">
                          <a:solidFill>
                            <a:srgbClr val="FFFFFF"/>
                          </a:solidFill>
                          <a:effectLst/>
                          <a:latin typeface="Verdana" panose="020B0604030504040204" pitchFamily="34" charset="0"/>
                        </a:rPr>
                        <a:t>Vehicle Type</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BCU</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ABM</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HD</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CT</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CV</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AB</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0" i="0" u="none" strike="noStrike" dirty="0">
                          <a:solidFill>
                            <a:srgbClr val="FFFFFF"/>
                          </a:solidFill>
                          <a:effectLst/>
                          <a:latin typeface="Verdana" panose="020B0604030504040204" pitchFamily="34" charset="0"/>
                        </a:rPr>
                        <a:t>Powys</a:t>
                      </a:r>
                    </a:p>
                  </a:txBody>
                  <a:tcPr marL="8404" marR="8404" marT="8404"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b"/>
                      <a:r>
                        <a:rPr lang="en-GB" sz="1000" b="0" i="0" u="none" strike="noStrike" dirty="0">
                          <a:solidFill>
                            <a:srgbClr val="FFFFFF"/>
                          </a:solidFill>
                          <a:effectLst/>
                          <a:latin typeface="Verdana" panose="020B0604030504040204" pitchFamily="34" charset="0"/>
                        </a:rPr>
                        <a:t>Total</a:t>
                      </a:r>
                    </a:p>
                  </a:txBody>
                  <a:tcPr marL="8404" marR="8404" marT="8404" marB="0" anchor="b">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21765936"/>
                  </a:ext>
                </a:extLst>
              </a:tr>
              <a:tr h="210090">
                <a:tc>
                  <a:txBody>
                    <a:bodyPr/>
                    <a:lstStyle/>
                    <a:p>
                      <a:pPr algn="l" fontAlgn="ctr"/>
                      <a:r>
                        <a:rPr lang="en-GB" sz="1000" b="0" i="0" u="none" strike="noStrike" dirty="0">
                          <a:solidFill>
                            <a:srgbClr val="1A1818"/>
                          </a:solidFill>
                          <a:effectLst/>
                          <a:latin typeface="Verdana" panose="020B0604030504040204" pitchFamily="34" charset="0"/>
                        </a:rPr>
                        <a:t>Para</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-32.8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3.7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3.3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-8.4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0.4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-27.4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-10.9</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-72.1</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091436623"/>
                  </a:ext>
                </a:extLst>
              </a:tr>
              <a:tr h="210090">
                <a:tc>
                  <a:txBody>
                    <a:bodyPr/>
                    <a:lstStyle/>
                    <a:p>
                      <a:pPr algn="l" fontAlgn="ctr"/>
                      <a:r>
                        <a:rPr lang="en-GB" sz="1000" b="0" i="0" u="none" strike="noStrike" dirty="0">
                          <a:solidFill>
                            <a:srgbClr val="1A1818"/>
                          </a:solidFill>
                          <a:effectLst/>
                          <a:latin typeface="Verdana" panose="020B0604030504040204" pitchFamily="34" charset="0"/>
                        </a:rPr>
                        <a:t>Tech</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-41.5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-31.6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-41.2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-17.5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-5.4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-19.7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-11.3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-168.2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533970058"/>
                  </a:ext>
                </a:extLst>
              </a:tr>
              <a:tr h="210090">
                <a:tc>
                  <a:txBody>
                    <a:bodyPr/>
                    <a:lstStyle/>
                    <a:p>
                      <a:pPr algn="l" fontAlgn="ctr"/>
                      <a:r>
                        <a:rPr lang="en-GB" sz="1000" b="0" i="0" u="none" strike="noStrike" dirty="0">
                          <a:solidFill>
                            <a:srgbClr val="1A1818"/>
                          </a:solidFill>
                          <a:effectLst/>
                          <a:latin typeface="Verdana" panose="020B0604030504040204" pitchFamily="34" charset="0"/>
                        </a:rPr>
                        <a:t>UCA</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1.0</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0.3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-1.7</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-3.5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-7.2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-8.6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-22.2</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94214803"/>
                  </a:ext>
                </a:extLst>
              </a:tr>
              <a:tr h="210090">
                <a:tc>
                  <a:txBody>
                    <a:bodyPr/>
                    <a:lstStyle/>
                    <a:p>
                      <a:pPr algn="l" fontAlgn="ctr"/>
                      <a:r>
                        <a:rPr lang="en-GB" sz="1000" b="1" i="0" u="none" strike="noStrike" dirty="0">
                          <a:solidFill>
                            <a:srgbClr val="1A1818"/>
                          </a:solidFill>
                          <a:effectLst/>
                          <a:latin typeface="Verdana" panose="020B0604030504040204" pitchFamily="34" charset="0"/>
                        </a:rPr>
                        <a:t>Total</a:t>
                      </a:r>
                    </a:p>
                  </a:txBody>
                  <a:tcPr marL="8404" marR="8404" marT="840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-73.3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-27.6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-39.6</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-28.4</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-8.5</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-54.3</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-30.8</a:t>
                      </a:r>
                    </a:p>
                  </a:txBody>
                  <a:tcPr marL="8404" marR="8404" marT="84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-262.5</a:t>
                      </a:r>
                    </a:p>
                  </a:txBody>
                  <a:tcPr marL="8404" marR="8404" marT="840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08043920"/>
                  </a:ext>
                </a:extLst>
              </a:tr>
            </a:tbl>
          </a:graphicData>
        </a:graphic>
      </p:graphicFrame>
    </p:spTree>
    <p:extLst>
      <p:ext uri="{BB962C8B-B14F-4D97-AF65-F5344CB8AC3E}">
        <p14:creationId xmlns:p14="http://schemas.microsoft.com/office/powerpoint/2010/main" val="202971444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497" y="286867"/>
            <a:ext cx="8316913" cy="6516000"/>
          </a:xfrm>
        </p:spPr>
      </p:pic>
      <p:sp>
        <p:nvSpPr>
          <p:cNvPr id="6" name="Title 5"/>
          <p:cNvSpPr>
            <a:spLocks noGrp="1"/>
          </p:cNvSpPr>
          <p:nvPr>
            <p:ph type="title"/>
          </p:nvPr>
        </p:nvSpPr>
        <p:spPr/>
        <p:txBody>
          <a:bodyPr/>
          <a:lstStyle/>
          <a:p>
            <a:r>
              <a:rPr lang="en-GB" dirty="0" smtClean="0"/>
              <a:t>APP Potential</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17</a:t>
            </a:fld>
            <a:endParaRPr lang="en-GB" dirty="0"/>
          </a:p>
        </p:txBody>
      </p:sp>
    </p:spTree>
    <p:extLst>
      <p:ext uri="{BB962C8B-B14F-4D97-AF65-F5344CB8AC3E}">
        <p14:creationId xmlns:p14="http://schemas.microsoft.com/office/powerpoint/2010/main" val="2469663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 Potential</a:t>
            </a:r>
            <a:endParaRPr lang="en-GB" dirty="0"/>
          </a:p>
        </p:txBody>
      </p:sp>
      <p:sp>
        <p:nvSpPr>
          <p:cNvPr id="3" name="Content Placeholder 2"/>
          <p:cNvSpPr>
            <a:spLocks noGrp="1"/>
          </p:cNvSpPr>
          <p:nvPr>
            <p:ph idx="1"/>
          </p:nvPr>
        </p:nvSpPr>
        <p:spPr>
          <a:xfrm>
            <a:off x="416859" y="1484784"/>
            <a:ext cx="8043573" cy="1008112"/>
          </a:xfrm>
        </p:spPr>
        <p:txBody>
          <a:bodyPr/>
          <a:lstStyle/>
          <a:p>
            <a:pPr marL="0" indent="0">
              <a:buNone/>
            </a:pPr>
            <a:r>
              <a:rPr lang="en-GB" dirty="0" smtClean="0"/>
              <a:t>An APP suitable code set has been taken from the pre determined attendance list from the DCR table.</a:t>
            </a:r>
            <a:endParaRPr lang="en-GB" dirty="0"/>
          </a:p>
          <a:p>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18</a:t>
            </a:fld>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439839731"/>
              </p:ext>
            </p:extLst>
          </p:nvPr>
        </p:nvGraphicFramePr>
        <p:xfrm>
          <a:off x="417513" y="2780928"/>
          <a:ext cx="8208000" cy="3438000"/>
        </p:xfrm>
        <a:graphic>
          <a:graphicData uri="http://schemas.openxmlformats.org/drawingml/2006/table">
            <a:tbl>
              <a:tblPr/>
              <a:tblGrid>
                <a:gridCol w="2592000">
                  <a:extLst>
                    <a:ext uri="{9D8B030D-6E8A-4147-A177-3AD203B41FA5}">
                      <a16:colId xmlns="" xmlns:a16="http://schemas.microsoft.com/office/drawing/2014/main" val="3676478055"/>
                    </a:ext>
                  </a:extLst>
                </a:gridCol>
                <a:gridCol w="792000">
                  <a:extLst>
                    <a:ext uri="{9D8B030D-6E8A-4147-A177-3AD203B41FA5}">
                      <a16:colId xmlns="" xmlns:a16="http://schemas.microsoft.com/office/drawing/2014/main" val="3994254452"/>
                    </a:ext>
                  </a:extLst>
                </a:gridCol>
                <a:gridCol w="792000">
                  <a:extLst>
                    <a:ext uri="{9D8B030D-6E8A-4147-A177-3AD203B41FA5}">
                      <a16:colId xmlns="" xmlns:a16="http://schemas.microsoft.com/office/drawing/2014/main" val="3916439163"/>
                    </a:ext>
                  </a:extLst>
                </a:gridCol>
                <a:gridCol w="792000">
                  <a:extLst>
                    <a:ext uri="{9D8B030D-6E8A-4147-A177-3AD203B41FA5}">
                      <a16:colId xmlns="" xmlns:a16="http://schemas.microsoft.com/office/drawing/2014/main" val="1927073782"/>
                    </a:ext>
                  </a:extLst>
                </a:gridCol>
                <a:gridCol w="792000">
                  <a:extLst>
                    <a:ext uri="{9D8B030D-6E8A-4147-A177-3AD203B41FA5}">
                      <a16:colId xmlns="" xmlns:a16="http://schemas.microsoft.com/office/drawing/2014/main" val="2899415055"/>
                    </a:ext>
                  </a:extLst>
                </a:gridCol>
                <a:gridCol w="72000">
                  <a:extLst>
                    <a:ext uri="{9D8B030D-6E8A-4147-A177-3AD203B41FA5}">
                      <a16:colId xmlns="" xmlns:a16="http://schemas.microsoft.com/office/drawing/2014/main" val="2622271638"/>
                    </a:ext>
                  </a:extLst>
                </a:gridCol>
                <a:gridCol w="792000">
                  <a:extLst>
                    <a:ext uri="{9D8B030D-6E8A-4147-A177-3AD203B41FA5}">
                      <a16:colId xmlns="" xmlns:a16="http://schemas.microsoft.com/office/drawing/2014/main" val="3429464134"/>
                    </a:ext>
                  </a:extLst>
                </a:gridCol>
                <a:gridCol w="792000">
                  <a:extLst>
                    <a:ext uri="{9D8B030D-6E8A-4147-A177-3AD203B41FA5}">
                      <a16:colId xmlns="" xmlns:a16="http://schemas.microsoft.com/office/drawing/2014/main" val="1494819892"/>
                    </a:ext>
                  </a:extLst>
                </a:gridCol>
                <a:gridCol w="792000">
                  <a:extLst>
                    <a:ext uri="{9D8B030D-6E8A-4147-A177-3AD203B41FA5}">
                      <a16:colId xmlns="" xmlns:a16="http://schemas.microsoft.com/office/drawing/2014/main" val="903535295"/>
                    </a:ext>
                  </a:extLst>
                </a:gridCol>
              </a:tblGrid>
              <a:tr h="252000">
                <a:tc gridSpan="6">
                  <a:txBody>
                    <a:bodyPr/>
                    <a:lstStyle/>
                    <a:p>
                      <a:pPr algn="l" fontAlgn="ctr"/>
                      <a:r>
                        <a:rPr lang="en-GB" sz="1300" b="1" i="1" u="none" strike="noStrike" dirty="0">
                          <a:solidFill>
                            <a:srgbClr val="6D6C70"/>
                          </a:solidFill>
                          <a:effectLst/>
                          <a:latin typeface="Verdana" panose="020B0604030504040204" pitchFamily="34" charset="0"/>
                        </a:rPr>
                        <a:t>Responded Demand per day (2018/19)</a:t>
                      </a:r>
                    </a:p>
                  </a:txBody>
                  <a:tcPr marL="8649" marR="8649" marT="86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algn="ctr" fontAlgn="ctr"/>
                      <a:endParaRPr lang="en-GB" sz="1300" b="1" i="0" u="none" strike="noStrike" dirty="0">
                        <a:solidFill>
                          <a:srgbClr val="6D6C70"/>
                        </a:solidFill>
                        <a:effectLst/>
                        <a:latin typeface="Verdana" panose="020B0604030504040204" pitchFamily="34" charset="0"/>
                      </a:endParaRPr>
                    </a:p>
                  </a:txBody>
                  <a:tcPr marL="8649" marR="8649" marT="86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ctr" fontAlgn="ctr"/>
                      <a:endParaRPr lang="en-GB" sz="1300" b="1" i="0" u="none" strike="noStrike">
                        <a:solidFill>
                          <a:srgbClr val="6D6C70"/>
                        </a:solidFill>
                        <a:effectLst/>
                        <a:latin typeface="Verdana" panose="020B0604030504040204" pitchFamily="34" charset="0"/>
                      </a:endParaRPr>
                    </a:p>
                  </a:txBody>
                  <a:tcPr marL="8649" marR="8649" marT="86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ctr" fontAlgn="ctr"/>
                      <a:endParaRPr lang="en-GB" sz="1300" b="1" i="0" u="none" strike="noStrike" dirty="0">
                        <a:solidFill>
                          <a:srgbClr val="6D6C70"/>
                        </a:solidFill>
                        <a:effectLst/>
                        <a:latin typeface="Verdana" panose="020B0604030504040204" pitchFamily="34" charset="0"/>
                      </a:endParaRPr>
                    </a:p>
                  </a:txBody>
                  <a:tcPr marL="8649" marR="8649" marT="86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ctr" fontAlgn="ctr"/>
                      <a:endParaRPr lang="en-GB" sz="1300" b="1" i="0" u="none" strike="noStrike" dirty="0">
                        <a:solidFill>
                          <a:srgbClr val="6D6C70"/>
                        </a:solidFill>
                        <a:effectLst/>
                        <a:latin typeface="Verdana" panose="020B0604030504040204" pitchFamily="34" charset="0"/>
                      </a:endParaRPr>
                    </a:p>
                  </a:txBody>
                  <a:tcPr marL="8649" marR="8649" marT="8649" marB="0" anchor="ctr">
                    <a:lnL>
                      <a:noFill/>
                    </a:lnL>
                    <a:lnR>
                      <a:noFill/>
                    </a:lnR>
                    <a:lnT>
                      <a:noFill/>
                    </a:lnT>
                    <a:lnB>
                      <a:noFill/>
                    </a:lnB>
                  </a:tcPr>
                </a:tc>
                <a:tc>
                  <a:txBody>
                    <a:bodyPr/>
                    <a:lstStyle/>
                    <a:p>
                      <a:pPr algn="ctr" fontAlgn="ctr"/>
                      <a:endParaRPr lang="en-GB" sz="1300" b="1" i="0" u="none" strike="noStrike" dirty="0">
                        <a:solidFill>
                          <a:srgbClr val="6D6C70"/>
                        </a:solidFill>
                        <a:effectLst/>
                        <a:latin typeface="Verdana" panose="020B0604030504040204" pitchFamily="34" charset="0"/>
                      </a:endParaRPr>
                    </a:p>
                  </a:txBody>
                  <a:tcPr marL="8649" marR="8649" marT="8649"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300" b="1" i="0" u="none" strike="noStrike" dirty="0">
                        <a:solidFill>
                          <a:srgbClr val="6D6C70"/>
                        </a:solidFill>
                        <a:effectLst/>
                        <a:latin typeface="Verdana" panose="020B0604030504040204" pitchFamily="34" charset="0"/>
                      </a:endParaRPr>
                    </a:p>
                  </a:txBody>
                  <a:tcPr marL="8649" marR="8649" marT="8649"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300" b="1" i="0" u="none" strike="noStrike" dirty="0">
                        <a:solidFill>
                          <a:srgbClr val="6D6C70"/>
                        </a:solidFill>
                        <a:effectLst/>
                        <a:latin typeface="Verdana" panose="020B0604030504040204" pitchFamily="34" charset="0"/>
                      </a:endParaRPr>
                    </a:p>
                  </a:txBody>
                  <a:tcPr marL="8649" marR="8649" marT="8649"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519166748"/>
                  </a:ext>
                </a:extLst>
              </a:tr>
              <a:tr h="270000">
                <a:tc rowSpan="2">
                  <a:txBody>
                    <a:bodyPr/>
                    <a:lstStyle/>
                    <a:p>
                      <a:pPr algn="ctr" fontAlgn="ctr"/>
                      <a:r>
                        <a:rPr lang="en-GB" sz="1300" b="1" i="0" u="none" strike="noStrike" dirty="0">
                          <a:solidFill>
                            <a:srgbClr val="FFFFFF"/>
                          </a:solidFill>
                          <a:effectLst/>
                          <a:latin typeface="Verdana" panose="020B0604030504040204" pitchFamily="34" charset="0"/>
                        </a:rPr>
                        <a:t>LHB</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rowSpan="2">
                  <a:txBody>
                    <a:bodyPr/>
                    <a:lstStyle/>
                    <a:p>
                      <a:pPr algn="ctr" fontAlgn="ctr"/>
                      <a:r>
                        <a:rPr lang="en-GB" sz="1300" b="1" i="0" u="none" strike="noStrike" dirty="0" smtClean="0">
                          <a:solidFill>
                            <a:srgbClr val="FFFFFF"/>
                          </a:solidFill>
                          <a:effectLst/>
                          <a:latin typeface="Verdana" panose="020B0604030504040204" pitchFamily="34" charset="0"/>
                        </a:rPr>
                        <a:t>All</a:t>
                      </a:r>
                      <a:endParaRPr lang="en-GB" sz="1300" b="1" i="0" u="none" strike="noStrike" dirty="0">
                        <a:solidFill>
                          <a:srgbClr val="FFFFFF"/>
                        </a:solidFill>
                        <a:effectLst/>
                        <a:latin typeface="Verdana" panose="020B0604030504040204" pitchFamily="34" charset="0"/>
                      </a:endParaRPr>
                    </a:p>
                  </a:txBody>
                  <a:tcPr marL="8649" marR="8649" marT="864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300" b="1" i="0" u="none" strike="noStrike" dirty="0">
                          <a:solidFill>
                            <a:srgbClr val="FFFFFF"/>
                          </a:solidFill>
                          <a:effectLst/>
                          <a:latin typeface="Verdana" panose="020B0604030504040204" pitchFamily="34" charset="0"/>
                        </a:rPr>
                        <a:t> APP Suitable </a:t>
                      </a:r>
                    </a:p>
                  </a:txBody>
                  <a:tcPr marL="8649" marR="8649" marT="8649"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a:txBody>
                    <a:bodyPr/>
                    <a:lstStyle/>
                    <a:p>
                      <a:pPr algn="ctr" fontAlgn="ctr"/>
                      <a:endParaRPr lang="en-GB" sz="1300" b="1" i="0" u="none" strike="noStrike" dirty="0">
                        <a:solidFill>
                          <a:srgbClr val="6D6C70"/>
                        </a:solidFill>
                        <a:effectLst/>
                        <a:latin typeface="Verdana" panose="020B0604030504040204" pitchFamily="34" charset="0"/>
                      </a:endParaRP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3">
                  <a:txBody>
                    <a:bodyPr/>
                    <a:lstStyle/>
                    <a:p>
                      <a:pPr algn="ctr" fontAlgn="ctr"/>
                      <a:r>
                        <a:rPr lang="en-GB" sz="1300" b="1" i="0" u="none" strike="noStrike" dirty="0">
                          <a:solidFill>
                            <a:srgbClr val="FFFFFF"/>
                          </a:solidFill>
                          <a:effectLst/>
                          <a:latin typeface="Verdana" panose="020B0604030504040204" pitchFamily="34" charset="0"/>
                        </a:rPr>
                        <a:t> % APP Suitable </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2717923778"/>
                  </a:ext>
                </a:extLst>
              </a:tr>
              <a:tr h="648000">
                <a:tc vMerge="1">
                  <a:txBody>
                    <a:bodyPr/>
                    <a:lstStyle/>
                    <a:p>
                      <a:endParaRPr lang="en-GB"/>
                    </a:p>
                  </a:txBody>
                  <a:tcPr/>
                </a:tc>
                <a:tc vMerge="1">
                  <a:txBody>
                    <a:bodyPr/>
                    <a:lstStyle/>
                    <a:p>
                      <a:endParaRPr lang="en-GB"/>
                    </a:p>
                  </a:txBody>
                  <a:tcPr/>
                </a:tc>
                <a:tc>
                  <a:txBody>
                    <a:bodyPr/>
                    <a:lstStyle/>
                    <a:p>
                      <a:pPr algn="ctr" fontAlgn="ctr"/>
                      <a:r>
                        <a:rPr lang="en-GB" sz="1300" b="1" i="0" u="none" strike="noStrike" dirty="0">
                          <a:solidFill>
                            <a:srgbClr val="FFFFFF"/>
                          </a:solidFill>
                          <a:effectLst/>
                          <a:latin typeface="Verdana" panose="020B0604030504040204" pitchFamily="34" charset="0"/>
                        </a:rPr>
                        <a:t> APP Only </a:t>
                      </a:r>
                    </a:p>
                  </a:txBody>
                  <a:tcPr marL="8649" marR="8649" marT="864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 APP and/or Other </a:t>
                      </a:r>
                    </a:p>
                  </a:txBody>
                  <a:tcPr marL="8649" marR="8649" marT="864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 Total </a:t>
                      </a:r>
                    </a:p>
                  </a:txBody>
                  <a:tcPr marL="8649" marR="8649" marT="8649"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endParaRPr lang="en-GB" sz="1300" b="1" i="0" u="none" strike="noStrike" dirty="0">
                        <a:solidFill>
                          <a:srgbClr val="6D6C70"/>
                        </a:solidFill>
                        <a:effectLst/>
                        <a:latin typeface="Verdana" panose="020B0604030504040204" pitchFamily="34" charset="0"/>
                      </a:endParaRP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300" b="1" i="0" u="none" strike="noStrike" dirty="0">
                          <a:solidFill>
                            <a:srgbClr val="FFFFFF"/>
                          </a:solidFill>
                          <a:effectLst/>
                          <a:latin typeface="Verdana" panose="020B0604030504040204" pitchFamily="34" charset="0"/>
                        </a:rPr>
                        <a:t> APP Only </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 APP and/or Other </a:t>
                      </a:r>
                    </a:p>
                  </a:txBody>
                  <a:tcPr marL="8649" marR="8649" marT="864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 Total </a:t>
                      </a:r>
                    </a:p>
                  </a:txBody>
                  <a:tcPr marL="8649" marR="8649" marT="8649"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249011383"/>
                  </a:ext>
                </a:extLst>
              </a:tr>
              <a:tr h="252000">
                <a:tc>
                  <a:txBody>
                    <a:bodyPr/>
                    <a:lstStyle/>
                    <a:p>
                      <a:pPr algn="l" fontAlgn="ctr"/>
                      <a:r>
                        <a:rPr lang="en-GB" sz="1300" b="0" i="0" u="none" strike="noStrike" dirty="0">
                          <a:solidFill>
                            <a:srgbClr val="6D6C70"/>
                          </a:solidFill>
                          <a:effectLst/>
                          <a:latin typeface="Verdana" panose="020B0604030504040204" pitchFamily="34" charset="0"/>
                        </a:rPr>
                        <a:t>Abertawe Bro Morgannwg </a:t>
                      </a:r>
                      <a:r>
                        <a:rPr lang="en-GB" sz="1300" b="0" i="0" u="none" strike="noStrike" dirty="0" smtClean="0">
                          <a:solidFill>
                            <a:srgbClr val="6D6C70"/>
                          </a:solidFill>
                          <a:effectLst/>
                          <a:latin typeface="Verdana" panose="020B0604030504040204" pitchFamily="34" charset="0"/>
                        </a:rPr>
                        <a:t>Uni.</a:t>
                      </a:r>
                      <a:endParaRPr lang="en-GB" sz="1300" b="0" i="0" u="none" strike="noStrike" dirty="0">
                        <a:solidFill>
                          <a:srgbClr val="6D6C70"/>
                        </a:solidFill>
                        <a:effectLst/>
                        <a:latin typeface="Verdana" panose="020B0604030504040204" pitchFamily="34" charset="0"/>
                      </a:endParaRP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157.2</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5.2</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21.0</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26.2</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n-GB" sz="1300" b="0" i="0" u="none" strike="noStrike" dirty="0">
                        <a:solidFill>
                          <a:srgbClr val="6D6C70"/>
                        </a:solidFill>
                        <a:effectLst/>
                        <a:latin typeface="Verdana" panose="020B0604030504040204" pitchFamily="34" charset="0"/>
                      </a:endParaRP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300" b="0" i="0" u="none" strike="noStrike" dirty="0">
                          <a:solidFill>
                            <a:srgbClr val="6D6C70"/>
                          </a:solidFill>
                          <a:effectLst/>
                          <a:latin typeface="Verdana" panose="020B0604030504040204" pitchFamily="34" charset="0"/>
                        </a:rPr>
                        <a:t>3.3%</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13.4%</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16.6%</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048013113"/>
                  </a:ext>
                </a:extLst>
              </a:tr>
              <a:tr h="252000">
                <a:tc>
                  <a:txBody>
                    <a:bodyPr/>
                    <a:lstStyle/>
                    <a:p>
                      <a:pPr algn="l" fontAlgn="ctr"/>
                      <a:r>
                        <a:rPr lang="en-GB" sz="1300" b="0" i="0" u="none" strike="noStrike" dirty="0">
                          <a:solidFill>
                            <a:srgbClr val="6D6C70"/>
                          </a:solidFill>
                          <a:effectLst/>
                          <a:latin typeface="Verdana" panose="020B0604030504040204" pitchFamily="34" charset="0"/>
                        </a:rPr>
                        <a:t>Aneurin Bevan</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171.7</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5.6</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22.8</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28.4</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n-GB" sz="1300" b="0" i="0" u="none" strike="noStrike" dirty="0">
                        <a:solidFill>
                          <a:srgbClr val="6D6C70"/>
                        </a:solidFill>
                        <a:effectLst/>
                        <a:latin typeface="Verdana" panose="020B0604030504040204" pitchFamily="34" charset="0"/>
                      </a:endParaRP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300" b="0" i="0" u="none" strike="noStrike" dirty="0">
                          <a:solidFill>
                            <a:srgbClr val="6D6C70"/>
                          </a:solidFill>
                          <a:effectLst/>
                          <a:latin typeface="Verdana" panose="020B0604030504040204" pitchFamily="34" charset="0"/>
                        </a:rPr>
                        <a:t>3.3%</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13.3%</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16.5%</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204720804"/>
                  </a:ext>
                </a:extLst>
              </a:tr>
              <a:tr h="252000">
                <a:tc>
                  <a:txBody>
                    <a:bodyPr/>
                    <a:lstStyle/>
                    <a:p>
                      <a:pPr algn="l" fontAlgn="ctr"/>
                      <a:r>
                        <a:rPr lang="en-GB" sz="1300" b="0" i="0" u="none" strike="noStrike" dirty="0">
                          <a:solidFill>
                            <a:srgbClr val="6D6C70"/>
                          </a:solidFill>
                          <a:effectLst/>
                          <a:latin typeface="Verdana" panose="020B0604030504040204" pitchFamily="34" charset="0"/>
                        </a:rPr>
                        <a:t>Betsi Cadwaladr University</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255.4</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10.2</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39.1</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49.3</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n-GB" sz="1300" b="0" i="0" u="none" strike="noStrike" dirty="0">
                        <a:solidFill>
                          <a:srgbClr val="6D6C70"/>
                        </a:solidFill>
                        <a:effectLst/>
                        <a:latin typeface="Verdana" panose="020B0604030504040204" pitchFamily="34" charset="0"/>
                      </a:endParaRP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300" b="0" i="0" u="none" strike="noStrike" dirty="0">
                          <a:solidFill>
                            <a:srgbClr val="6D6C70"/>
                          </a:solidFill>
                          <a:effectLst/>
                          <a:latin typeface="Verdana" panose="020B0604030504040204" pitchFamily="34" charset="0"/>
                        </a:rPr>
                        <a:t>4.0%</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15.3%</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19.3%</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35754800"/>
                  </a:ext>
                </a:extLst>
              </a:tr>
              <a:tr h="252000">
                <a:tc>
                  <a:txBody>
                    <a:bodyPr/>
                    <a:lstStyle/>
                    <a:p>
                      <a:pPr algn="l" fontAlgn="ctr"/>
                      <a:r>
                        <a:rPr lang="en-GB" sz="1300" b="0" i="0" u="none" strike="noStrike" dirty="0">
                          <a:solidFill>
                            <a:srgbClr val="6D6C70"/>
                          </a:solidFill>
                          <a:effectLst/>
                          <a:latin typeface="Verdana" panose="020B0604030504040204" pitchFamily="34" charset="0"/>
                        </a:rPr>
                        <a:t>Cardiff &amp; Vale University</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130.2</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3.7</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16.6</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20.3</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n-GB" sz="1300" b="0" i="0" u="none" strike="noStrike" dirty="0">
                        <a:solidFill>
                          <a:srgbClr val="6D6C70"/>
                        </a:solidFill>
                        <a:effectLst/>
                        <a:latin typeface="Verdana" panose="020B0604030504040204" pitchFamily="34" charset="0"/>
                      </a:endParaRP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300" b="0" i="0" u="none" strike="noStrike" dirty="0">
                          <a:solidFill>
                            <a:srgbClr val="6D6C70"/>
                          </a:solidFill>
                          <a:effectLst/>
                          <a:latin typeface="Verdana" panose="020B0604030504040204" pitchFamily="34" charset="0"/>
                        </a:rPr>
                        <a:t>2.8%</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12.7%</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15.6%</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66518009"/>
                  </a:ext>
                </a:extLst>
              </a:tr>
              <a:tr h="252000">
                <a:tc>
                  <a:txBody>
                    <a:bodyPr/>
                    <a:lstStyle/>
                    <a:p>
                      <a:pPr algn="l" fontAlgn="ctr"/>
                      <a:r>
                        <a:rPr lang="en-GB" sz="1300" b="0" i="0" u="none" strike="noStrike" dirty="0">
                          <a:solidFill>
                            <a:srgbClr val="6D6C70"/>
                          </a:solidFill>
                          <a:effectLst/>
                          <a:latin typeface="Verdana" panose="020B0604030504040204" pitchFamily="34" charset="0"/>
                        </a:rPr>
                        <a:t>Cwm Taf</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95.2</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3.6</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13.5</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17.1</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n-GB" sz="1300" b="0" i="0" u="none" strike="noStrike" dirty="0">
                        <a:solidFill>
                          <a:srgbClr val="6D6C70"/>
                        </a:solidFill>
                        <a:effectLst/>
                        <a:latin typeface="Verdana" panose="020B0604030504040204" pitchFamily="34" charset="0"/>
                      </a:endParaRP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300" b="0" i="0" u="none" strike="noStrike" dirty="0">
                          <a:solidFill>
                            <a:srgbClr val="6D6C70"/>
                          </a:solidFill>
                          <a:effectLst/>
                          <a:latin typeface="Verdana" panose="020B0604030504040204" pitchFamily="34" charset="0"/>
                        </a:rPr>
                        <a:t>3.8%</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14.2%</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18.0%</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103821344"/>
                  </a:ext>
                </a:extLst>
              </a:tr>
              <a:tr h="252000">
                <a:tc>
                  <a:txBody>
                    <a:bodyPr/>
                    <a:lstStyle/>
                    <a:p>
                      <a:pPr algn="l" fontAlgn="ctr"/>
                      <a:r>
                        <a:rPr lang="en-GB" sz="1300" b="0" i="0" u="none" strike="noStrike" dirty="0">
                          <a:solidFill>
                            <a:srgbClr val="6D6C70"/>
                          </a:solidFill>
                          <a:effectLst/>
                          <a:latin typeface="Verdana" panose="020B0604030504040204" pitchFamily="34" charset="0"/>
                        </a:rPr>
                        <a:t>Hywel Dda</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131.7</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5.0</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18.4</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23.4</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en-GB" sz="1300" b="0" i="0" u="none" strike="noStrike" dirty="0">
                        <a:solidFill>
                          <a:srgbClr val="6D6C70"/>
                        </a:solidFill>
                        <a:effectLst/>
                        <a:latin typeface="Verdana" panose="020B0604030504040204" pitchFamily="34" charset="0"/>
                      </a:endParaRP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300" b="0" i="0" u="none" strike="noStrike" dirty="0">
                          <a:solidFill>
                            <a:srgbClr val="6D6C70"/>
                          </a:solidFill>
                          <a:effectLst/>
                          <a:latin typeface="Verdana" panose="020B0604030504040204" pitchFamily="34" charset="0"/>
                        </a:rPr>
                        <a:t>3.8%</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14.0%</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17.7%</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4240951893"/>
                  </a:ext>
                </a:extLst>
              </a:tr>
              <a:tr h="252000">
                <a:tc>
                  <a:txBody>
                    <a:bodyPr/>
                    <a:lstStyle/>
                    <a:p>
                      <a:pPr algn="l" fontAlgn="ctr"/>
                      <a:r>
                        <a:rPr lang="en-GB" sz="1300" b="0" i="0" u="none" strike="noStrike" dirty="0">
                          <a:solidFill>
                            <a:srgbClr val="6D6C70"/>
                          </a:solidFill>
                          <a:effectLst/>
                          <a:latin typeface="Verdana" panose="020B0604030504040204" pitchFamily="34" charset="0"/>
                        </a:rPr>
                        <a:t>Powys</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46.4</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1.7</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6.2</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8.0</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300" b="0" i="0" u="none" strike="noStrike" dirty="0">
                        <a:solidFill>
                          <a:srgbClr val="6D6C70"/>
                        </a:solidFill>
                        <a:effectLst/>
                        <a:latin typeface="Verdana" panose="020B0604030504040204" pitchFamily="34" charset="0"/>
                      </a:endParaRP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300" b="0" i="0" u="none" strike="noStrike" dirty="0">
                          <a:solidFill>
                            <a:srgbClr val="6D6C70"/>
                          </a:solidFill>
                          <a:effectLst/>
                          <a:latin typeface="Verdana" panose="020B0604030504040204" pitchFamily="34" charset="0"/>
                        </a:rPr>
                        <a:t>3.7%</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13.5%</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17.2%</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3767772"/>
                  </a:ext>
                </a:extLst>
              </a:tr>
              <a:tr h="252000">
                <a:tc>
                  <a:txBody>
                    <a:bodyPr/>
                    <a:lstStyle/>
                    <a:p>
                      <a:pPr algn="l" fontAlgn="ctr"/>
                      <a:r>
                        <a:rPr lang="en-GB" sz="1300" b="0" i="0" u="none" strike="noStrike" dirty="0">
                          <a:solidFill>
                            <a:srgbClr val="6D6C70"/>
                          </a:solidFill>
                          <a:effectLst/>
                          <a:latin typeface="Verdana" panose="020B0604030504040204" pitchFamily="34" charset="0"/>
                        </a:rPr>
                        <a:t>Out of Area</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0.7</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0.0</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0.0</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0.0</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300" b="0" i="0" u="none" strike="noStrike" dirty="0">
                        <a:solidFill>
                          <a:srgbClr val="6D6C70"/>
                        </a:solidFill>
                        <a:effectLst/>
                        <a:latin typeface="Verdana" panose="020B0604030504040204" pitchFamily="34" charset="0"/>
                      </a:endParaRP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300" b="0" i="0" u="none" strike="noStrike" dirty="0">
                          <a:solidFill>
                            <a:srgbClr val="6D6C70"/>
                          </a:solidFill>
                          <a:effectLst/>
                          <a:latin typeface="Verdana" panose="020B0604030504040204" pitchFamily="34" charset="0"/>
                        </a:rPr>
                        <a:t>0.0%</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1.7%</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rgbClr val="6D6C70"/>
                          </a:solidFill>
                          <a:effectLst/>
                          <a:latin typeface="Verdana" panose="020B0604030504040204" pitchFamily="34" charset="0"/>
                        </a:rPr>
                        <a:t>1.7%</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506007502"/>
                  </a:ext>
                </a:extLst>
              </a:tr>
              <a:tr h="252000">
                <a:tc>
                  <a:txBody>
                    <a:bodyPr/>
                    <a:lstStyle/>
                    <a:p>
                      <a:pPr algn="l" fontAlgn="ctr"/>
                      <a:r>
                        <a:rPr lang="en-GB" sz="1300" b="1" i="0" u="none" strike="noStrike" dirty="0">
                          <a:solidFill>
                            <a:srgbClr val="6D6C70"/>
                          </a:solidFill>
                          <a:effectLst/>
                          <a:latin typeface="Verdana" panose="020B0604030504040204" pitchFamily="34" charset="0"/>
                        </a:rPr>
                        <a:t>Trust-wide</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rgbClr val="6D6C70"/>
                          </a:solidFill>
                          <a:effectLst/>
                          <a:latin typeface="Verdana" panose="020B0604030504040204" pitchFamily="34" charset="0"/>
                        </a:rPr>
                        <a:t>988.4</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rgbClr val="6D6C70"/>
                          </a:solidFill>
                          <a:effectLst/>
                          <a:latin typeface="Verdana" panose="020B0604030504040204" pitchFamily="34" charset="0"/>
                        </a:rPr>
                        <a:t>34.9</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rgbClr val="6D6C70"/>
                          </a:solidFill>
                          <a:effectLst/>
                          <a:latin typeface="Verdana" panose="020B0604030504040204" pitchFamily="34" charset="0"/>
                        </a:rPr>
                        <a:t>137.6</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rgbClr val="6D6C70"/>
                          </a:solidFill>
                          <a:effectLst/>
                          <a:latin typeface="Verdana" panose="020B0604030504040204" pitchFamily="34" charset="0"/>
                        </a:rPr>
                        <a:t>172.5</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300" b="0" i="0" u="none" strike="noStrike" dirty="0">
                        <a:solidFill>
                          <a:srgbClr val="6D6C70"/>
                        </a:solidFill>
                        <a:effectLst/>
                        <a:latin typeface="Verdana" panose="020B0604030504040204" pitchFamily="34" charset="0"/>
                      </a:endParaRP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300" b="1" i="0" u="none" strike="noStrike" dirty="0">
                          <a:solidFill>
                            <a:srgbClr val="6D6C70"/>
                          </a:solidFill>
                          <a:effectLst/>
                          <a:latin typeface="Verdana" panose="020B0604030504040204" pitchFamily="34" charset="0"/>
                        </a:rPr>
                        <a:t>3.5%</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rgbClr val="6D6C70"/>
                          </a:solidFill>
                          <a:effectLst/>
                          <a:latin typeface="Verdana" panose="020B0604030504040204" pitchFamily="34" charset="0"/>
                        </a:rPr>
                        <a:t>13.9%</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rgbClr val="6D6C70"/>
                          </a:solidFill>
                          <a:effectLst/>
                          <a:latin typeface="Verdana" panose="020B0604030504040204" pitchFamily="34" charset="0"/>
                        </a:rPr>
                        <a:t>17.5%</a:t>
                      </a:r>
                    </a:p>
                  </a:txBody>
                  <a:tcPr marL="8649" marR="8649" marT="86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15606830"/>
                  </a:ext>
                </a:extLst>
              </a:tr>
            </a:tbl>
          </a:graphicData>
        </a:graphic>
      </p:graphicFrame>
    </p:spTree>
    <p:extLst>
      <p:ext uri="{BB962C8B-B14F-4D97-AF65-F5344CB8AC3E}">
        <p14:creationId xmlns:p14="http://schemas.microsoft.com/office/powerpoint/2010/main" val="3575967034"/>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 Potential</a:t>
            </a:r>
            <a:endParaRPr lang="en-GB" dirty="0"/>
          </a:p>
        </p:txBody>
      </p:sp>
      <p:sp>
        <p:nvSpPr>
          <p:cNvPr id="3" name="Content Placeholder 2"/>
          <p:cNvSpPr>
            <a:spLocks noGrp="1"/>
          </p:cNvSpPr>
          <p:nvPr>
            <p:ph idx="1"/>
          </p:nvPr>
        </p:nvSpPr>
        <p:spPr>
          <a:xfrm>
            <a:off x="416859" y="1484784"/>
            <a:ext cx="8043573" cy="4608512"/>
          </a:xfrm>
        </p:spPr>
        <p:txBody>
          <a:bodyPr/>
          <a:lstStyle/>
          <a:p>
            <a:r>
              <a:rPr lang="en-GB" dirty="0" smtClean="0"/>
              <a:t>Potential to increase APP workload to 172.5 incidents per day, or </a:t>
            </a:r>
            <a:r>
              <a:rPr lang="en-GB" b="1" dirty="0" smtClean="0">
                <a:solidFill>
                  <a:schemeClr val="tx2"/>
                </a:solidFill>
              </a:rPr>
              <a:t>17.5%</a:t>
            </a:r>
            <a:r>
              <a:rPr lang="en-GB" dirty="0" smtClean="0"/>
              <a:t> of total incident volumes.</a:t>
            </a:r>
          </a:p>
          <a:p>
            <a:r>
              <a:rPr lang="en-GB" dirty="0" smtClean="0"/>
              <a:t>In 2018/19 APPs responded to 14.3 incidents per day, only 4 of which were considered APP suitable.</a:t>
            </a:r>
          </a:p>
          <a:p>
            <a:r>
              <a:rPr lang="en-GB" dirty="0" smtClean="0"/>
              <a:t>To those suitable incidents, APPs had an average conveyance rate of 25.5%, compared to 59.1% if an APP didn’t attend.</a:t>
            </a:r>
          </a:p>
          <a:p>
            <a:r>
              <a:rPr lang="en-GB" dirty="0" smtClean="0"/>
              <a:t>Pilots have suggested that as the APP codeset is expanded, an average conveyance rate of 33% is achievable.</a:t>
            </a:r>
          </a:p>
          <a:p>
            <a:endParaRPr lang="en-GB" dirty="0"/>
          </a:p>
          <a:p>
            <a:pPr marL="0" indent="0">
              <a:buNone/>
            </a:pPr>
            <a:endParaRPr lang="en-GB" dirty="0"/>
          </a:p>
          <a:p>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19</a:t>
            </a:fld>
            <a:endParaRPr lang="en-GB" dirty="0"/>
          </a:p>
        </p:txBody>
      </p:sp>
    </p:spTree>
    <p:extLst>
      <p:ext uri="{BB962C8B-B14F-4D97-AF65-F5344CB8AC3E}">
        <p14:creationId xmlns:p14="http://schemas.microsoft.com/office/powerpoint/2010/main" val="1155211926"/>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smtClean="0"/>
              <a:t>Contents</a:t>
            </a:r>
            <a:endParaRPr lang="en-GB" dirty="0"/>
          </a:p>
        </p:txBody>
      </p:sp>
      <p:sp>
        <p:nvSpPr>
          <p:cNvPr id="7" name="Content Placeholder 6"/>
          <p:cNvSpPr>
            <a:spLocks noGrp="1"/>
          </p:cNvSpPr>
          <p:nvPr>
            <p:ph idx="1"/>
          </p:nvPr>
        </p:nvSpPr>
        <p:spPr>
          <a:xfrm>
            <a:off x="323528" y="1484784"/>
            <a:ext cx="8280919" cy="4824536"/>
          </a:xfrm>
        </p:spPr>
        <p:txBody>
          <a:bodyPr numCol="2">
            <a:noAutofit/>
          </a:bodyPr>
          <a:lstStyle/>
          <a:p>
            <a:pPr marL="452438" indent="-452438">
              <a:lnSpc>
                <a:spcPct val="160000"/>
              </a:lnSpc>
              <a:spcBef>
                <a:spcPts val="300"/>
              </a:spcBef>
              <a:spcAft>
                <a:spcPts val="300"/>
              </a:spcAft>
            </a:pPr>
            <a:r>
              <a:rPr lang="en-GB" dirty="0" smtClean="0"/>
              <a:t>Project Update</a:t>
            </a:r>
          </a:p>
          <a:p>
            <a:pPr marL="452438" indent="-452438">
              <a:lnSpc>
                <a:spcPct val="160000"/>
              </a:lnSpc>
              <a:spcBef>
                <a:spcPts val="300"/>
              </a:spcBef>
              <a:spcAft>
                <a:spcPts val="300"/>
              </a:spcAft>
            </a:pPr>
            <a:r>
              <a:rPr lang="en-GB" dirty="0" smtClean="0"/>
              <a:t>Updated Ops Analysis</a:t>
            </a:r>
          </a:p>
          <a:p>
            <a:pPr marL="452438" indent="-452438">
              <a:lnSpc>
                <a:spcPct val="160000"/>
              </a:lnSpc>
              <a:spcBef>
                <a:spcPts val="300"/>
              </a:spcBef>
              <a:spcAft>
                <a:spcPts val="300"/>
              </a:spcAft>
            </a:pPr>
            <a:r>
              <a:rPr lang="en-GB" dirty="0" smtClean="0"/>
              <a:t>Ops Relief Requirement</a:t>
            </a:r>
          </a:p>
          <a:p>
            <a:pPr marL="452438" indent="-452438">
              <a:lnSpc>
                <a:spcPct val="160000"/>
              </a:lnSpc>
              <a:spcBef>
                <a:spcPts val="300"/>
              </a:spcBef>
              <a:spcAft>
                <a:spcPts val="300"/>
              </a:spcAft>
            </a:pPr>
            <a:r>
              <a:rPr lang="en-GB" dirty="0" smtClean="0"/>
              <a:t>APP Potential</a:t>
            </a:r>
          </a:p>
          <a:p>
            <a:pPr marL="452438" indent="-452438">
              <a:lnSpc>
                <a:spcPct val="160000"/>
              </a:lnSpc>
              <a:spcBef>
                <a:spcPts val="300"/>
              </a:spcBef>
              <a:spcAft>
                <a:spcPts val="300"/>
              </a:spcAft>
            </a:pPr>
            <a:r>
              <a:rPr lang="en-GB" dirty="0" smtClean="0"/>
              <a:t>Dispatch Analysis</a:t>
            </a:r>
          </a:p>
          <a:p>
            <a:pPr marL="452438" indent="-452438">
              <a:lnSpc>
                <a:spcPct val="160000"/>
              </a:lnSpc>
              <a:spcBef>
                <a:spcPts val="300"/>
              </a:spcBef>
              <a:spcAft>
                <a:spcPts val="300"/>
              </a:spcAft>
            </a:pPr>
            <a:r>
              <a:rPr lang="en-GB" dirty="0"/>
              <a:t>CCC Relief Requirement</a:t>
            </a:r>
          </a:p>
          <a:p>
            <a:pPr marL="452438" indent="-452438">
              <a:lnSpc>
                <a:spcPct val="160000"/>
              </a:lnSpc>
              <a:spcBef>
                <a:spcPts val="300"/>
              </a:spcBef>
              <a:spcAft>
                <a:spcPts val="300"/>
              </a:spcAft>
            </a:pPr>
            <a:r>
              <a:rPr lang="en-GB" dirty="0" smtClean="0"/>
              <a:t>CTA Potential</a:t>
            </a:r>
          </a:p>
          <a:p>
            <a:pPr marL="452438" indent="-452438">
              <a:lnSpc>
                <a:spcPct val="160000"/>
              </a:lnSpc>
              <a:spcBef>
                <a:spcPts val="300"/>
              </a:spcBef>
              <a:spcAft>
                <a:spcPts val="300"/>
              </a:spcAft>
            </a:pPr>
            <a:r>
              <a:rPr lang="en-GB" dirty="0" smtClean="0"/>
              <a:t>CCC Modelling Assumptions</a:t>
            </a:r>
          </a:p>
          <a:p>
            <a:pPr marL="452438" indent="-452438">
              <a:lnSpc>
                <a:spcPct val="160000"/>
              </a:lnSpc>
              <a:spcBef>
                <a:spcPts val="300"/>
              </a:spcBef>
              <a:spcAft>
                <a:spcPts val="300"/>
              </a:spcAft>
            </a:pPr>
            <a:r>
              <a:rPr lang="en-GB" dirty="0" smtClean="0"/>
              <a:t>CCC Modelling</a:t>
            </a:r>
          </a:p>
          <a:p>
            <a:pPr marL="452438" indent="-452438">
              <a:lnSpc>
                <a:spcPct val="160000"/>
              </a:lnSpc>
              <a:spcBef>
                <a:spcPts val="300"/>
              </a:spcBef>
              <a:spcAft>
                <a:spcPts val="300"/>
              </a:spcAft>
            </a:pPr>
            <a:r>
              <a:rPr lang="en-GB" dirty="0" smtClean="0"/>
              <a:t>Ops Modelling Assumptions </a:t>
            </a:r>
          </a:p>
          <a:p>
            <a:pPr marL="452438" indent="-452438">
              <a:lnSpc>
                <a:spcPct val="160000"/>
              </a:lnSpc>
              <a:spcBef>
                <a:spcPts val="300"/>
              </a:spcBef>
              <a:spcAft>
                <a:spcPts val="300"/>
              </a:spcAft>
            </a:pPr>
            <a:r>
              <a:rPr lang="en-GB" dirty="0" smtClean="0"/>
              <a:t>Ops Modelling</a:t>
            </a:r>
          </a:p>
          <a:p>
            <a:pPr marL="452438" indent="-452438">
              <a:lnSpc>
                <a:spcPct val="160000"/>
              </a:lnSpc>
              <a:spcBef>
                <a:spcPts val="300"/>
              </a:spcBef>
              <a:spcAft>
                <a:spcPts val="300"/>
              </a:spcAft>
            </a:pPr>
            <a:r>
              <a:rPr lang="en-GB" dirty="0" smtClean="0"/>
              <a:t>Optimal Location Modelling</a:t>
            </a:r>
          </a:p>
          <a:p>
            <a:pPr marL="452438" indent="-452438">
              <a:lnSpc>
                <a:spcPct val="160000"/>
              </a:lnSpc>
              <a:spcBef>
                <a:spcPts val="300"/>
              </a:spcBef>
              <a:spcAft>
                <a:spcPts val="300"/>
              </a:spcAft>
            </a:pPr>
            <a:r>
              <a:rPr lang="en-GB" dirty="0" smtClean="0"/>
              <a:t>Next Steps</a:t>
            </a:r>
            <a:endParaRPr lang="en-GB" dirty="0"/>
          </a:p>
        </p:txBody>
      </p:sp>
      <p:sp>
        <p:nvSpPr>
          <p:cNvPr id="8" name="Slide Number Placeholder 7"/>
          <p:cNvSpPr>
            <a:spLocks noGrp="1"/>
          </p:cNvSpPr>
          <p:nvPr>
            <p:ph type="sldNum" sz="quarter" idx="12"/>
          </p:nvPr>
        </p:nvSpPr>
        <p:spPr/>
        <p:txBody>
          <a:bodyPr/>
          <a:lstStyle/>
          <a:p>
            <a:pPr algn="ctr"/>
            <a:fld id="{3CB6EDA2-E443-4D51-A80B-0E0091897D6C}" type="slidenum">
              <a:rPr lang="en-GB" smtClean="0"/>
              <a:pPr algn="ctr"/>
              <a:t>2</a:t>
            </a:fld>
            <a:endParaRPr lang="en-GB" dirty="0"/>
          </a:p>
        </p:txBody>
      </p:sp>
    </p:spTree>
    <p:extLst>
      <p:ext uri="{BB962C8B-B14F-4D97-AF65-F5344CB8AC3E}">
        <p14:creationId xmlns:p14="http://schemas.microsoft.com/office/powerpoint/2010/main" val="403238245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497" y="286867"/>
            <a:ext cx="8316913" cy="6516000"/>
          </a:xfrm>
        </p:spPr>
      </p:pic>
      <p:sp>
        <p:nvSpPr>
          <p:cNvPr id="6" name="Title 5"/>
          <p:cNvSpPr>
            <a:spLocks noGrp="1"/>
          </p:cNvSpPr>
          <p:nvPr>
            <p:ph type="title"/>
          </p:nvPr>
        </p:nvSpPr>
        <p:spPr/>
        <p:txBody>
          <a:bodyPr/>
          <a:lstStyle/>
          <a:p>
            <a:r>
              <a:rPr lang="en-GB" dirty="0" smtClean="0"/>
              <a:t>Dispatch </a:t>
            </a:r>
            <a:br>
              <a:rPr lang="en-GB" dirty="0" smtClean="0"/>
            </a:br>
            <a:r>
              <a:rPr lang="en-GB" dirty="0" smtClean="0"/>
              <a:t>Analysis</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20</a:t>
            </a:fld>
            <a:endParaRPr lang="en-GB" dirty="0"/>
          </a:p>
        </p:txBody>
      </p:sp>
    </p:spTree>
    <p:extLst>
      <p:ext uri="{BB962C8B-B14F-4D97-AF65-F5344CB8AC3E}">
        <p14:creationId xmlns:p14="http://schemas.microsoft.com/office/powerpoint/2010/main" val="35839919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Dispatch</a:t>
            </a:r>
            <a:endParaRPr lang="en-GB" dirty="0"/>
          </a:p>
        </p:txBody>
      </p:sp>
      <p:sp>
        <p:nvSpPr>
          <p:cNvPr id="3" name="Content Placeholder 2"/>
          <p:cNvSpPr>
            <a:spLocks noGrp="1"/>
          </p:cNvSpPr>
          <p:nvPr>
            <p:ph idx="1"/>
          </p:nvPr>
        </p:nvSpPr>
        <p:spPr>
          <a:xfrm>
            <a:off x="416859" y="1484784"/>
            <a:ext cx="8187589" cy="4608512"/>
          </a:xfrm>
        </p:spPr>
        <p:txBody>
          <a:bodyPr/>
          <a:lstStyle/>
          <a:p>
            <a:r>
              <a:rPr lang="en-GB" dirty="0" smtClean="0"/>
              <a:t>Use vehicle deployments required to meet targets in 2025 to appraise the dispatch desk areas.</a:t>
            </a:r>
          </a:p>
          <a:p>
            <a:pPr>
              <a:spcBef>
                <a:spcPts val="1800"/>
              </a:spcBef>
            </a:pPr>
            <a:r>
              <a:rPr lang="en-GB" dirty="0" smtClean="0"/>
              <a:t>Agree preferred dispatch desk structure.</a:t>
            </a:r>
            <a:endParaRPr lang="en-GB" dirty="0"/>
          </a:p>
          <a:p>
            <a:pPr>
              <a:spcBef>
                <a:spcPts val="1800"/>
              </a:spcBef>
            </a:pPr>
            <a:r>
              <a:rPr lang="en-GB" dirty="0" smtClean="0"/>
              <a:t>Identify dispatch desk boundaries that:</a:t>
            </a:r>
          </a:p>
          <a:p>
            <a:pPr lvl="1">
              <a:spcBef>
                <a:spcPts val="600"/>
              </a:spcBef>
            </a:pPr>
            <a:r>
              <a:rPr lang="en-GB" sz="1800" dirty="0" smtClean="0"/>
              <a:t>Minimise variation in the number of vehicles per desk</a:t>
            </a:r>
          </a:p>
          <a:p>
            <a:pPr lvl="1">
              <a:spcBef>
                <a:spcPts val="600"/>
              </a:spcBef>
            </a:pPr>
            <a:r>
              <a:rPr lang="en-GB" sz="1800" dirty="0" smtClean="0"/>
              <a:t>Minimise variation in workload (assignments) per desk</a:t>
            </a:r>
          </a:p>
          <a:p>
            <a:pPr lvl="1">
              <a:spcBef>
                <a:spcPts val="600"/>
              </a:spcBef>
            </a:pPr>
            <a:r>
              <a:rPr lang="en-GB" sz="1800" dirty="0" smtClean="0"/>
              <a:t>Respect the patient-hospital vehicle flows as much as possible</a:t>
            </a:r>
          </a:p>
          <a:p>
            <a:pPr>
              <a:spcBef>
                <a:spcPts val="1800"/>
              </a:spcBef>
            </a:pPr>
            <a:r>
              <a:rPr lang="en-GB" dirty="0" smtClean="0"/>
              <a:t>Potential for merging some desks during the night.</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21</a:t>
            </a:fld>
            <a:endParaRPr lang="en-GB" dirty="0"/>
          </a:p>
        </p:txBody>
      </p:sp>
    </p:spTree>
    <p:extLst>
      <p:ext uri="{BB962C8B-B14F-4D97-AF65-F5344CB8AC3E}">
        <p14:creationId xmlns:p14="http://schemas.microsoft.com/office/powerpoint/2010/main" val="11709274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Dispatch Desk Workload (2018/19)</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22</a:t>
            </a:fld>
            <a:endParaRPr lang="en-GB" dirty="0"/>
          </a:p>
        </p:txBody>
      </p:sp>
      <p:graphicFrame>
        <p:nvGraphicFramePr>
          <p:cNvPr id="5" name="Table 4"/>
          <p:cNvGraphicFramePr>
            <a:graphicFrameLocks noGrp="1"/>
          </p:cNvGraphicFramePr>
          <p:nvPr>
            <p:extLst/>
          </p:nvPr>
        </p:nvGraphicFramePr>
        <p:xfrm>
          <a:off x="468424" y="1700808"/>
          <a:ext cx="7920000" cy="4785774"/>
        </p:xfrm>
        <a:graphic>
          <a:graphicData uri="http://schemas.openxmlformats.org/drawingml/2006/table">
            <a:tbl>
              <a:tblPr/>
              <a:tblGrid>
                <a:gridCol w="3060000">
                  <a:extLst>
                    <a:ext uri="{9D8B030D-6E8A-4147-A177-3AD203B41FA5}">
                      <a16:colId xmlns="" xmlns:a16="http://schemas.microsoft.com/office/drawing/2014/main" val="2335355098"/>
                    </a:ext>
                  </a:extLst>
                </a:gridCol>
                <a:gridCol w="1620000">
                  <a:extLst>
                    <a:ext uri="{9D8B030D-6E8A-4147-A177-3AD203B41FA5}">
                      <a16:colId xmlns="" xmlns:a16="http://schemas.microsoft.com/office/drawing/2014/main" val="87723722"/>
                    </a:ext>
                  </a:extLst>
                </a:gridCol>
                <a:gridCol w="1620000">
                  <a:extLst>
                    <a:ext uri="{9D8B030D-6E8A-4147-A177-3AD203B41FA5}">
                      <a16:colId xmlns="" xmlns:a16="http://schemas.microsoft.com/office/drawing/2014/main" val="4037989434"/>
                    </a:ext>
                  </a:extLst>
                </a:gridCol>
                <a:gridCol w="1620000">
                  <a:extLst>
                    <a:ext uri="{9D8B030D-6E8A-4147-A177-3AD203B41FA5}">
                      <a16:colId xmlns="" xmlns:a16="http://schemas.microsoft.com/office/drawing/2014/main" val="2835883830"/>
                    </a:ext>
                  </a:extLst>
                </a:gridCol>
              </a:tblGrid>
              <a:tr h="180000">
                <a:tc rowSpan="2">
                  <a:txBody>
                    <a:bodyPr/>
                    <a:lstStyle/>
                    <a:p>
                      <a:pPr algn="ctr" fontAlgn="ctr"/>
                      <a:r>
                        <a:rPr lang="en-GB" sz="1300" b="1" i="0" u="none" strike="noStrike" dirty="0">
                          <a:solidFill>
                            <a:srgbClr val="FFFFFF"/>
                          </a:solidFill>
                          <a:effectLst/>
                          <a:latin typeface="Verdana" panose="020B0604030504040204" pitchFamily="34" charset="0"/>
                        </a:rPr>
                        <a:t>Dispatch Desk</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300" b="1" i="0" u="none" strike="noStrike" dirty="0">
                          <a:solidFill>
                            <a:srgbClr val="FFFFFF"/>
                          </a:solidFill>
                          <a:effectLst/>
                          <a:latin typeface="Verdana" panose="020B0604030504040204" pitchFamily="34" charset="0"/>
                        </a:rPr>
                        <a:t>Average Planned Vehicles</a:t>
                      </a:r>
                    </a:p>
                  </a:txBody>
                  <a:tcPr marL="8738" marR="8738" marT="8738" marB="0" anchor="ctr">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3333025962"/>
                  </a:ext>
                </a:extLst>
              </a:tr>
              <a:tr h="432000">
                <a:tc vMerge="1">
                  <a:txBody>
                    <a:bodyPr/>
                    <a:lstStyle/>
                    <a:p>
                      <a:endParaRPr lang="en-GB"/>
                    </a:p>
                  </a:txBody>
                  <a:tcPr/>
                </a:tc>
                <a:tc>
                  <a:txBody>
                    <a:bodyPr/>
                    <a:lstStyle/>
                    <a:p>
                      <a:pPr algn="ctr" fontAlgn="ctr"/>
                      <a:r>
                        <a:rPr lang="en-GB" sz="1300" b="1" i="0" u="none" strike="noStrike" dirty="0">
                          <a:solidFill>
                            <a:srgbClr val="FFFFFF"/>
                          </a:solidFill>
                          <a:effectLst/>
                          <a:latin typeface="Verdana" panose="020B0604030504040204" pitchFamily="34" charset="0"/>
                        </a:rPr>
                        <a:t>Day </a:t>
                      </a:r>
                      <a:endParaRPr lang="en-GB" sz="1300" b="1" i="0" u="none" strike="noStrike" dirty="0" smtClean="0">
                        <a:solidFill>
                          <a:srgbClr val="FFFFFF"/>
                        </a:solidFill>
                        <a:effectLst/>
                        <a:latin typeface="Verdana" panose="020B0604030504040204" pitchFamily="34" charset="0"/>
                      </a:endParaRPr>
                    </a:p>
                    <a:p>
                      <a:pPr algn="ctr" fontAlgn="ctr"/>
                      <a:r>
                        <a:rPr lang="en-GB" sz="1300" b="1" i="0" u="none" strike="noStrike" dirty="0" smtClean="0">
                          <a:solidFill>
                            <a:srgbClr val="FFFFFF"/>
                          </a:solidFill>
                          <a:effectLst/>
                          <a:latin typeface="Verdana" panose="020B0604030504040204" pitchFamily="34" charset="0"/>
                        </a:rPr>
                        <a:t>(</a:t>
                      </a:r>
                      <a:r>
                        <a:rPr lang="en-GB" sz="1300" b="1" i="0" u="none" strike="noStrike" dirty="0">
                          <a:solidFill>
                            <a:srgbClr val="FFFFFF"/>
                          </a:solidFill>
                          <a:effectLst/>
                          <a:latin typeface="Verdana" panose="020B0604030504040204" pitchFamily="34" charset="0"/>
                        </a:rPr>
                        <a:t>07:00-19:00)</a:t>
                      </a:r>
                    </a:p>
                  </a:txBody>
                  <a:tcPr marL="8738" marR="8738" marT="873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Evening </a:t>
                      </a:r>
                      <a:endParaRPr lang="en-GB" sz="1300" b="1" i="0" u="none" strike="noStrike" dirty="0" smtClean="0">
                        <a:solidFill>
                          <a:srgbClr val="FFFFFF"/>
                        </a:solidFill>
                        <a:effectLst/>
                        <a:latin typeface="Verdana" panose="020B0604030504040204" pitchFamily="34" charset="0"/>
                      </a:endParaRPr>
                    </a:p>
                    <a:p>
                      <a:pPr algn="ctr" fontAlgn="ctr"/>
                      <a:r>
                        <a:rPr lang="en-GB" sz="1300" b="1" i="0" u="none" strike="noStrike" dirty="0" smtClean="0">
                          <a:solidFill>
                            <a:srgbClr val="FFFFFF"/>
                          </a:solidFill>
                          <a:effectLst/>
                          <a:latin typeface="Verdana" panose="020B0604030504040204" pitchFamily="34" charset="0"/>
                        </a:rPr>
                        <a:t>(</a:t>
                      </a:r>
                      <a:r>
                        <a:rPr lang="en-GB" sz="1300" b="1" i="0" u="none" strike="noStrike" dirty="0">
                          <a:solidFill>
                            <a:srgbClr val="FFFFFF"/>
                          </a:solidFill>
                          <a:effectLst/>
                          <a:latin typeface="Verdana" panose="020B0604030504040204" pitchFamily="34" charset="0"/>
                        </a:rPr>
                        <a:t>19:00-02:00)</a:t>
                      </a:r>
                    </a:p>
                  </a:txBody>
                  <a:tcPr marL="8738" marR="8738" marT="873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Night </a:t>
                      </a:r>
                      <a:endParaRPr lang="en-GB" sz="1300" b="1" i="0" u="none" strike="noStrike" dirty="0" smtClean="0">
                        <a:solidFill>
                          <a:srgbClr val="FFFFFF"/>
                        </a:solidFill>
                        <a:effectLst/>
                        <a:latin typeface="Verdana" panose="020B0604030504040204" pitchFamily="34" charset="0"/>
                      </a:endParaRPr>
                    </a:p>
                    <a:p>
                      <a:pPr algn="ctr" fontAlgn="ctr"/>
                      <a:r>
                        <a:rPr lang="en-GB" sz="1300" b="1" i="0" u="none" strike="noStrike" dirty="0" smtClean="0">
                          <a:solidFill>
                            <a:srgbClr val="FFFFFF"/>
                          </a:solidFill>
                          <a:effectLst/>
                          <a:latin typeface="Verdana" panose="020B0604030504040204" pitchFamily="34" charset="0"/>
                        </a:rPr>
                        <a:t>(02:00-07:00)</a:t>
                      </a:r>
                      <a:endParaRPr lang="en-GB" sz="1300" b="1" i="0" u="none" strike="noStrike" dirty="0">
                        <a:solidFill>
                          <a:srgbClr val="FFFFFF"/>
                        </a:solidFill>
                        <a:effectLst/>
                        <a:latin typeface="Verdana" panose="020B0604030504040204" pitchFamily="34" charset="0"/>
                      </a:endParaRPr>
                    </a:p>
                  </a:txBody>
                  <a:tcPr marL="8738" marR="8738" marT="8738" marB="0" anchor="ctr">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1316084538"/>
                  </a:ext>
                </a:extLst>
              </a:tr>
              <a:tr h="219600">
                <a:tc>
                  <a:txBody>
                    <a:bodyPr/>
                    <a:lstStyle/>
                    <a:p>
                      <a:pPr algn="l" fontAlgn="ctr"/>
                      <a:r>
                        <a:rPr lang="en-GB" sz="1300" b="0" i="0" u="none" strike="noStrike" dirty="0">
                          <a:solidFill>
                            <a:schemeClr val="bg2"/>
                          </a:solidFill>
                          <a:effectLst/>
                          <a:latin typeface="Verdana" panose="020B0604030504040204" pitchFamily="34" charset="0"/>
                        </a:rPr>
                        <a:t>Anglesey &amp; Gwynedd</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15.4</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15.4</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10.5</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553285509"/>
                  </a:ext>
                </a:extLst>
              </a:tr>
              <a:tr h="219600">
                <a:tc>
                  <a:txBody>
                    <a:bodyPr/>
                    <a:lstStyle/>
                    <a:p>
                      <a:pPr algn="l" fontAlgn="ctr"/>
                      <a:r>
                        <a:rPr lang="en-GB" sz="1300" b="0" i="0" u="none" strike="noStrike" dirty="0">
                          <a:solidFill>
                            <a:schemeClr val="bg2"/>
                          </a:solidFill>
                          <a:effectLst/>
                          <a:latin typeface="Verdana" panose="020B0604030504040204" pitchFamily="34" charset="0"/>
                        </a:rPr>
                        <a:t>Conwy &amp; Denbighshire</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13.2</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10.8</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9.0</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253452739"/>
                  </a:ext>
                </a:extLst>
              </a:tr>
              <a:tr h="219600">
                <a:tc>
                  <a:txBody>
                    <a:bodyPr/>
                    <a:lstStyle/>
                    <a:p>
                      <a:pPr algn="l" fontAlgn="ctr"/>
                      <a:r>
                        <a:rPr lang="en-GB" sz="1300" b="0" i="0" u="none" strike="noStrike" dirty="0">
                          <a:solidFill>
                            <a:schemeClr val="bg2"/>
                          </a:solidFill>
                          <a:effectLst/>
                          <a:latin typeface="Verdana" panose="020B0604030504040204" pitchFamily="34" charset="0"/>
                        </a:rPr>
                        <a:t>Flintshire &amp; Wrexham</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13.2</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12.3</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8.3</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105077275"/>
                  </a:ext>
                </a:extLst>
              </a:tr>
              <a:tr h="219600">
                <a:tc>
                  <a:txBody>
                    <a:bodyPr/>
                    <a:lstStyle/>
                    <a:p>
                      <a:pPr algn="l" fontAlgn="ctr"/>
                      <a:r>
                        <a:rPr lang="en-GB" sz="1300" b="0" i="0" u="none" strike="noStrike" dirty="0">
                          <a:solidFill>
                            <a:schemeClr val="bg2"/>
                          </a:solidFill>
                          <a:effectLst/>
                          <a:latin typeface="Verdana" panose="020B0604030504040204" pitchFamily="34" charset="0"/>
                        </a:rPr>
                        <a:t>Carmarthenshire &amp; Pembrokeshire</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16.8</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16.0</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13.5</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231696911"/>
                  </a:ext>
                </a:extLst>
              </a:tr>
              <a:tr h="219600">
                <a:tc>
                  <a:txBody>
                    <a:bodyPr/>
                    <a:lstStyle/>
                    <a:p>
                      <a:pPr algn="l" fontAlgn="ctr"/>
                      <a:r>
                        <a:rPr lang="en-GB" sz="1300" b="0" i="0" u="none" strike="noStrike" dirty="0">
                          <a:solidFill>
                            <a:schemeClr val="bg2"/>
                          </a:solidFill>
                          <a:effectLst/>
                          <a:latin typeface="Verdana" panose="020B0604030504040204" pitchFamily="34" charset="0"/>
                        </a:rPr>
                        <a:t>Neath Port Talbot &amp; Bridgend</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14.1</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14.2</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9.7</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982597334"/>
                  </a:ext>
                </a:extLst>
              </a:tr>
              <a:tr h="219600">
                <a:tc>
                  <a:txBody>
                    <a:bodyPr/>
                    <a:lstStyle/>
                    <a:p>
                      <a:pPr algn="l" fontAlgn="ctr"/>
                      <a:r>
                        <a:rPr lang="en-GB" sz="1300" b="0" i="0" u="none" strike="noStrike" dirty="0">
                          <a:solidFill>
                            <a:schemeClr val="bg2"/>
                          </a:solidFill>
                          <a:effectLst/>
                          <a:latin typeface="Verdana" panose="020B0604030504040204" pitchFamily="34" charset="0"/>
                        </a:rPr>
                        <a:t>Powys &amp; Ceredigion</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20.4</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18.2</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12.9</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652441002"/>
                  </a:ext>
                </a:extLst>
              </a:tr>
              <a:tr h="219600">
                <a:tc>
                  <a:txBody>
                    <a:bodyPr/>
                    <a:lstStyle/>
                    <a:p>
                      <a:pPr algn="l" fontAlgn="ctr"/>
                      <a:r>
                        <a:rPr lang="en-GB" sz="1300" b="0" i="0" u="none" strike="noStrike" dirty="0">
                          <a:solidFill>
                            <a:schemeClr val="bg2"/>
                          </a:solidFill>
                          <a:effectLst/>
                          <a:latin typeface="Verdana" panose="020B0604030504040204" pitchFamily="34" charset="0"/>
                        </a:rPr>
                        <a:t>Swansea</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9.4</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9.9</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7.5</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901690209"/>
                  </a:ext>
                </a:extLst>
              </a:tr>
              <a:tr h="219600">
                <a:tc>
                  <a:txBody>
                    <a:bodyPr/>
                    <a:lstStyle/>
                    <a:p>
                      <a:pPr algn="l" fontAlgn="ctr"/>
                      <a:r>
                        <a:rPr lang="en-GB" sz="1300" b="0" i="0" u="none" strike="noStrike" dirty="0">
                          <a:solidFill>
                            <a:schemeClr val="bg2"/>
                          </a:solidFill>
                          <a:effectLst/>
                          <a:latin typeface="Verdana" panose="020B0604030504040204" pitchFamily="34" charset="0"/>
                        </a:rPr>
                        <a:t>Cardiff &amp; Vale</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15.8</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17.9</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10.3</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919706073"/>
                  </a:ext>
                </a:extLst>
              </a:tr>
              <a:tr h="219600">
                <a:tc>
                  <a:txBody>
                    <a:bodyPr/>
                    <a:lstStyle/>
                    <a:p>
                      <a:pPr algn="l" fontAlgn="ctr"/>
                      <a:r>
                        <a:rPr lang="en-GB" sz="1300" b="0" i="0" u="none" strike="noStrike" dirty="0">
                          <a:solidFill>
                            <a:schemeClr val="bg2"/>
                          </a:solidFill>
                          <a:effectLst/>
                          <a:latin typeface="Verdana" panose="020B0604030504040204" pitchFamily="34" charset="0"/>
                        </a:rPr>
                        <a:t>North &amp; West Aneurin Bevan</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17.5</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17.8</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11.9</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740130658"/>
                  </a:ext>
                </a:extLst>
              </a:tr>
              <a:tr h="219600">
                <a:tc>
                  <a:txBody>
                    <a:bodyPr/>
                    <a:lstStyle/>
                    <a:p>
                      <a:pPr algn="l" fontAlgn="ctr"/>
                      <a:r>
                        <a:rPr lang="en-GB" sz="1300" b="0" i="0" u="none" strike="noStrike" dirty="0">
                          <a:solidFill>
                            <a:schemeClr val="bg2"/>
                          </a:solidFill>
                          <a:effectLst/>
                          <a:latin typeface="Verdana" panose="020B0604030504040204" pitchFamily="34" charset="0"/>
                        </a:rPr>
                        <a:t>Rhondda Cynon Taf</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16.5</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15.9</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8.3</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945480998"/>
                  </a:ext>
                </a:extLst>
              </a:tr>
              <a:tr h="219600">
                <a:tc>
                  <a:txBody>
                    <a:bodyPr/>
                    <a:lstStyle/>
                    <a:p>
                      <a:pPr algn="l" fontAlgn="ctr"/>
                      <a:r>
                        <a:rPr lang="en-GB" sz="1300" b="0" i="0" u="none" strike="noStrike" dirty="0">
                          <a:solidFill>
                            <a:schemeClr val="bg2"/>
                          </a:solidFill>
                          <a:effectLst/>
                          <a:latin typeface="Verdana" panose="020B0604030504040204" pitchFamily="34" charset="0"/>
                        </a:rPr>
                        <a:t>South Aneurin Bevan</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13.5</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13.3</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7.8</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40343100"/>
                  </a:ext>
                </a:extLst>
              </a:tr>
              <a:tr h="180000">
                <a:tc>
                  <a:txBody>
                    <a:bodyPr/>
                    <a:lstStyle/>
                    <a:p>
                      <a:pPr algn="l" fontAlgn="b"/>
                      <a:endParaRPr lang="en-GB" sz="1300" b="0" i="0" u="none" strike="noStrike" dirty="0">
                        <a:solidFill>
                          <a:schemeClr val="bg2"/>
                        </a:solidFill>
                        <a:effectLst/>
                        <a:latin typeface="Verdana" panose="020B0604030504040204" pitchFamily="34" charset="0"/>
                      </a:endParaRPr>
                    </a:p>
                  </a:txBody>
                  <a:tcPr marL="8738" marR="8738" marT="873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8738" marR="8738" marT="873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8738" marR="8738" marT="873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8738" marR="8738" marT="873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922828249"/>
                  </a:ext>
                </a:extLst>
              </a:tr>
              <a:tr h="219600">
                <a:tc>
                  <a:txBody>
                    <a:bodyPr/>
                    <a:lstStyle/>
                    <a:p>
                      <a:pPr algn="l" fontAlgn="ctr"/>
                      <a:r>
                        <a:rPr lang="en-GB" sz="1300" b="0" i="0" u="none" strike="noStrike" dirty="0">
                          <a:solidFill>
                            <a:schemeClr val="bg2"/>
                          </a:solidFill>
                          <a:effectLst/>
                          <a:latin typeface="Verdana" panose="020B0604030504040204" pitchFamily="34" charset="0"/>
                        </a:rPr>
                        <a:t>HCP North</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8.5</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503647865"/>
                  </a:ext>
                </a:extLst>
              </a:tr>
              <a:tr h="219600">
                <a:tc>
                  <a:txBody>
                    <a:bodyPr/>
                    <a:lstStyle/>
                    <a:p>
                      <a:pPr algn="l" fontAlgn="ctr"/>
                      <a:r>
                        <a:rPr lang="en-GB" sz="1300" b="0" i="0" u="none" strike="noStrike" dirty="0">
                          <a:solidFill>
                            <a:schemeClr val="bg2"/>
                          </a:solidFill>
                          <a:effectLst/>
                          <a:latin typeface="Verdana" panose="020B0604030504040204" pitchFamily="34" charset="0"/>
                        </a:rPr>
                        <a:t>HCP Central &amp; West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9.4</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878404745"/>
                  </a:ext>
                </a:extLst>
              </a:tr>
              <a:tr h="219600">
                <a:tc>
                  <a:txBody>
                    <a:bodyPr/>
                    <a:lstStyle/>
                    <a:p>
                      <a:pPr algn="l" fontAlgn="ctr"/>
                      <a:r>
                        <a:rPr lang="en-GB" sz="1300" b="0" i="0" u="none" strike="noStrike" dirty="0">
                          <a:solidFill>
                            <a:schemeClr val="bg2"/>
                          </a:solidFill>
                          <a:effectLst/>
                          <a:latin typeface="Verdana" panose="020B0604030504040204" pitchFamily="34" charset="0"/>
                        </a:rPr>
                        <a:t>HCP South East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9.2</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10813569"/>
                  </a:ext>
                </a:extLst>
              </a:tr>
              <a:tr h="180000">
                <a:tc>
                  <a:txBody>
                    <a:bodyPr/>
                    <a:lstStyle/>
                    <a:p>
                      <a:pPr algn="l" fontAlgn="b"/>
                      <a:endParaRPr lang="en-GB" sz="1300" b="0" i="0" u="none" strike="noStrike" dirty="0">
                        <a:solidFill>
                          <a:schemeClr val="bg2"/>
                        </a:solidFill>
                        <a:effectLst/>
                        <a:latin typeface="Verdana" panose="020B0604030504040204" pitchFamily="34" charset="0"/>
                      </a:endParaRPr>
                    </a:p>
                  </a:txBody>
                  <a:tcPr marL="8738" marR="8738" marT="873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8738" marR="8738" marT="873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8738" marR="8738" marT="873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8738" marR="8738" marT="873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6776007"/>
                  </a:ext>
                </a:extLst>
              </a:tr>
              <a:tr h="219600">
                <a:tc>
                  <a:txBody>
                    <a:bodyPr/>
                    <a:lstStyle/>
                    <a:p>
                      <a:pPr algn="l" fontAlgn="ctr"/>
                      <a:r>
                        <a:rPr lang="en-GB" sz="1300" b="0" i="0" u="none" strike="noStrike" dirty="0">
                          <a:solidFill>
                            <a:schemeClr val="bg2"/>
                          </a:solidFill>
                          <a:effectLst/>
                          <a:latin typeface="Verdana" panose="020B0604030504040204" pitchFamily="34" charset="0"/>
                        </a:rPr>
                        <a:t>APP North</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2.0</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2.0</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442772985"/>
                  </a:ext>
                </a:extLst>
              </a:tr>
              <a:tr h="219600">
                <a:tc>
                  <a:txBody>
                    <a:bodyPr/>
                    <a:lstStyle/>
                    <a:p>
                      <a:pPr algn="l" fontAlgn="ctr"/>
                      <a:r>
                        <a:rPr lang="en-GB" sz="1300" b="0" i="0" u="none" strike="noStrike" dirty="0">
                          <a:solidFill>
                            <a:schemeClr val="bg2"/>
                          </a:solidFill>
                          <a:effectLst/>
                          <a:latin typeface="Verdana" panose="020B0604030504040204" pitchFamily="34" charset="0"/>
                        </a:rPr>
                        <a:t>APP Central &amp; West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1.8</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1.4</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1.0</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746041380"/>
                  </a:ext>
                </a:extLst>
              </a:tr>
              <a:tr h="219600">
                <a:tc>
                  <a:txBody>
                    <a:bodyPr/>
                    <a:lstStyle/>
                    <a:p>
                      <a:pPr algn="l" fontAlgn="ctr"/>
                      <a:r>
                        <a:rPr lang="en-GB" sz="1300" b="0" i="0" u="none" strike="noStrike" dirty="0">
                          <a:solidFill>
                            <a:schemeClr val="bg2"/>
                          </a:solidFill>
                          <a:effectLst/>
                          <a:latin typeface="Verdana" panose="020B0604030504040204" pitchFamily="34" charset="0"/>
                        </a:rPr>
                        <a:t>APP South East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1.7</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1.4</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1.1</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882389767"/>
                  </a:ext>
                </a:extLst>
              </a:tr>
            </a:tbl>
          </a:graphicData>
        </a:graphic>
      </p:graphicFrame>
      <p:sp>
        <p:nvSpPr>
          <p:cNvPr id="7" name="TextBox 6"/>
          <p:cNvSpPr txBox="1"/>
          <p:nvPr/>
        </p:nvSpPr>
        <p:spPr>
          <a:xfrm>
            <a:off x="395976" y="1340768"/>
            <a:ext cx="3024336" cy="369332"/>
          </a:xfrm>
          <a:prstGeom prst="rect">
            <a:avLst/>
          </a:prstGeom>
          <a:noFill/>
        </p:spPr>
        <p:txBody>
          <a:bodyPr wrap="square" rtlCol="0">
            <a:spAutoFit/>
          </a:bodyPr>
          <a:lstStyle/>
          <a:p>
            <a:r>
              <a:rPr lang="en-GB" b="1" dirty="0" smtClean="0">
                <a:solidFill>
                  <a:schemeClr val="bg2"/>
                </a:solidFill>
                <a:latin typeface="+mj-lt"/>
              </a:rPr>
              <a:t>Vehicle Workload</a:t>
            </a:r>
            <a:endParaRPr lang="en-GB" b="1" dirty="0">
              <a:solidFill>
                <a:schemeClr val="bg2"/>
              </a:solidFill>
              <a:latin typeface="+mj-lt"/>
            </a:endParaRPr>
          </a:p>
        </p:txBody>
      </p:sp>
    </p:spTree>
    <p:extLst>
      <p:ext uri="{BB962C8B-B14F-4D97-AF65-F5344CB8AC3E}">
        <p14:creationId xmlns:p14="http://schemas.microsoft.com/office/powerpoint/2010/main" val="194029472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Dispatch Desk Workload (2018/19)</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23</a:t>
            </a:fld>
            <a:endParaRPr lang="en-GB" dirty="0"/>
          </a:p>
        </p:txBody>
      </p:sp>
      <p:graphicFrame>
        <p:nvGraphicFramePr>
          <p:cNvPr id="5" name="Table 4"/>
          <p:cNvGraphicFramePr>
            <a:graphicFrameLocks noGrp="1"/>
          </p:cNvGraphicFramePr>
          <p:nvPr>
            <p:extLst/>
          </p:nvPr>
        </p:nvGraphicFramePr>
        <p:xfrm>
          <a:off x="468424" y="1700808"/>
          <a:ext cx="7920000" cy="4787348"/>
        </p:xfrm>
        <a:graphic>
          <a:graphicData uri="http://schemas.openxmlformats.org/drawingml/2006/table">
            <a:tbl>
              <a:tblPr/>
              <a:tblGrid>
                <a:gridCol w="3060000">
                  <a:extLst>
                    <a:ext uri="{9D8B030D-6E8A-4147-A177-3AD203B41FA5}">
                      <a16:colId xmlns="" xmlns:a16="http://schemas.microsoft.com/office/drawing/2014/main" val="2335355098"/>
                    </a:ext>
                  </a:extLst>
                </a:gridCol>
                <a:gridCol w="1620000">
                  <a:extLst>
                    <a:ext uri="{9D8B030D-6E8A-4147-A177-3AD203B41FA5}">
                      <a16:colId xmlns="" xmlns:a16="http://schemas.microsoft.com/office/drawing/2014/main" val="87723722"/>
                    </a:ext>
                  </a:extLst>
                </a:gridCol>
                <a:gridCol w="1620000">
                  <a:extLst>
                    <a:ext uri="{9D8B030D-6E8A-4147-A177-3AD203B41FA5}">
                      <a16:colId xmlns="" xmlns:a16="http://schemas.microsoft.com/office/drawing/2014/main" val="4037989434"/>
                    </a:ext>
                  </a:extLst>
                </a:gridCol>
                <a:gridCol w="1620000">
                  <a:extLst>
                    <a:ext uri="{9D8B030D-6E8A-4147-A177-3AD203B41FA5}">
                      <a16:colId xmlns="" xmlns:a16="http://schemas.microsoft.com/office/drawing/2014/main" val="2835883830"/>
                    </a:ext>
                  </a:extLst>
                </a:gridCol>
              </a:tblGrid>
              <a:tr h="180000">
                <a:tc rowSpan="2">
                  <a:txBody>
                    <a:bodyPr/>
                    <a:lstStyle/>
                    <a:p>
                      <a:pPr algn="ctr" fontAlgn="ctr"/>
                      <a:r>
                        <a:rPr lang="en-GB" sz="1300" b="1" i="0" u="none" strike="noStrike" dirty="0">
                          <a:solidFill>
                            <a:srgbClr val="FFFFFF"/>
                          </a:solidFill>
                          <a:effectLst/>
                          <a:latin typeface="Verdana" panose="020B0604030504040204" pitchFamily="34" charset="0"/>
                        </a:rPr>
                        <a:t>Dispatch Desk</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300" b="1" i="0" u="none" strike="noStrike" dirty="0" smtClean="0">
                          <a:solidFill>
                            <a:srgbClr val="FFFFFF"/>
                          </a:solidFill>
                          <a:effectLst/>
                          <a:latin typeface="Verdana" panose="020B0604030504040204" pitchFamily="34" charset="0"/>
                        </a:rPr>
                        <a:t>Average Hourly Incidents</a:t>
                      </a:r>
                      <a:endParaRPr lang="en-GB" sz="1300" b="1" i="0" u="none" strike="noStrike" dirty="0">
                        <a:solidFill>
                          <a:srgbClr val="FFFFFF"/>
                        </a:solidFill>
                        <a:effectLst/>
                        <a:latin typeface="Verdana" panose="020B0604030504040204" pitchFamily="34" charset="0"/>
                      </a:endParaRPr>
                    </a:p>
                  </a:txBody>
                  <a:tcPr marL="8738" marR="8738" marT="8738" marB="0" anchor="ctr">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3333025962"/>
                  </a:ext>
                </a:extLst>
              </a:tr>
              <a:tr h="432000">
                <a:tc vMerge="1">
                  <a:txBody>
                    <a:bodyPr/>
                    <a:lstStyle/>
                    <a:p>
                      <a:endParaRPr lang="en-GB"/>
                    </a:p>
                  </a:txBody>
                  <a:tcPr/>
                </a:tc>
                <a:tc>
                  <a:txBody>
                    <a:bodyPr/>
                    <a:lstStyle/>
                    <a:p>
                      <a:pPr algn="ctr" fontAlgn="ctr"/>
                      <a:r>
                        <a:rPr lang="en-GB" sz="1300" b="1" i="0" u="none" strike="noStrike" dirty="0">
                          <a:solidFill>
                            <a:srgbClr val="FFFFFF"/>
                          </a:solidFill>
                          <a:effectLst/>
                          <a:latin typeface="Verdana" panose="020B0604030504040204" pitchFamily="34" charset="0"/>
                        </a:rPr>
                        <a:t>Day </a:t>
                      </a:r>
                      <a:endParaRPr lang="en-GB" sz="1300" b="1" i="0" u="none" strike="noStrike" dirty="0" smtClean="0">
                        <a:solidFill>
                          <a:srgbClr val="FFFFFF"/>
                        </a:solidFill>
                        <a:effectLst/>
                        <a:latin typeface="Verdana" panose="020B0604030504040204" pitchFamily="34" charset="0"/>
                      </a:endParaRPr>
                    </a:p>
                    <a:p>
                      <a:pPr algn="ctr" fontAlgn="ctr"/>
                      <a:r>
                        <a:rPr lang="en-GB" sz="1300" b="1" i="0" u="none" strike="noStrike" dirty="0" smtClean="0">
                          <a:solidFill>
                            <a:srgbClr val="FFFFFF"/>
                          </a:solidFill>
                          <a:effectLst/>
                          <a:latin typeface="Verdana" panose="020B0604030504040204" pitchFamily="34" charset="0"/>
                        </a:rPr>
                        <a:t>(</a:t>
                      </a:r>
                      <a:r>
                        <a:rPr lang="en-GB" sz="1300" b="1" i="0" u="none" strike="noStrike" dirty="0">
                          <a:solidFill>
                            <a:srgbClr val="FFFFFF"/>
                          </a:solidFill>
                          <a:effectLst/>
                          <a:latin typeface="Verdana" panose="020B0604030504040204" pitchFamily="34" charset="0"/>
                        </a:rPr>
                        <a:t>07:00-19:00)</a:t>
                      </a:r>
                    </a:p>
                  </a:txBody>
                  <a:tcPr marL="8738" marR="8738" marT="873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Evening </a:t>
                      </a:r>
                      <a:endParaRPr lang="en-GB" sz="1300" b="1" i="0" u="none" strike="noStrike" dirty="0" smtClean="0">
                        <a:solidFill>
                          <a:srgbClr val="FFFFFF"/>
                        </a:solidFill>
                        <a:effectLst/>
                        <a:latin typeface="Verdana" panose="020B0604030504040204" pitchFamily="34" charset="0"/>
                      </a:endParaRPr>
                    </a:p>
                    <a:p>
                      <a:pPr algn="ctr" fontAlgn="ctr"/>
                      <a:r>
                        <a:rPr lang="en-GB" sz="1300" b="1" i="0" u="none" strike="noStrike" dirty="0" smtClean="0">
                          <a:solidFill>
                            <a:srgbClr val="FFFFFF"/>
                          </a:solidFill>
                          <a:effectLst/>
                          <a:latin typeface="Verdana" panose="020B0604030504040204" pitchFamily="34" charset="0"/>
                        </a:rPr>
                        <a:t>(</a:t>
                      </a:r>
                      <a:r>
                        <a:rPr lang="en-GB" sz="1300" b="1" i="0" u="none" strike="noStrike" dirty="0">
                          <a:solidFill>
                            <a:srgbClr val="FFFFFF"/>
                          </a:solidFill>
                          <a:effectLst/>
                          <a:latin typeface="Verdana" panose="020B0604030504040204" pitchFamily="34" charset="0"/>
                        </a:rPr>
                        <a:t>19:00-02:00)</a:t>
                      </a:r>
                    </a:p>
                  </a:txBody>
                  <a:tcPr marL="8738" marR="8738" marT="873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Night </a:t>
                      </a:r>
                      <a:endParaRPr lang="en-GB" sz="1300" b="1" i="0" u="none" strike="noStrike" dirty="0" smtClean="0">
                        <a:solidFill>
                          <a:srgbClr val="FFFFFF"/>
                        </a:solidFill>
                        <a:effectLst/>
                        <a:latin typeface="Verdana" panose="020B0604030504040204" pitchFamily="34" charset="0"/>
                      </a:endParaRPr>
                    </a:p>
                    <a:p>
                      <a:pPr algn="ctr" fontAlgn="ctr"/>
                      <a:r>
                        <a:rPr lang="en-GB" sz="1300" b="1" i="0" u="none" strike="noStrike" dirty="0" smtClean="0">
                          <a:solidFill>
                            <a:srgbClr val="FFFFFF"/>
                          </a:solidFill>
                          <a:effectLst/>
                          <a:latin typeface="Verdana" panose="020B0604030504040204" pitchFamily="34" charset="0"/>
                        </a:rPr>
                        <a:t>(02:00-07:00)</a:t>
                      </a:r>
                      <a:endParaRPr lang="en-GB" sz="1300" b="1" i="0" u="none" strike="noStrike" dirty="0">
                        <a:solidFill>
                          <a:srgbClr val="FFFFFF"/>
                        </a:solidFill>
                        <a:effectLst/>
                        <a:latin typeface="Verdana" panose="020B0604030504040204" pitchFamily="34" charset="0"/>
                      </a:endParaRPr>
                    </a:p>
                  </a:txBody>
                  <a:tcPr marL="8738" marR="8738" marT="8738" marB="0" anchor="ctr">
                    <a:lnL w="127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1316084538"/>
                  </a:ext>
                </a:extLst>
              </a:tr>
              <a:tr h="219600">
                <a:tc>
                  <a:txBody>
                    <a:bodyPr/>
                    <a:lstStyle/>
                    <a:p>
                      <a:pPr algn="l" fontAlgn="ctr"/>
                      <a:r>
                        <a:rPr lang="en-GB" sz="1300" b="0" i="0" u="none" strike="noStrike" dirty="0">
                          <a:solidFill>
                            <a:schemeClr val="bg2"/>
                          </a:solidFill>
                          <a:effectLst/>
                          <a:latin typeface="Verdana" panose="020B0604030504040204" pitchFamily="34" charset="0"/>
                        </a:rPr>
                        <a:t>Anglesey &amp; Gwynedd</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553285509"/>
                  </a:ext>
                </a:extLst>
              </a:tr>
              <a:tr h="219600">
                <a:tc>
                  <a:txBody>
                    <a:bodyPr/>
                    <a:lstStyle/>
                    <a:p>
                      <a:pPr algn="l" fontAlgn="ctr"/>
                      <a:r>
                        <a:rPr lang="en-GB" sz="1300" b="0" i="0" u="none" strike="noStrike" dirty="0">
                          <a:solidFill>
                            <a:schemeClr val="bg2"/>
                          </a:solidFill>
                          <a:effectLst/>
                          <a:latin typeface="Verdana" panose="020B0604030504040204" pitchFamily="34" charset="0"/>
                        </a:rPr>
                        <a:t>Conwy &amp; Denbighshire</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253452739"/>
                  </a:ext>
                </a:extLst>
              </a:tr>
              <a:tr h="219600">
                <a:tc>
                  <a:txBody>
                    <a:bodyPr/>
                    <a:lstStyle/>
                    <a:p>
                      <a:pPr algn="l" fontAlgn="ctr"/>
                      <a:r>
                        <a:rPr lang="en-GB" sz="1300" b="0" i="0" u="none" strike="noStrike" dirty="0">
                          <a:solidFill>
                            <a:schemeClr val="bg2"/>
                          </a:solidFill>
                          <a:effectLst/>
                          <a:latin typeface="Verdana" panose="020B0604030504040204" pitchFamily="34" charset="0"/>
                        </a:rPr>
                        <a:t>Flintshire &amp; Wrexham</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4.2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105077275"/>
                  </a:ext>
                </a:extLst>
              </a:tr>
              <a:tr h="219600">
                <a:tc>
                  <a:txBody>
                    <a:bodyPr/>
                    <a:lstStyle/>
                    <a:p>
                      <a:pPr algn="l" fontAlgn="ctr"/>
                      <a:r>
                        <a:rPr lang="en-GB" sz="1300" b="0" i="0" u="none" strike="noStrike" dirty="0">
                          <a:solidFill>
                            <a:schemeClr val="bg2"/>
                          </a:solidFill>
                          <a:effectLst/>
                          <a:latin typeface="Verdana" panose="020B0604030504040204" pitchFamily="34" charset="0"/>
                        </a:rPr>
                        <a:t>Carmarthenshire &amp; Pembrokeshire</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4.9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4.2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231696911"/>
                  </a:ext>
                </a:extLst>
              </a:tr>
              <a:tr h="219600">
                <a:tc>
                  <a:txBody>
                    <a:bodyPr/>
                    <a:lstStyle/>
                    <a:p>
                      <a:pPr algn="l" fontAlgn="ctr"/>
                      <a:r>
                        <a:rPr lang="en-GB" sz="1300" b="0" i="0" u="none" strike="noStrike" dirty="0">
                          <a:solidFill>
                            <a:schemeClr val="bg2"/>
                          </a:solidFill>
                          <a:effectLst/>
                          <a:latin typeface="Verdana" panose="020B0604030504040204" pitchFamily="34" charset="0"/>
                        </a:rPr>
                        <a:t>Neath Port Talbot &amp; Bridgend</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982597334"/>
                  </a:ext>
                </a:extLst>
              </a:tr>
              <a:tr h="219600">
                <a:tc>
                  <a:txBody>
                    <a:bodyPr/>
                    <a:lstStyle/>
                    <a:p>
                      <a:pPr algn="l" fontAlgn="ctr"/>
                      <a:r>
                        <a:rPr lang="en-GB" sz="1300" b="0" i="0" u="none" strike="noStrike" dirty="0">
                          <a:solidFill>
                            <a:schemeClr val="bg2"/>
                          </a:solidFill>
                          <a:effectLst/>
                          <a:latin typeface="Verdana" panose="020B0604030504040204" pitchFamily="34" charset="0"/>
                        </a:rPr>
                        <a:t>Powys &amp; Ceredigion</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652441002"/>
                  </a:ext>
                </a:extLst>
              </a:tr>
              <a:tr h="219600">
                <a:tc>
                  <a:txBody>
                    <a:bodyPr/>
                    <a:lstStyle/>
                    <a:p>
                      <a:pPr algn="l" fontAlgn="ctr"/>
                      <a:r>
                        <a:rPr lang="en-GB" sz="1300" b="0" i="0" u="none" strike="noStrike" dirty="0">
                          <a:solidFill>
                            <a:schemeClr val="bg2"/>
                          </a:solidFill>
                          <a:effectLst/>
                          <a:latin typeface="Verdana" panose="020B0604030504040204" pitchFamily="34" charset="0"/>
                        </a:rPr>
                        <a:t>Swansea</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901690209"/>
                  </a:ext>
                </a:extLst>
              </a:tr>
              <a:tr h="219600">
                <a:tc>
                  <a:txBody>
                    <a:bodyPr/>
                    <a:lstStyle/>
                    <a:p>
                      <a:pPr algn="l" fontAlgn="ctr"/>
                      <a:r>
                        <a:rPr lang="en-GB" sz="1300" b="0" i="0" u="none" strike="noStrike" dirty="0">
                          <a:solidFill>
                            <a:schemeClr val="bg2"/>
                          </a:solidFill>
                          <a:effectLst/>
                          <a:latin typeface="Verdana" panose="020B0604030504040204" pitchFamily="34" charset="0"/>
                        </a:rPr>
                        <a:t>Cardiff &amp; Vale</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5.2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5.1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919706073"/>
                  </a:ext>
                </a:extLst>
              </a:tr>
              <a:tr h="219600">
                <a:tc>
                  <a:txBody>
                    <a:bodyPr/>
                    <a:lstStyle/>
                    <a:p>
                      <a:pPr algn="l" fontAlgn="ctr"/>
                      <a:r>
                        <a:rPr lang="en-GB" sz="1300" b="0" i="0" u="none" strike="noStrike" dirty="0">
                          <a:solidFill>
                            <a:schemeClr val="bg2"/>
                          </a:solidFill>
                          <a:effectLst/>
                          <a:latin typeface="Verdana" panose="020B0604030504040204" pitchFamily="34" charset="0"/>
                        </a:rPr>
                        <a:t>North &amp; West Aneurin Bevan</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740130658"/>
                  </a:ext>
                </a:extLst>
              </a:tr>
              <a:tr h="219600">
                <a:tc>
                  <a:txBody>
                    <a:bodyPr/>
                    <a:lstStyle/>
                    <a:p>
                      <a:pPr algn="l" fontAlgn="ctr"/>
                      <a:r>
                        <a:rPr lang="en-GB" sz="1300" b="0" i="0" u="none" strike="noStrike" dirty="0">
                          <a:solidFill>
                            <a:schemeClr val="bg2"/>
                          </a:solidFill>
                          <a:effectLst/>
                          <a:latin typeface="Verdana" panose="020B0604030504040204" pitchFamily="34" charset="0"/>
                        </a:rPr>
                        <a:t>Rhondda Cynon Taf</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4.1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945480998"/>
                  </a:ext>
                </a:extLst>
              </a:tr>
              <a:tr h="219600">
                <a:tc>
                  <a:txBody>
                    <a:bodyPr/>
                    <a:lstStyle/>
                    <a:p>
                      <a:pPr algn="l" fontAlgn="ctr"/>
                      <a:r>
                        <a:rPr lang="en-GB" sz="1300" b="0" i="0" u="none" strike="noStrike" dirty="0">
                          <a:solidFill>
                            <a:schemeClr val="bg2"/>
                          </a:solidFill>
                          <a:effectLst/>
                          <a:latin typeface="Verdana" panose="020B0604030504040204" pitchFamily="34" charset="0"/>
                        </a:rPr>
                        <a:t>South Aneurin Bevan</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40343100"/>
                  </a:ext>
                </a:extLst>
              </a:tr>
              <a:tr h="180000">
                <a:tc>
                  <a:txBody>
                    <a:bodyPr/>
                    <a:lstStyle/>
                    <a:p>
                      <a:pPr algn="l" fontAlgn="b"/>
                      <a:endParaRPr lang="en-GB" sz="1300" b="0" i="0" u="none" strike="noStrike" dirty="0">
                        <a:solidFill>
                          <a:schemeClr val="bg2"/>
                        </a:solidFill>
                        <a:effectLst/>
                        <a:latin typeface="Verdana" panose="020B0604030504040204" pitchFamily="34" charset="0"/>
                      </a:endParaRPr>
                    </a:p>
                  </a:txBody>
                  <a:tcPr marL="8738" marR="8738" marT="873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922828249"/>
                  </a:ext>
                </a:extLst>
              </a:tr>
              <a:tr h="219600">
                <a:tc>
                  <a:txBody>
                    <a:bodyPr/>
                    <a:lstStyle/>
                    <a:p>
                      <a:pPr algn="l" fontAlgn="ctr"/>
                      <a:r>
                        <a:rPr lang="en-GB" sz="1300" b="0" i="0" u="none" strike="noStrike" dirty="0">
                          <a:solidFill>
                            <a:schemeClr val="bg2"/>
                          </a:solidFill>
                          <a:effectLst/>
                          <a:latin typeface="Verdana" panose="020B0604030504040204" pitchFamily="34" charset="0"/>
                        </a:rPr>
                        <a:t>HCP North</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503647865"/>
                  </a:ext>
                </a:extLst>
              </a:tr>
              <a:tr h="219600">
                <a:tc>
                  <a:txBody>
                    <a:bodyPr/>
                    <a:lstStyle/>
                    <a:p>
                      <a:pPr algn="l" fontAlgn="ctr"/>
                      <a:r>
                        <a:rPr lang="en-GB" sz="1300" b="0" i="0" u="none" strike="noStrike" dirty="0">
                          <a:solidFill>
                            <a:schemeClr val="bg2"/>
                          </a:solidFill>
                          <a:effectLst/>
                          <a:latin typeface="Verdana" panose="020B0604030504040204" pitchFamily="34" charset="0"/>
                        </a:rPr>
                        <a:t>HCP Central &amp; West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878404745"/>
                  </a:ext>
                </a:extLst>
              </a:tr>
              <a:tr h="219600">
                <a:tc>
                  <a:txBody>
                    <a:bodyPr/>
                    <a:lstStyle/>
                    <a:p>
                      <a:pPr algn="l" fontAlgn="ctr"/>
                      <a:r>
                        <a:rPr lang="en-GB" sz="1300" b="0" i="0" u="none" strike="noStrike" dirty="0">
                          <a:solidFill>
                            <a:schemeClr val="bg2"/>
                          </a:solidFill>
                          <a:effectLst/>
                          <a:latin typeface="Verdana" panose="020B0604030504040204" pitchFamily="34" charset="0"/>
                        </a:rPr>
                        <a:t>HCP South East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4.3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10813569"/>
                  </a:ext>
                </a:extLst>
              </a:tr>
              <a:tr h="180000">
                <a:tc>
                  <a:txBody>
                    <a:bodyPr/>
                    <a:lstStyle/>
                    <a:p>
                      <a:pPr algn="l" fontAlgn="b"/>
                      <a:endParaRPr lang="en-GB" sz="1300" b="0" i="0" u="none" strike="noStrike" dirty="0">
                        <a:solidFill>
                          <a:schemeClr val="bg2"/>
                        </a:solidFill>
                        <a:effectLst/>
                        <a:latin typeface="Verdana" panose="020B0604030504040204" pitchFamily="34" charset="0"/>
                      </a:endParaRPr>
                    </a:p>
                  </a:txBody>
                  <a:tcPr marL="8738" marR="8738" marT="873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6776007"/>
                  </a:ext>
                </a:extLst>
              </a:tr>
              <a:tr h="219600">
                <a:tc>
                  <a:txBody>
                    <a:bodyPr/>
                    <a:lstStyle/>
                    <a:p>
                      <a:pPr algn="l" fontAlgn="ctr"/>
                      <a:r>
                        <a:rPr lang="en-GB" sz="1300" b="0" i="0" u="none" strike="noStrike" dirty="0">
                          <a:solidFill>
                            <a:schemeClr val="bg2"/>
                          </a:solidFill>
                          <a:effectLst/>
                          <a:latin typeface="Verdana" panose="020B0604030504040204" pitchFamily="34" charset="0"/>
                        </a:rPr>
                        <a:t>APP North</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442772985"/>
                  </a:ext>
                </a:extLst>
              </a:tr>
              <a:tr h="219600">
                <a:tc>
                  <a:txBody>
                    <a:bodyPr/>
                    <a:lstStyle/>
                    <a:p>
                      <a:pPr algn="l" fontAlgn="ctr"/>
                      <a:r>
                        <a:rPr lang="en-GB" sz="1300" b="0" i="0" u="none" strike="noStrike" dirty="0">
                          <a:solidFill>
                            <a:schemeClr val="bg2"/>
                          </a:solidFill>
                          <a:effectLst/>
                          <a:latin typeface="Verdana" panose="020B0604030504040204" pitchFamily="34" charset="0"/>
                        </a:rPr>
                        <a:t>APP Central &amp; West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746041380"/>
                  </a:ext>
                </a:extLst>
              </a:tr>
              <a:tr h="219600">
                <a:tc>
                  <a:txBody>
                    <a:bodyPr/>
                    <a:lstStyle/>
                    <a:p>
                      <a:pPr algn="l" fontAlgn="ctr"/>
                      <a:r>
                        <a:rPr lang="en-GB" sz="1300" b="0" i="0" u="none" strike="noStrike" dirty="0">
                          <a:solidFill>
                            <a:schemeClr val="bg2"/>
                          </a:solidFill>
                          <a:effectLst/>
                          <a:latin typeface="Verdana" panose="020B0604030504040204" pitchFamily="34" charset="0"/>
                        </a:rPr>
                        <a:t>APP South East</a:t>
                      </a:r>
                    </a:p>
                  </a:txBody>
                  <a:tcPr marL="8738" marR="8738" marT="873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882389767"/>
                  </a:ext>
                </a:extLst>
              </a:tr>
            </a:tbl>
          </a:graphicData>
        </a:graphic>
      </p:graphicFrame>
      <p:sp>
        <p:nvSpPr>
          <p:cNvPr id="7" name="TextBox 6"/>
          <p:cNvSpPr txBox="1"/>
          <p:nvPr/>
        </p:nvSpPr>
        <p:spPr>
          <a:xfrm>
            <a:off x="395976" y="1340768"/>
            <a:ext cx="4896104" cy="369332"/>
          </a:xfrm>
          <a:prstGeom prst="rect">
            <a:avLst/>
          </a:prstGeom>
          <a:noFill/>
        </p:spPr>
        <p:txBody>
          <a:bodyPr wrap="square" rtlCol="0">
            <a:spAutoFit/>
          </a:bodyPr>
          <a:lstStyle/>
          <a:p>
            <a:r>
              <a:rPr lang="en-GB" b="1" dirty="0" smtClean="0">
                <a:solidFill>
                  <a:schemeClr val="bg2"/>
                </a:solidFill>
                <a:latin typeface="+mj-lt"/>
              </a:rPr>
              <a:t>Incident Workload (Assignments)</a:t>
            </a:r>
            <a:endParaRPr lang="en-GB" b="1" dirty="0">
              <a:solidFill>
                <a:schemeClr val="bg2"/>
              </a:solidFill>
              <a:latin typeface="+mj-lt"/>
            </a:endParaRPr>
          </a:p>
        </p:txBody>
      </p:sp>
    </p:spTree>
    <p:extLst>
      <p:ext uri="{BB962C8B-B14F-4D97-AF65-F5344CB8AC3E}">
        <p14:creationId xmlns:p14="http://schemas.microsoft.com/office/powerpoint/2010/main" val="1874101581"/>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Hospital Flows</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24</a:t>
            </a:fld>
            <a:endParaRPr lang="en-GB"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9552" y="2089026"/>
            <a:ext cx="7632847" cy="4411018"/>
          </a:xfrm>
          <a:prstGeom prst="rect">
            <a:avLst/>
          </a:prstGeom>
          <a:ln w="12700">
            <a:solidFill>
              <a:schemeClr val="bg2"/>
            </a:solidFill>
          </a:ln>
        </p:spPr>
      </p:pic>
      <p:sp>
        <p:nvSpPr>
          <p:cNvPr id="5" name="Content Placeholder 2"/>
          <p:cNvSpPr>
            <a:spLocks noGrp="1"/>
          </p:cNvSpPr>
          <p:nvPr>
            <p:ph idx="1"/>
          </p:nvPr>
        </p:nvSpPr>
        <p:spPr>
          <a:xfrm>
            <a:off x="416859" y="1484784"/>
            <a:ext cx="7899557" cy="504056"/>
          </a:xfrm>
        </p:spPr>
        <p:txBody>
          <a:bodyPr/>
          <a:lstStyle/>
          <a:p>
            <a:pPr marL="0" indent="0">
              <a:buNone/>
            </a:pPr>
            <a:r>
              <a:rPr lang="en-GB" dirty="0" smtClean="0"/>
              <a:t>Patient flows to major hospitals across Wales are mapped.</a:t>
            </a:r>
            <a:endParaRPr lang="en-GB" dirty="0"/>
          </a:p>
        </p:txBody>
      </p:sp>
      <p:pic>
        <p:nvPicPr>
          <p:cNvPr id="8" name="Picture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1560" y="2089027"/>
            <a:ext cx="1524585" cy="835918"/>
          </a:xfrm>
          <a:prstGeom prst="rect">
            <a:avLst/>
          </a:prstGeom>
        </p:spPr>
      </p:pic>
    </p:spTree>
    <p:extLst>
      <p:ext uri="{BB962C8B-B14F-4D97-AF65-F5344CB8AC3E}">
        <p14:creationId xmlns:p14="http://schemas.microsoft.com/office/powerpoint/2010/main" val="1645441346"/>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Hospital Flows</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25</a:t>
            </a:fld>
            <a:endParaRPr lang="en-GB"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9552" y="2089026"/>
            <a:ext cx="7632848" cy="4411018"/>
          </a:xfrm>
          <a:prstGeom prst="rect">
            <a:avLst/>
          </a:prstGeom>
          <a:ln w="12700">
            <a:solidFill>
              <a:schemeClr val="bg2"/>
            </a:solidFill>
          </a:ln>
        </p:spPr>
      </p:pic>
      <p:sp>
        <p:nvSpPr>
          <p:cNvPr id="5" name="Content Placeholder 2"/>
          <p:cNvSpPr>
            <a:spLocks noGrp="1"/>
          </p:cNvSpPr>
          <p:nvPr>
            <p:ph idx="1"/>
          </p:nvPr>
        </p:nvSpPr>
        <p:spPr>
          <a:xfrm>
            <a:off x="416859" y="1484784"/>
            <a:ext cx="7899557" cy="504056"/>
          </a:xfrm>
        </p:spPr>
        <p:txBody>
          <a:bodyPr/>
          <a:lstStyle/>
          <a:p>
            <a:pPr marL="0" indent="0">
              <a:buNone/>
            </a:pPr>
            <a:r>
              <a:rPr lang="en-GB" dirty="0" smtClean="0"/>
              <a:t>Patient flows to major hospitals across Wales are mapped.</a:t>
            </a:r>
            <a:endParaRPr lang="en-GB" dirty="0"/>
          </a:p>
        </p:txBody>
      </p:sp>
      <p:pic>
        <p:nvPicPr>
          <p:cNvPr id="9" name="Picture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1560" y="2089027"/>
            <a:ext cx="1524585" cy="835918"/>
          </a:xfrm>
          <a:prstGeom prst="rect">
            <a:avLst/>
          </a:prstGeom>
        </p:spPr>
      </p:pic>
    </p:spTree>
    <p:extLst>
      <p:ext uri="{BB962C8B-B14F-4D97-AF65-F5344CB8AC3E}">
        <p14:creationId xmlns:p14="http://schemas.microsoft.com/office/powerpoint/2010/main" val="173464295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Hospital Flows</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26</a:t>
            </a:fld>
            <a:endParaRPr lang="en-GB"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02802" y="2089026"/>
            <a:ext cx="4506347" cy="4411018"/>
          </a:xfrm>
          <a:prstGeom prst="rect">
            <a:avLst/>
          </a:prstGeom>
          <a:ln w="12700">
            <a:solidFill>
              <a:schemeClr val="bg2"/>
            </a:solidFill>
          </a:ln>
        </p:spPr>
      </p:pic>
      <p:sp>
        <p:nvSpPr>
          <p:cNvPr id="5" name="Content Placeholder 2"/>
          <p:cNvSpPr>
            <a:spLocks noGrp="1"/>
          </p:cNvSpPr>
          <p:nvPr>
            <p:ph idx="1"/>
          </p:nvPr>
        </p:nvSpPr>
        <p:spPr>
          <a:xfrm>
            <a:off x="416859" y="1484784"/>
            <a:ext cx="7899557" cy="504056"/>
          </a:xfrm>
        </p:spPr>
        <p:txBody>
          <a:bodyPr/>
          <a:lstStyle/>
          <a:p>
            <a:pPr marL="0" indent="0">
              <a:buNone/>
            </a:pPr>
            <a:r>
              <a:rPr lang="en-GB" dirty="0" smtClean="0"/>
              <a:t>Patient flows to major hospitals across Wales are mapped.</a:t>
            </a:r>
            <a:endParaRPr lang="en-GB" dirty="0"/>
          </a:p>
        </p:txBody>
      </p:sp>
      <p:pic>
        <p:nvPicPr>
          <p:cNvPr id="9" name="Picture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084564" y="5648037"/>
            <a:ext cx="1524585" cy="852007"/>
          </a:xfrm>
          <a:prstGeom prst="rect">
            <a:avLst/>
          </a:prstGeom>
        </p:spPr>
      </p:pic>
    </p:spTree>
    <p:extLst>
      <p:ext uri="{BB962C8B-B14F-4D97-AF65-F5344CB8AC3E}">
        <p14:creationId xmlns:p14="http://schemas.microsoft.com/office/powerpoint/2010/main" val="3463857385"/>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497" y="286867"/>
            <a:ext cx="8316913" cy="6516000"/>
          </a:xfrm>
        </p:spPr>
      </p:pic>
      <p:sp>
        <p:nvSpPr>
          <p:cNvPr id="6" name="Title 5"/>
          <p:cNvSpPr>
            <a:spLocks noGrp="1"/>
          </p:cNvSpPr>
          <p:nvPr>
            <p:ph type="title"/>
          </p:nvPr>
        </p:nvSpPr>
        <p:spPr/>
        <p:txBody>
          <a:bodyPr/>
          <a:lstStyle/>
          <a:p>
            <a:r>
              <a:rPr lang="en-GB" dirty="0" smtClean="0"/>
              <a:t>CCC Relief </a:t>
            </a:r>
            <a:br>
              <a:rPr lang="en-GB" dirty="0" smtClean="0"/>
            </a:br>
            <a:r>
              <a:rPr lang="en-GB" dirty="0" smtClean="0"/>
              <a:t>Requirement</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27</a:t>
            </a:fld>
            <a:endParaRPr lang="en-GB" dirty="0"/>
          </a:p>
        </p:txBody>
      </p:sp>
    </p:spTree>
    <p:extLst>
      <p:ext uri="{BB962C8B-B14F-4D97-AF65-F5344CB8AC3E}">
        <p14:creationId xmlns:p14="http://schemas.microsoft.com/office/powerpoint/2010/main" val="35592990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Relief Rate</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28</a:t>
            </a:fld>
            <a:endParaRPr lang="en-GB" dirty="0"/>
          </a:p>
        </p:txBody>
      </p:sp>
      <p:graphicFrame>
        <p:nvGraphicFramePr>
          <p:cNvPr id="8" name="Table 7"/>
          <p:cNvGraphicFramePr>
            <a:graphicFrameLocks noGrp="1"/>
          </p:cNvGraphicFramePr>
          <p:nvPr>
            <p:extLst/>
          </p:nvPr>
        </p:nvGraphicFramePr>
        <p:xfrm>
          <a:off x="504352" y="2167812"/>
          <a:ext cx="5400000" cy="2928405"/>
        </p:xfrm>
        <a:graphic>
          <a:graphicData uri="http://schemas.openxmlformats.org/drawingml/2006/table">
            <a:tbl>
              <a:tblPr/>
              <a:tblGrid>
                <a:gridCol w="1620000">
                  <a:extLst>
                    <a:ext uri="{9D8B030D-6E8A-4147-A177-3AD203B41FA5}">
                      <a16:colId xmlns="" xmlns:a16="http://schemas.microsoft.com/office/drawing/2014/main" val="1570111304"/>
                    </a:ext>
                  </a:extLst>
                </a:gridCol>
                <a:gridCol w="1260000">
                  <a:extLst>
                    <a:ext uri="{9D8B030D-6E8A-4147-A177-3AD203B41FA5}">
                      <a16:colId xmlns="" xmlns:a16="http://schemas.microsoft.com/office/drawing/2014/main" val="230055499"/>
                    </a:ext>
                  </a:extLst>
                </a:gridCol>
                <a:gridCol w="1260000">
                  <a:extLst>
                    <a:ext uri="{9D8B030D-6E8A-4147-A177-3AD203B41FA5}">
                      <a16:colId xmlns="" xmlns:a16="http://schemas.microsoft.com/office/drawing/2014/main" val="1388822152"/>
                    </a:ext>
                  </a:extLst>
                </a:gridCol>
                <a:gridCol w="1260000">
                  <a:extLst>
                    <a:ext uri="{9D8B030D-6E8A-4147-A177-3AD203B41FA5}">
                      <a16:colId xmlns="" xmlns:a16="http://schemas.microsoft.com/office/drawing/2014/main" val="3328386580"/>
                    </a:ext>
                  </a:extLst>
                </a:gridCol>
              </a:tblGrid>
              <a:tr h="432000">
                <a:tc>
                  <a:txBody>
                    <a:bodyPr/>
                    <a:lstStyle/>
                    <a:p>
                      <a:pPr algn="ctr" fontAlgn="ctr"/>
                      <a:r>
                        <a:rPr lang="en-GB" sz="1200" b="1" i="0" u="none" strike="noStrike" dirty="0">
                          <a:solidFill>
                            <a:srgbClr val="FFFFFF"/>
                          </a:solidFill>
                          <a:effectLst/>
                          <a:latin typeface="Verdana" panose="020B0604030504040204" pitchFamily="34" charset="0"/>
                        </a:rPr>
                        <a:t>Absence Reason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2018/19</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WAST Proposed</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Difference</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680557451"/>
                  </a:ext>
                </a:extLst>
              </a:tr>
              <a:tr h="288000">
                <a:tc>
                  <a:txBody>
                    <a:bodyPr/>
                    <a:lstStyle/>
                    <a:p>
                      <a:pPr algn="l" fontAlgn="ctr"/>
                      <a:r>
                        <a:rPr lang="en-GB" sz="1200" b="0" i="0" u="none" strike="noStrike" dirty="0">
                          <a:solidFill>
                            <a:schemeClr val="bg2"/>
                          </a:solidFill>
                          <a:effectLst/>
                          <a:latin typeface="Verdana" panose="020B0604030504040204" pitchFamily="34" charset="0"/>
                        </a:rPr>
                        <a:t>Annual </a:t>
                      </a:r>
                      <a:r>
                        <a:rPr lang="en-GB" sz="1200" b="0" i="0" u="none" strike="noStrike" dirty="0" smtClean="0">
                          <a:solidFill>
                            <a:schemeClr val="bg2"/>
                          </a:solidFill>
                          <a:effectLst/>
                          <a:latin typeface="Verdana" panose="020B0604030504040204" pitchFamily="34" charset="0"/>
                        </a:rPr>
                        <a:t>Leave* </a:t>
                      </a:r>
                      <a:endParaRPr lang="en-GB" sz="1200" b="0" i="0" u="none" strike="noStrike" dirty="0">
                        <a:solidFill>
                          <a:schemeClr val="bg2"/>
                        </a:solidFill>
                        <a:effectLst/>
                        <a:latin typeface="Verdana" panose="020B060403050404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678203652"/>
                  </a:ext>
                </a:extLst>
              </a:tr>
              <a:tr h="288000">
                <a:tc>
                  <a:txBody>
                    <a:bodyPr/>
                    <a:lstStyle/>
                    <a:p>
                      <a:pPr algn="l" fontAlgn="ctr"/>
                      <a:r>
                        <a:rPr lang="en-GB" sz="1200" b="0" i="0" u="none" strike="noStrike" dirty="0">
                          <a:solidFill>
                            <a:schemeClr val="bg2"/>
                          </a:solidFill>
                          <a:effectLst/>
                          <a:latin typeface="Verdana" panose="020B0604030504040204" pitchFamily="34" charset="0"/>
                        </a:rPr>
                        <a:t>Sickness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875502570"/>
                  </a:ext>
                </a:extLst>
              </a:tr>
              <a:tr h="288000">
                <a:tc>
                  <a:txBody>
                    <a:bodyPr/>
                    <a:lstStyle/>
                    <a:p>
                      <a:pPr algn="l" fontAlgn="ctr"/>
                      <a:r>
                        <a:rPr lang="en-GB" sz="1200" b="0" i="0" u="none" strike="noStrike" dirty="0">
                          <a:solidFill>
                            <a:schemeClr val="bg2"/>
                          </a:solidFill>
                          <a:effectLst/>
                          <a:latin typeface="Verdana" panose="020B0604030504040204" pitchFamily="34" charset="0"/>
                        </a:rPr>
                        <a:t>Alternative Duties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68331619"/>
                  </a:ext>
                </a:extLst>
              </a:tr>
              <a:tr h="288000">
                <a:tc>
                  <a:txBody>
                    <a:bodyPr/>
                    <a:lstStyle/>
                    <a:p>
                      <a:pPr algn="l" fontAlgn="ctr"/>
                      <a:r>
                        <a:rPr lang="en-GB" sz="1200" b="0" i="0" u="none" strike="noStrike" dirty="0">
                          <a:solidFill>
                            <a:schemeClr val="bg2"/>
                          </a:solidFill>
                          <a:effectLst/>
                          <a:latin typeface="Verdana" panose="020B0604030504040204" pitchFamily="34" charset="0"/>
                        </a:rPr>
                        <a:t>Training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4104670496"/>
                  </a:ext>
                </a:extLst>
              </a:tr>
              <a:tr h="288000">
                <a:tc>
                  <a:txBody>
                    <a:bodyPr/>
                    <a:lstStyle/>
                    <a:p>
                      <a:pPr algn="l" fontAlgn="ctr"/>
                      <a:r>
                        <a:rPr lang="en-GB" sz="1200" b="0" i="0" u="none" strike="noStrike" dirty="0">
                          <a:solidFill>
                            <a:schemeClr val="bg2"/>
                          </a:solidFill>
                          <a:effectLst/>
                          <a:latin typeface="Verdana" panose="020B0604030504040204" pitchFamily="34" charset="0"/>
                        </a:rPr>
                        <a:t>Maternity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520515124"/>
                  </a:ext>
                </a:extLst>
              </a:tr>
              <a:tr h="288000">
                <a:tc>
                  <a:txBody>
                    <a:bodyPr/>
                    <a:lstStyle/>
                    <a:p>
                      <a:pPr algn="l" fontAlgn="ctr"/>
                      <a:r>
                        <a:rPr lang="en-GB" sz="1200" b="0" i="0" u="none" strike="noStrike" dirty="0">
                          <a:solidFill>
                            <a:schemeClr val="bg2"/>
                          </a:solidFill>
                          <a:effectLst/>
                          <a:latin typeface="Verdana" panose="020B0604030504040204" pitchFamily="34" charset="0"/>
                        </a:rPr>
                        <a:t>Other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64775622"/>
                  </a:ext>
                </a:extLst>
              </a:tr>
              <a:tr h="288000">
                <a:tc>
                  <a:txBody>
                    <a:bodyPr/>
                    <a:lstStyle/>
                    <a:p>
                      <a:pPr algn="l" fontAlgn="ctr"/>
                      <a:r>
                        <a:rPr lang="en-GB" sz="1200" b="1" i="0" u="none" strike="noStrike" dirty="0">
                          <a:solidFill>
                            <a:schemeClr val="bg2"/>
                          </a:solidFill>
                          <a:effectLst/>
                          <a:latin typeface="Verdana" panose="020B0604030504040204" pitchFamily="34" charset="0"/>
                        </a:rPr>
                        <a:t>Abstraction Rate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35.1%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30.7%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915507555"/>
                  </a:ext>
                </a:extLst>
              </a:tr>
              <a:tr h="180000">
                <a:tc>
                  <a:txBody>
                    <a:bodyPr/>
                    <a:lstStyle/>
                    <a:p>
                      <a:pPr algn="l" fontAlgn="ctr"/>
                      <a:endParaRPr lang="en-GB" sz="1200" b="0" i="0" u="none" strike="noStrike" dirty="0">
                        <a:solidFill>
                          <a:schemeClr val="bg2"/>
                        </a:solidFill>
                        <a:effectLst/>
                        <a:latin typeface="Verdana" panose="020B060403050404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chemeClr val="bg2"/>
                        </a:solidFill>
                        <a:effectLst/>
                        <a:latin typeface="Verdana" panose="020B060403050404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chemeClr val="bg2"/>
                        </a:solidFill>
                        <a:effectLst/>
                        <a:latin typeface="Verdana" panose="020B060403050404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chemeClr val="bg2"/>
                        </a:solidFill>
                        <a:effectLst/>
                        <a:latin typeface="Verdana" panose="020B060403050404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17977388"/>
                  </a:ext>
                </a:extLst>
              </a:tr>
              <a:tr h="288000">
                <a:tc>
                  <a:txBody>
                    <a:bodyPr/>
                    <a:lstStyle/>
                    <a:p>
                      <a:pPr algn="l" fontAlgn="ctr"/>
                      <a:r>
                        <a:rPr lang="en-GB" sz="1200" b="1" i="0" u="none" strike="noStrike" dirty="0">
                          <a:solidFill>
                            <a:schemeClr val="bg2"/>
                          </a:solidFill>
                          <a:effectLst/>
                          <a:latin typeface="Verdana" panose="020B0604030504040204" pitchFamily="34" charset="0"/>
                        </a:rPr>
                        <a:t>Relief Rate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54.0%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44.3%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64260007"/>
                  </a:ext>
                </a:extLst>
              </a:tr>
            </a:tbl>
          </a:graphicData>
        </a:graphic>
      </p:graphicFrame>
      <p:sp>
        <p:nvSpPr>
          <p:cNvPr id="11" name="Content Placeholder 2"/>
          <p:cNvSpPr>
            <a:spLocks noGrp="1"/>
          </p:cNvSpPr>
          <p:nvPr>
            <p:ph idx="1"/>
          </p:nvPr>
        </p:nvSpPr>
        <p:spPr>
          <a:xfrm>
            <a:off x="416859" y="1484784"/>
            <a:ext cx="7899557" cy="504056"/>
          </a:xfrm>
        </p:spPr>
        <p:txBody>
          <a:bodyPr/>
          <a:lstStyle/>
          <a:p>
            <a:pPr marL="0" indent="0">
              <a:buNone/>
            </a:pPr>
            <a:r>
              <a:rPr lang="en-GB" dirty="0" smtClean="0"/>
              <a:t>WAST have identified abstraction efficiencies to be made.</a:t>
            </a:r>
          </a:p>
          <a:p>
            <a:pPr lvl="1"/>
            <a:endParaRPr lang="en-GB" dirty="0" smtClean="0"/>
          </a:p>
          <a:p>
            <a:pPr lvl="1"/>
            <a:endParaRPr lang="en-GB" dirty="0"/>
          </a:p>
        </p:txBody>
      </p:sp>
      <p:sp>
        <p:nvSpPr>
          <p:cNvPr id="12" name="Content Placeholder 2"/>
          <p:cNvSpPr txBox="1">
            <a:spLocks/>
          </p:cNvSpPr>
          <p:nvPr/>
        </p:nvSpPr>
        <p:spPr>
          <a:xfrm>
            <a:off x="416859" y="5445224"/>
            <a:ext cx="7899557" cy="648072"/>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buNone/>
            </a:pPr>
            <a:endParaRPr lang="en-GB" dirty="0"/>
          </a:p>
        </p:txBody>
      </p:sp>
      <p:graphicFrame>
        <p:nvGraphicFramePr>
          <p:cNvPr id="13" name="Table 12"/>
          <p:cNvGraphicFramePr>
            <a:graphicFrameLocks noGrp="1"/>
          </p:cNvGraphicFramePr>
          <p:nvPr>
            <p:extLst/>
          </p:nvPr>
        </p:nvGraphicFramePr>
        <p:xfrm>
          <a:off x="6084168" y="2167812"/>
          <a:ext cx="2520000" cy="1872000"/>
        </p:xfrm>
        <a:graphic>
          <a:graphicData uri="http://schemas.openxmlformats.org/drawingml/2006/table">
            <a:tbl>
              <a:tblPr/>
              <a:tblGrid>
                <a:gridCol w="1260000">
                  <a:extLst>
                    <a:ext uri="{9D8B030D-6E8A-4147-A177-3AD203B41FA5}">
                      <a16:colId xmlns="" xmlns:a16="http://schemas.microsoft.com/office/drawing/2014/main" val="3257652219"/>
                    </a:ext>
                  </a:extLst>
                </a:gridCol>
                <a:gridCol w="1260000">
                  <a:extLst>
                    <a:ext uri="{9D8B030D-6E8A-4147-A177-3AD203B41FA5}">
                      <a16:colId xmlns="" xmlns:a16="http://schemas.microsoft.com/office/drawing/2014/main" val="2773070841"/>
                    </a:ext>
                  </a:extLst>
                </a:gridCol>
              </a:tblGrid>
              <a:tr h="432000">
                <a:tc>
                  <a:txBody>
                    <a:bodyPr/>
                    <a:lstStyle/>
                    <a:p>
                      <a:pPr algn="ctr" fontAlgn="ctr"/>
                      <a:r>
                        <a:rPr lang="en-GB" sz="1200" b="1" i="0" u="none" strike="noStrike" dirty="0">
                          <a:solidFill>
                            <a:srgbClr val="FFFFFF"/>
                          </a:solidFill>
                          <a:effectLst/>
                          <a:latin typeface="Verdana" panose="020B0604030504040204" pitchFamily="34" charset="0"/>
                        </a:rPr>
                        <a:t>Trust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smtClean="0">
                          <a:solidFill>
                            <a:srgbClr val="FFFFFF"/>
                          </a:solidFill>
                          <a:effectLst/>
                          <a:latin typeface="Verdana" panose="020B0604030504040204" pitchFamily="34" charset="0"/>
                        </a:rPr>
                        <a:t>CCC </a:t>
                      </a:r>
                    </a:p>
                    <a:p>
                      <a:pPr algn="ctr" fontAlgn="ctr"/>
                      <a:r>
                        <a:rPr lang="en-GB" sz="1200" b="1" i="0" u="none" strike="noStrike" dirty="0" smtClean="0">
                          <a:solidFill>
                            <a:srgbClr val="FFFFFF"/>
                          </a:solidFill>
                          <a:effectLst/>
                          <a:latin typeface="Verdana" panose="020B0604030504040204" pitchFamily="34" charset="0"/>
                        </a:rPr>
                        <a:t>Relief </a:t>
                      </a:r>
                      <a:r>
                        <a:rPr lang="en-GB" sz="1200" b="1" i="0" u="none" strike="noStrike" dirty="0">
                          <a:solidFill>
                            <a:srgbClr val="FFFFFF"/>
                          </a:solidFill>
                          <a:effectLst/>
                          <a:latin typeface="Verdana" panose="020B0604030504040204" pitchFamily="34" charset="0"/>
                        </a:rPr>
                        <a:t>Rate</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2992212138"/>
                  </a:ext>
                </a:extLst>
              </a:tr>
              <a:tr h="288000">
                <a:tc>
                  <a:txBody>
                    <a:bodyPr/>
                    <a:lstStyle/>
                    <a:p>
                      <a:pPr algn="ctr" fontAlgn="ctr"/>
                      <a:r>
                        <a:rPr lang="en-GB" sz="1200" b="0" i="0" u="none" strike="noStrike" dirty="0">
                          <a:solidFill>
                            <a:schemeClr val="bg2"/>
                          </a:solidFill>
                          <a:effectLst/>
                          <a:latin typeface="Verdana" panose="020B0604030504040204" pitchFamily="34" charset="0"/>
                        </a:rPr>
                        <a:t>J</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494457390"/>
                  </a:ext>
                </a:extLst>
              </a:tr>
              <a:tr h="288000">
                <a:tc>
                  <a:txBody>
                    <a:bodyPr/>
                    <a:lstStyle/>
                    <a:p>
                      <a:pPr algn="ctr" fontAlgn="ctr"/>
                      <a:r>
                        <a:rPr lang="en-GB" sz="1200" b="0" i="0" u="none" strike="noStrike" dirty="0">
                          <a:solidFill>
                            <a:schemeClr val="bg2"/>
                          </a:solidFill>
                          <a:effectLst/>
                          <a:latin typeface="Verdana" panose="020B0604030504040204" pitchFamily="34" charset="0"/>
                        </a:rPr>
                        <a:t>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43.7%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581255038"/>
                  </a:ext>
                </a:extLst>
              </a:tr>
              <a:tr h="288000">
                <a:tc>
                  <a:txBody>
                    <a:bodyPr/>
                    <a:lstStyle/>
                    <a:p>
                      <a:pPr algn="ctr" fontAlgn="ctr"/>
                      <a:r>
                        <a:rPr lang="en-GB" sz="1200" b="0" i="0" u="none" strike="noStrike" dirty="0">
                          <a:solidFill>
                            <a:schemeClr val="bg2"/>
                          </a:solidFill>
                          <a:effectLst/>
                          <a:latin typeface="Verdana" panose="020B0604030504040204" pitchFamily="34" charset="0"/>
                        </a:rPr>
                        <a:t>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44.1%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283380571"/>
                  </a:ext>
                </a:extLst>
              </a:tr>
              <a:tr h="288000">
                <a:tc>
                  <a:txBody>
                    <a:bodyPr/>
                    <a:lstStyle/>
                    <a:p>
                      <a:pPr algn="ctr" fontAlgn="ctr"/>
                      <a:r>
                        <a:rPr lang="en-GB" sz="1200" b="0" i="0" u="none" strike="noStrike" dirty="0">
                          <a:solidFill>
                            <a:schemeClr val="bg2"/>
                          </a:solidFill>
                          <a:effectLst/>
                          <a:latin typeface="Verdana" panose="020B0604030504040204" pitchFamily="34" charset="0"/>
                        </a:rPr>
                        <a:t>WAST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EE1A7"/>
                    </a:solidFill>
                  </a:tcPr>
                </a:tc>
                <a:tc>
                  <a:txBody>
                    <a:bodyPr/>
                    <a:lstStyle/>
                    <a:p>
                      <a:pPr algn="ctr" fontAlgn="ctr"/>
                      <a:r>
                        <a:rPr lang="en-GB" sz="1200" b="0" i="0" u="none" strike="noStrike" dirty="0">
                          <a:solidFill>
                            <a:schemeClr val="bg2"/>
                          </a:solidFill>
                          <a:effectLst/>
                          <a:latin typeface="Verdana" panose="020B0604030504040204" pitchFamily="34" charset="0"/>
                        </a:rPr>
                        <a:t>44.3%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EE1A7"/>
                    </a:solidFill>
                  </a:tcPr>
                </a:tc>
                <a:extLst>
                  <a:ext uri="{0D108BD9-81ED-4DB2-BD59-A6C34878D82A}">
                    <a16:rowId xmlns="" xmlns:a16="http://schemas.microsoft.com/office/drawing/2014/main" val="1801598879"/>
                  </a:ext>
                </a:extLst>
              </a:tr>
              <a:tr h="288000">
                <a:tc>
                  <a:txBody>
                    <a:bodyPr/>
                    <a:lstStyle/>
                    <a:p>
                      <a:pPr algn="ctr" fontAlgn="ctr"/>
                      <a:r>
                        <a:rPr lang="en-GB" sz="1200" b="0" i="0" u="none" strike="noStrike" dirty="0">
                          <a:solidFill>
                            <a:schemeClr val="bg2"/>
                          </a:solidFill>
                          <a:effectLst/>
                          <a:latin typeface="Verdana" panose="020B0604030504040204" pitchFamily="34" charset="0"/>
                        </a:rPr>
                        <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47.7%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39900260"/>
                  </a:ext>
                </a:extLst>
              </a:tr>
            </a:tbl>
          </a:graphicData>
        </a:graphic>
      </p:graphicFrame>
      <p:sp>
        <p:nvSpPr>
          <p:cNvPr id="14" name="TextBox 13"/>
          <p:cNvSpPr txBox="1"/>
          <p:nvPr/>
        </p:nvSpPr>
        <p:spPr>
          <a:xfrm>
            <a:off x="416859" y="5240233"/>
            <a:ext cx="5147768" cy="276999"/>
          </a:xfrm>
          <a:prstGeom prst="rect">
            <a:avLst/>
          </a:prstGeom>
          <a:noFill/>
        </p:spPr>
        <p:txBody>
          <a:bodyPr wrap="square" rtlCol="0">
            <a:spAutoFit/>
          </a:bodyPr>
          <a:lstStyle/>
          <a:p>
            <a:r>
              <a:rPr lang="en-GB" sz="1200" dirty="0" smtClean="0">
                <a:solidFill>
                  <a:schemeClr val="bg2"/>
                </a:solidFill>
              </a:rPr>
              <a:t>*Based on maximum 33 days and 8 bank holidays.</a:t>
            </a:r>
            <a:endParaRPr lang="en-GB" sz="1200" dirty="0">
              <a:solidFill>
                <a:schemeClr val="bg2"/>
              </a:solidFill>
            </a:endParaRPr>
          </a:p>
        </p:txBody>
      </p:sp>
    </p:spTree>
    <p:extLst>
      <p:ext uri="{BB962C8B-B14F-4D97-AF65-F5344CB8AC3E}">
        <p14:creationId xmlns:p14="http://schemas.microsoft.com/office/powerpoint/2010/main" val="141127575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Planned Staff Hours - CCCs</a:t>
            </a:r>
            <a:endParaRPr lang="en-GB" dirty="0"/>
          </a:p>
        </p:txBody>
      </p:sp>
      <p:sp>
        <p:nvSpPr>
          <p:cNvPr id="6" name="Content Placeholder 5"/>
          <p:cNvSpPr>
            <a:spLocks noGrp="1"/>
          </p:cNvSpPr>
          <p:nvPr>
            <p:ph idx="1"/>
          </p:nvPr>
        </p:nvSpPr>
        <p:spPr>
          <a:xfrm>
            <a:off x="416859" y="1484784"/>
            <a:ext cx="8043573" cy="936104"/>
          </a:xfrm>
        </p:spPr>
        <p:txBody>
          <a:bodyPr/>
          <a:lstStyle/>
          <a:p>
            <a:pPr marL="0" indent="0">
              <a:buNone/>
            </a:pPr>
            <a:r>
              <a:rPr lang="en-GB" dirty="0" smtClean="0"/>
              <a:t>Current planned rosters across CCC resourcing in WAST provide (when fully staffed) the following weekly staff hours:</a:t>
            </a:r>
          </a:p>
          <a:p>
            <a:pPr marL="0" indent="0">
              <a:buNone/>
            </a:pPr>
            <a:endParaRPr lang="en-GB" dirty="0"/>
          </a:p>
          <a:p>
            <a:pPr marL="0" indent="0">
              <a:buNone/>
            </a:pPr>
            <a:endParaRPr lang="en-GB" dirty="0" smtClean="0"/>
          </a:p>
          <a:p>
            <a:pPr marL="0" indent="0">
              <a:buNone/>
            </a:pPr>
            <a:endParaRPr lang="en-GB" dirty="0" smtClean="0"/>
          </a:p>
          <a:p>
            <a:pPr marL="0" indent="0">
              <a:buNone/>
            </a:pPr>
            <a:endParaRPr lang="en-GB" dirty="0" smtClean="0"/>
          </a:p>
          <a:p>
            <a:pPr marL="0" indent="0">
              <a:buNone/>
            </a:pP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29</a:t>
            </a:fld>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616896729"/>
              </p:ext>
            </p:extLst>
          </p:nvPr>
        </p:nvGraphicFramePr>
        <p:xfrm>
          <a:off x="564073" y="2710800"/>
          <a:ext cx="7740000" cy="3456000"/>
        </p:xfrm>
        <a:graphic>
          <a:graphicData uri="http://schemas.openxmlformats.org/drawingml/2006/table">
            <a:tbl>
              <a:tblPr/>
              <a:tblGrid>
                <a:gridCol w="1548000">
                  <a:extLst>
                    <a:ext uri="{9D8B030D-6E8A-4147-A177-3AD203B41FA5}">
                      <a16:colId xmlns="" xmlns:a16="http://schemas.microsoft.com/office/drawing/2014/main" val="866145854"/>
                    </a:ext>
                  </a:extLst>
                </a:gridCol>
                <a:gridCol w="1548000">
                  <a:extLst>
                    <a:ext uri="{9D8B030D-6E8A-4147-A177-3AD203B41FA5}">
                      <a16:colId xmlns="" xmlns:a16="http://schemas.microsoft.com/office/drawing/2014/main" val="4245369590"/>
                    </a:ext>
                  </a:extLst>
                </a:gridCol>
                <a:gridCol w="1548000">
                  <a:extLst>
                    <a:ext uri="{9D8B030D-6E8A-4147-A177-3AD203B41FA5}">
                      <a16:colId xmlns="" xmlns:a16="http://schemas.microsoft.com/office/drawing/2014/main" val="840871868"/>
                    </a:ext>
                  </a:extLst>
                </a:gridCol>
                <a:gridCol w="1548000">
                  <a:extLst>
                    <a:ext uri="{9D8B030D-6E8A-4147-A177-3AD203B41FA5}">
                      <a16:colId xmlns="" xmlns:a16="http://schemas.microsoft.com/office/drawing/2014/main" val="2607308719"/>
                    </a:ext>
                  </a:extLst>
                </a:gridCol>
                <a:gridCol w="1548000">
                  <a:extLst>
                    <a:ext uri="{9D8B030D-6E8A-4147-A177-3AD203B41FA5}">
                      <a16:colId xmlns="" xmlns:a16="http://schemas.microsoft.com/office/drawing/2014/main" val="3827844199"/>
                    </a:ext>
                  </a:extLst>
                </a:gridCol>
              </a:tblGrid>
              <a:tr h="288000">
                <a:tc gridSpan="2">
                  <a:txBody>
                    <a:bodyPr/>
                    <a:lstStyle/>
                    <a:p>
                      <a:pPr algn="l" fontAlgn="ctr"/>
                      <a:endParaRPr lang="en-GB" sz="1200" b="1" i="1" u="none" strike="noStrike" dirty="0">
                        <a:solidFill>
                          <a:schemeClr val="bg2"/>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95453768"/>
                  </a:ext>
                </a:extLst>
              </a:tr>
              <a:tr h="288000">
                <a:tc rowSpan="2">
                  <a:txBody>
                    <a:bodyPr/>
                    <a:lstStyle/>
                    <a:p>
                      <a:pPr algn="ctr" fontAlgn="ctr"/>
                      <a:r>
                        <a:rPr lang="en-GB" sz="1200" b="1" i="0" u="none" strike="noStrike" dirty="0">
                          <a:solidFill>
                            <a:srgbClr val="FFFFFF"/>
                          </a:solidFill>
                          <a:effectLst/>
                          <a:latin typeface="Verdana" panose="020B0604030504040204" pitchFamily="34" charset="0"/>
                        </a:rPr>
                        <a:t>Position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200" b="1" i="0" u="none" strike="noStrike" dirty="0">
                          <a:solidFill>
                            <a:srgbClr val="FFFFFF"/>
                          </a:solidFill>
                          <a:effectLst/>
                          <a:latin typeface="Verdana" panose="020B0604030504040204" pitchFamily="34" charset="0"/>
                        </a:rPr>
                        <a:t>CCC</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rowSpan="2">
                  <a:txBody>
                    <a:bodyPr/>
                    <a:lstStyle/>
                    <a:p>
                      <a:pPr algn="ctr" fontAlgn="ctr"/>
                      <a:r>
                        <a:rPr lang="en-GB" sz="1200" b="1" i="0" u="none" strike="noStrike" dirty="0">
                          <a:solidFill>
                            <a:srgbClr val="FFFFFF"/>
                          </a:solidFill>
                          <a:effectLst/>
                          <a:latin typeface="Verdana" panose="020B0604030504040204" pitchFamily="34" charset="0"/>
                        </a:rPr>
                        <a:t>Total</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438997337"/>
                  </a:ext>
                </a:extLst>
              </a:tr>
              <a:tr h="288000">
                <a:tc vMerge="1">
                  <a:txBody>
                    <a:bodyPr/>
                    <a:lstStyle/>
                    <a:p>
                      <a:endParaRPr lang="en-GB"/>
                    </a:p>
                  </a:txBody>
                  <a:tcPr/>
                </a:tc>
                <a:tc>
                  <a:txBody>
                    <a:bodyPr/>
                    <a:lstStyle/>
                    <a:p>
                      <a:pPr algn="ctr" fontAlgn="ctr"/>
                      <a:r>
                        <a:rPr lang="en-GB" sz="1200" b="1" i="0" u="none" strike="noStrike" dirty="0">
                          <a:solidFill>
                            <a:srgbClr val="FFFFFF"/>
                          </a:solidFill>
                          <a:effectLst/>
                          <a:latin typeface="Verdana" panose="020B0604030504040204" pitchFamily="34" charset="0"/>
                        </a:rPr>
                        <a:t>North</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Central &amp; West</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South East</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vMerge="1">
                  <a:txBody>
                    <a:bodyPr/>
                    <a:lstStyle/>
                    <a:p>
                      <a:endParaRPr lang="en-GB"/>
                    </a:p>
                  </a:txBody>
                  <a:tcPr/>
                </a:tc>
                <a:extLst>
                  <a:ext uri="{0D108BD9-81ED-4DB2-BD59-A6C34878D82A}">
                    <a16:rowId xmlns="" xmlns:a16="http://schemas.microsoft.com/office/drawing/2014/main" val="1457729632"/>
                  </a:ext>
                </a:extLst>
              </a:tr>
              <a:tr h="288000">
                <a:tc>
                  <a:txBody>
                    <a:bodyPr/>
                    <a:lstStyle/>
                    <a:p>
                      <a:pPr algn="l" fontAlgn="ctr"/>
                      <a:r>
                        <a:rPr lang="en-GB" sz="1200" b="0" i="0" u="none" strike="noStrike" dirty="0">
                          <a:solidFill>
                            <a:schemeClr val="bg2"/>
                          </a:solidFill>
                          <a:effectLst/>
                          <a:latin typeface="Verdana" panose="020B0604030504040204" pitchFamily="34" charset="0"/>
                        </a:rPr>
                        <a:t>Allocator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554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736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840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2,130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607776888"/>
                  </a:ext>
                </a:extLst>
              </a:tr>
              <a:tr h="288000">
                <a:tc>
                  <a:txBody>
                    <a:bodyPr/>
                    <a:lstStyle/>
                    <a:p>
                      <a:pPr algn="l" fontAlgn="ctr"/>
                      <a:r>
                        <a:rPr lang="en-GB" sz="1200" b="0" i="0" u="none" strike="noStrike" dirty="0">
                          <a:solidFill>
                            <a:schemeClr val="bg2"/>
                          </a:solidFill>
                          <a:effectLst/>
                          <a:latin typeface="Verdana" panose="020B0604030504040204" pitchFamily="34" charset="0"/>
                        </a:rPr>
                        <a:t>Call Handler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793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982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1,103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2,879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111047608"/>
                  </a:ext>
                </a:extLst>
              </a:tr>
              <a:tr h="288000">
                <a:tc>
                  <a:txBody>
                    <a:bodyPr/>
                    <a:lstStyle/>
                    <a:p>
                      <a:pPr algn="l" fontAlgn="ctr"/>
                      <a:r>
                        <a:rPr lang="en-GB" sz="1200" b="0" i="0" u="none" strike="noStrike" dirty="0">
                          <a:solidFill>
                            <a:schemeClr val="bg2"/>
                          </a:solidFill>
                          <a:effectLst/>
                          <a:latin typeface="Verdana" panose="020B0604030504040204" pitchFamily="34" charset="0"/>
                        </a:rPr>
                        <a:t>Clinician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656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678409197"/>
                  </a:ext>
                </a:extLst>
              </a:tr>
              <a:tr h="288000">
                <a:tc>
                  <a:txBody>
                    <a:bodyPr/>
                    <a:lstStyle/>
                    <a:p>
                      <a:pPr algn="l" fontAlgn="ctr"/>
                      <a:r>
                        <a:rPr lang="en-GB" sz="1200" b="0" i="0" u="none" strike="noStrike" dirty="0">
                          <a:solidFill>
                            <a:schemeClr val="bg2"/>
                          </a:solidFill>
                          <a:effectLst/>
                          <a:latin typeface="Verdana" panose="020B0604030504040204" pitchFamily="34" charset="0"/>
                        </a:rPr>
                        <a:t>DCM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504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704354920"/>
                  </a:ext>
                </a:extLst>
              </a:tr>
              <a:tr h="288000">
                <a:tc>
                  <a:txBody>
                    <a:bodyPr/>
                    <a:lstStyle/>
                    <a:p>
                      <a:pPr algn="l" fontAlgn="ctr"/>
                      <a:r>
                        <a:rPr lang="en-GB" sz="1200" b="0" i="0" u="none" strike="noStrike" dirty="0">
                          <a:solidFill>
                            <a:schemeClr val="bg2"/>
                          </a:solidFill>
                          <a:effectLst/>
                          <a:latin typeface="Verdana" panose="020B0604030504040204" pitchFamily="34" charset="0"/>
                        </a:rPr>
                        <a:t>Dispatcher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672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840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1,848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572685891"/>
                  </a:ext>
                </a:extLst>
              </a:tr>
              <a:tr h="288000">
                <a:tc>
                  <a:txBody>
                    <a:bodyPr/>
                    <a:lstStyle/>
                    <a:p>
                      <a:pPr algn="l" fontAlgn="ctr"/>
                      <a:r>
                        <a:rPr lang="en-GB" sz="1200" b="0" i="0" u="none" strike="noStrike" dirty="0">
                          <a:solidFill>
                            <a:schemeClr val="bg2"/>
                          </a:solidFill>
                          <a:effectLst/>
                          <a:latin typeface="Verdana" panose="020B0604030504040204" pitchFamily="34" charset="0"/>
                        </a:rPr>
                        <a:t>DSM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516597181"/>
                  </a:ext>
                </a:extLst>
              </a:tr>
              <a:tr h="288000">
                <a:tc>
                  <a:txBody>
                    <a:bodyPr/>
                    <a:lstStyle/>
                    <a:p>
                      <a:pPr algn="l" fontAlgn="ctr"/>
                      <a:r>
                        <a:rPr lang="en-GB" sz="1200" b="0" i="0" u="none" strike="noStrike" dirty="0">
                          <a:solidFill>
                            <a:schemeClr val="bg2"/>
                          </a:solidFill>
                          <a:effectLst/>
                          <a:latin typeface="Verdana" panose="020B0604030504040204" pitchFamily="34" charset="0"/>
                        </a:rPr>
                        <a:t>Senior Clinician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169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913119963"/>
                  </a:ext>
                </a:extLst>
              </a:tr>
              <a:tr h="288000">
                <a:tc>
                  <a:txBody>
                    <a:bodyPr/>
                    <a:lstStyle/>
                    <a:p>
                      <a:pPr algn="l" fontAlgn="ctr"/>
                      <a:r>
                        <a:rPr lang="en-GB" sz="1200" b="0" i="0" u="none" strike="noStrike" dirty="0">
                          <a:solidFill>
                            <a:schemeClr val="bg2"/>
                          </a:solidFill>
                          <a:effectLst/>
                          <a:latin typeface="Verdana" panose="020B0604030504040204" pitchFamily="34" charset="0"/>
                        </a:rPr>
                        <a:t>Supervisor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490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40582779"/>
                  </a:ext>
                </a:extLst>
              </a:tr>
              <a:tr h="288000">
                <a:tc>
                  <a:txBody>
                    <a:bodyPr/>
                    <a:lstStyle/>
                    <a:p>
                      <a:pPr algn="l" fontAlgn="ctr"/>
                      <a:r>
                        <a:rPr lang="en-GB" sz="1200" b="1" i="0" u="none" strike="noStrike" dirty="0">
                          <a:solidFill>
                            <a:schemeClr val="bg2"/>
                          </a:solidFill>
                          <a:effectLst/>
                          <a:latin typeface="Verdana" panose="020B060403050404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2,005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2,727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3,119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8,796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18942972"/>
                  </a:ext>
                </a:extLst>
              </a:tr>
            </a:tbl>
          </a:graphicData>
        </a:graphic>
      </p:graphicFrame>
      <p:sp>
        <p:nvSpPr>
          <p:cNvPr id="11" name="Content Placeholder 5"/>
          <p:cNvSpPr txBox="1">
            <a:spLocks/>
          </p:cNvSpPr>
          <p:nvPr/>
        </p:nvSpPr>
        <p:spPr>
          <a:xfrm>
            <a:off x="484294" y="6325676"/>
            <a:ext cx="7899557" cy="343684"/>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200" dirty="0" smtClean="0"/>
              <a:t>Note: Plan as of July 2019. </a:t>
            </a:r>
            <a:r>
              <a:rPr lang="en-GB" sz="1200" dirty="0"/>
              <a:t>Allocator includes the HCP desk. </a:t>
            </a:r>
          </a:p>
        </p:txBody>
      </p:sp>
    </p:spTree>
    <p:extLst>
      <p:ext uri="{BB962C8B-B14F-4D97-AF65-F5344CB8AC3E}">
        <p14:creationId xmlns:p14="http://schemas.microsoft.com/office/powerpoint/2010/main" val="499612261"/>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sp>
        <p:nvSpPr>
          <p:cNvPr id="6" name="Title 5"/>
          <p:cNvSpPr>
            <a:spLocks noGrp="1"/>
          </p:cNvSpPr>
          <p:nvPr>
            <p:ph type="title"/>
          </p:nvPr>
        </p:nvSpPr>
        <p:spPr/>
        <p:txBody>
          <a:bodyPr/>
          <a:lstStyle/>
          <a:p>
            <a:r>
              <a:rPr lang="en-GB" dirty="0" smtClean="0"/>
              <a:t>Project Update</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3</a:t>
            </a:fld>
            <a:endParaRPr lang="en-GB" dirty="0"/>
          </a:p>
        </p:txBody>
      </p:sp>
    </p:spTree>
    <p:extLst>
      <p:ext uri="{BB962C8B-B14F-4D97-AF65-F5344CB8AC3E}">
        <p14:creationId xmlns:p14="http://schemas.microsoft.com/office/powerpoint/2010/main" val="304221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Required Staff (excluding Relief)</a:t>
            </a:r>
            <a:endParaRPr lang="en-GB" dirty="0"/>
          </a:p>
        </p:txBody>
      </p:sp>
      <p:sp>
        <p:nvSpPr>
          <p:cNvPr id="6" name="Content Placeholder 5"/>
          <p:cNvSpPr>
            <a:spLocks noGrp="1"/>
          </p:cNvSpPr>
          <p:nvPr>
            <p:ph idx="1"/>
          </p:nvPr>
        </p:nvSpPr>
        <p:spPr>
          <a:xfrm>
            <a:off x="416859" y="1484784"/>
            <a:ext cx="7899557" cy="1296144"/>
          </a:xfrm>
        </p:spPr>
        <p:txBody>
          <a:bodyPr/>
          <a:lstStyle/>
          <a:p>
            <a:pPr marL="0" indent="0">
              <a:buNone/>
            </a:pPr>
            <a:r>
              <a:rPr lang="en-GB" dirty="0" smtClean="0"/>
              <a:t>Taking account of the 30 minute unpaid break per shift and assuming a 37.5 hour working week, the following staff are required (excluding relief) to run the roster:</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30</a:t>
            </a:fld>
            <a:endParaRPr lang="en-GB" dirty="0"/>
          </a:p>
        </p:txBody>
      </p:sp>
      <p:graphicFrame>
        <p:nvGraphicFramePr>
          <p:cNvPr id="7" name="Table 6"/>
          <p:cNvGraphicFramePr>
            <a:graphicFrameLocks noGrp="1"/>
          </p:cNvGraphicFramePr>
          <p:nvPr>
            <p:extLst/>
          </p:nvPr>
        </p:nvGraphicFramePr>
        <p:xfrm>
          <a:off x="564073" y="2708920"/>
          <a:ext cx="7740000" cy="3456000"/>
        </p:xfrm>
        <a:graphic>
          <a:graphicData uri="http://schemas.openxmlformats.org/drawingml/2006/table">
            <a:tbl>
              <a:tblPr/>
              <a:tblGrid>
                <a:gridCol w="1548000">
                  <a:extLst>
                    <a:ext uri="{9D8B030D-6E8A-4147-A177-3AD203B41FA5}">
                      <a16:colId xmlns="" xmlns:a16="http://schemas.microsoft.com/office/drawing/2014/main" val="866145854"/>
                    </a:ext>
                  </a:extLst>
                </a:gridCol>
                <a:gridCol w="1548000">
                  <a:extLst>
                    <a:ext uri="{9D8B030D-6E8A-4147-A177-3AD203B41FA5}">
                      <a16:colId xmlns="" xmlns:a16="http://schemas.microsoft.com/office/drawing/2014/main" val="4245369590"/>
                    </a:ext>
                  </a:extLst>
                </a:gridCol>
                <a:gridCol w="1548000">
                  <a:extLst>
                    <a:ext uri="{9D8B030D-6E8A-4147-A177-3AD203B41FA5}">
                      <a16:colId xmlns="" xmlns:a16="http://schemas.microsoft.com/office/drawing/2014/main" val="840871868"/>
                    </a:ext>
                  </a:extLst>
                </a:gridCol>
                <a:gridCol w="1548000">
                  <a:extLst>
                    <a:ext uri="{9D8B030D-6E8A-4147-A177-3AD203B41FA5}">
                      <a16:colId xmlns="" xmlns:a16="http://schemas.microsoft.com/office/drawing/2014/main" val="2607308719"/>
                    </a:ext>
                  </a:extLst>
                </a:gridCol>
                <a:gridCol w="1548000">
                  <a:extLst>
                    <a:ext uri="{9D8B030D-6E8A-4147-A177-3AD203B41FA5}">
                      <a16:colId xmlns="" xmlns:a16="http://schemas.microsoft.com/office/drawing/2014/main" val="3827844199"/>
                    </a:ext>
                  </a:extLst>
                </a:gridCol>
              </a:tblGrid>
              <a:tr h="288000">
                <a:tc gridSpan="3">
                  <a:txBody>
                    <a:bodyPr/>
                    <a:lstStyle/>
                    <a:p>
                      <a:pPr algn="l" fontAlgn="ctr"/>
                      <a:endParaRPr lang="en-GB" sz="1200" b="1" i="1" u="none" strike="noStrike" dirty="0">
                        <a:solidFill>
                          <a:schemeClr val="bg2"/>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95453768"/>
                  </a:ext>
                </a:extLst>
              </a:tr>
              <a:tr h="288000">
                <a:tc rowSpan="2">
                  <a:txBody>
                    <a:bodyPr/>
                    <a:lstStyle/>
                    <a:p>
                      <a:pPr algn="ctr" fontAlgn="ctr"/>
                      <a:r>
                        <a:rPr lang="en-GB" sz="1200" b="1" i="0" u="none" strike="noStrike" dirty="0">
                          <a:solidFill>
                            <a:srgbClr val="FFFFFF"/>
                          </a:solidFill>
                          <a:effectLst/>
                          <a:latin typeface="Verdana" panose="020B0604030504040204" pitchFamily="34" charset="0"/>
                        </a:rPr>
                        <a:t>Position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200" b="1" i="0" u="none" strike="noStrike" dirty="0">
                          <a:solidFill>
                            <a:srgbClr val="FFFFFF"/>
                          </a:solidFill>
                          <a:effectLst/>
                          <a:latin typeface="Verdana" panose="020B0604030504040204" pitchFamily="34" charset="0"/>
                        </a:rPr>
                        <a:t>CCC</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rowSpan="2">
                  <a:txBody>
                    <a:bodyPr/>
                    <a:lstStyle/>
                    <a:p>
                      <a:pPr algn="ctr" fontAlgn="ctr"/>
                      <a:r>
                        <a:rPr lang="en-GB" sz="1200" b="1" i="0" u="none" strike="noStrike" dirty="0">
                          <a:solidFill>
                            <a:srgbClr val="FFFFFF"/>
                          </a:solidFill>
                          <a:effectLst/>
                          <a:latin typeface="Verdana" panose="020B0604030504040204" pitchFamily="34" charset="0"/>
                        </a:rPr>
                        <a:t>Total</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438997337"/>
                  </a:ext>
                </a:extLst>
              </a:tr>
              <a:tr h="288000">
                <a:tc vMerge="1">
                  <a:txBody>
                    <a:bodyPr/>
                    <a:lstStyle/>
                    <a:p>
                      <a:endParaRPr lang="en-GB"/>
                    </a:p>
                  </a:txBody>
                  <a:tcPr/>
                </a:tc>
                <a:tc>
                  <a:txBody>
                    <a:bodyPr/>
                    <a:lstStyle/>
                    <a:p>
                      <a:pPr algn="ctr" fontAlgn="ctr"/>
                      <a:r>
                        <a:rPr lang="en-GB" sz="1200" b="1" i="0" u="none" strike="noStrike" dirty="0">
                          <a:solidFill>
                            <a:srgbClr val="FFFFFF"/>
                          </a:solidFill>
                          <a:effectLst/>
                          <a:latin typeface="Verdana" panose="020B0604030504040204" pitchFamily="34" charset="0"/>
                        </a:rPr>
                        <a:t>North</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Central &amp; West</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South East</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vMerge="1">
                  <a:txBody>
                    <a:bodyPr/>
                    <a:lstStyle/>
                    <a:p>
                      <a:endParaRPr lang="en-GB"/>
                    </a:p>
                  </a:txBody>
                  <a:tcPr/>
                </a:tc>
                <a:extLst>
                  <a:ext uri="{0D108BD9-81ED-4DB2-BD59-A6C34878D82A}">
                    <a16:rowId xmlns="" xmlns:a16="http://schemas.microsoft.com/office/drawing/2014/main" val="1457729632"/>
                  </a:ext>
                </a:extLst>
              </a:tr>
              <a:tr h="288000">
                <a:tc>
                  <a:txBody>
                    <a:bodyPr/>
                    <a:lstStyle/>
                    <a:p>
                      <a:pPr algn="l" fontAlgn="ctr"/>
                      <a:r>
                        <a:rPr lang="en-GB" sz="1200" b="0" i="0" u="none" strike="noStrike" dirty="0">
                          <a:solidFill>
                            <a:schemeClr val="bg2"/>
                          </a:solidFill>
                          <a:effectLst/>
                          <a:latin typeface="Verdana" panose="020B0604030504040204" pitchFamily="34" charset="0"/>
                        </a:rPr>
                        <a:t>Allocator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18.8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54.4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607776888"/>
                  </a:ext>
                </a:extLst>
              </a:tr>
              <a:tr h="288000">
                <a:tc>
                  <a:txBody>
                    <a:bodyPr/>
                    <a:lstStyle/>
                    <a:p>
                      <a:pPr algn="l" fontAlgn="ctr"/>
                      <a:r>
                        <a:rPr lang="en-GB" sz="1200" b="0" i="0" u="none" strike="noStrike" dirty="0">
                          <a:solidFill>
                            <a:schemeClr val="bg2"/>
                          </a:solidFill>
                          <a:effectLst/>
                          <a:latin typeface="Verdana" panose="020B0604030504040204" pitchFamily="34" charset="0"/>
                        </a:rPr>
                        <a:t>Call Handler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73.3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111047608"/>
                  </a:ext>
                </a:extLst>
              </a:tr>
              <a:tr h="288000">
                <a:tc>
                  <a:txBody>
                    <a:bodyPr/>
                    <a:lstStyle/>
                    <a:p>
                      <a:pPr algn="l" fontAlgn="ctr"/>
                      <a:r>
                        <a:rPr lang="en-GB" sz="1200" b="0" i="0" u="none" strike="noStrike" dirty="0">
                          <a:solidFill>
                            <a:schemeClr val="bg2"/>
                          </a:solidFill>
                          <a:effectLst/>
                          <a:latin typeface="Verdana" panose="020B0604030504040204" pitchFamily="34" charset="0"/>
                        </a:rPr>
                        <a:t>Clinician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678409197"/>
                  </a:ext>
                </a:extLst>
              </a:tr>
              <a:tr h="288000">
                <a:tc>
                  <a:txBody>
                    <a:bodyPr/>
                    <a:lstStyle/>
                    <a:p>
                      <a:pPr algn="l" fontAlgn="ctr"/>
                      <a:r>
                        <a:rPr lang="en-GB" sz="1200" b="0" i="0" u="none" strike="noStrike" dirty="0">
                          <a:solidFill>
                            <a:schemeClr val="bg2"/>
                          </a:solidFill>
                          <a:effectLst/>
                          <a:latin typeface="Verdana" panose="020B0604030504040204" pitchFamily="34" charset="0"/>
                        </a:rPr>
                        <a:t>DCM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704354920"/>
                  </a:ext>
                </a:extLst>
              </a:tr>
              <a:tr h="288000">
                <a:tc>
                  <a:txBody>
                    <a:bodyPr/>
                    <a:lstStyle/>
                    <a:p>
                      <a:pPr algn="l" fontAlgn="ctr"/>
                      <a:r>
                        <a:rPr lang="en-GB" sz="1200" b="0" i="0" u="none" strike="noStrike" dirty="0">
                          <a:solidFill>
                            <a:schemeClr val="bg2"/>
                          </a:solidFill>
                          <a:effectLst/>
                          <a:latin typeface="Verdana" panose="020B0604030504040204" pitchFamily="34" charset="0"/>
                        </a:rPr>
                        <a:t>Dispatcher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47.2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572685891"/>
                  </a:ext>
                </a:extLst>
              </a:tr>
              <a:tr h="288000">
                <a:tc>
                  <a:txBody>
                    <a:bodyPr/>
                    <a:lstStyle/>
                    <a:p>
                      <a:pPr algn="l" fontAlgn="ctr"/>
                      <a:r>
                        <a:rPr lang="en-GB" sz="1200" b="0" i="0" u="none" strike="noStrike" dirty="0">
                          <a:solidFill>
                            <a:schemeClr val="bg2"/>
                          </a:solidFill>
                          <a:effectLst/>
                          <a:latin typeface="Verdana" panose="020B0604030504040204" pitchFamily="34" charset="0"/>
                        </a:rPr>
                        <a:t>DSM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516597181"/>
                  </a:ext>
                </a:extLst>
              </a:tr>
              <a:tr h="288000">
                <a:tc>
                  <a:txBody>
                    <a:bodyPr/>
                    <a:lstStyle/>
                    <a:p>
                      <a:pPr algn="l" fontAlgn="ctr"/>
                      <a:r>
                        <a:rPr lang="en-GB" sz="1200" b="0" i="0" u="none" strike="noStrike" dirty="0">
                          <a:solidFill>
                            <a:schemeClr val="bg2"/>
                          </a:solidFill>
                          <a:effectLst/>
                          <a:latin typeface="Verdana" panose="020B0604030504040204" pitchFamily="34" charset="0"/>
                        </a:rPr>
                        <a:t>Senior Clinician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913119963"/>
                  </a:ext>
                </a:extLst>
              </a:tr>
              <a:tr h="288000">
                <a:tc>
                  <a:txBody>
                    <a:bodyPr/>
                    <a:lstStyle/>
                    <a:p>
                      <a:pPr algn="l" fontAlgn="ctr"/>
                      <a:r>
                        <a:rPr lang="en-GB" sz="1200" b="0" i="0" u="none" strike="noStrike" dirty="0">
                          <a:solidFill>
                            <a:schemeClr val="bg2"/>
                          </a:solidFill>
                          <a:effectLst/>
                          <a:latin typeface="Verdana" panose="020B0604030504040204" pitchFamily="34" charset="0"/>
                        </a:rPr>
                        <a:t>Supervisor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40582779"/>
                  </a:ext>
                </a:extLst>
              </a:tr>
              <a:tr h="288000">
                <a:tc>
                  <a:txBody>
                    <a:bodyPr/>
                    <a:lstStyle/>
                    <a:p>
                      <a:pPr algn="l" fontAlgn="ctr"/>
                      <a:r>
                        <a:rPr lang="en-GB" sz="1200" b="1" i="0" u="none" strike="noStrike" dirty="0">
                          <a:solidFill>
                            <a:schemeClr val="bg2"/>
                          </a:solidFill>
                          <a:effectLst/>
                          <a:latin typeface="Verdana" panose="020B060403050404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51.1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69.6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79.6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224.4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18942972"/>
                  </a:ext>
                </a:extLst>
              </a:tr>
            </a:tbl>
          </a:graphicData>
        </a:graphic>
      </p:graphicFrame>
    </p:spTree>
    <p:extLst>
      <p:ext uri="{BB962C8B-B14F-4D97-AF65-F5344CB8AC3E}">
        <p14:creationId xmlns:p14="http://schemas.microsoft.com/office/powerpoint/2010/main" val="334339952"/>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Required Staff (including Relief)</a:t>
            </a:r>
            <a:endParaRPr lang="en-GB" dirty="0"/>
          </a:p>
        </p:txBody>
      </p:sp>
      <p:sp>
        <p:nvSpPr>
          <p:cNvPr id="6" name="Content Placeholder 5"/>
          <p:cNvSpPr>
            <a:spLocks noGrp="1"/>
          </p:cNvSpPr>
          <p:nvPr>
            <p:ph idx="1"/>
          </p:nvPr>
        </p:nvSpPr>
        <p:spPr>
          <a:xfrm>
            <a:off x="416859" y="1484784"/>
            <a:ext cx="7899557" cy="1296144"/>
          </a:xfrm>
        </p:spPr>
        <p:txBody>
          <a:bodyPr/>
          <a:lstStyle/>
          <a:p>
            <a:pPr marL="0" indent="0">
              <a:buNone/>
            </a:pPr>
            <a:r>
              <a:rPr lang="en-GB" dirty="0"/>
              <a:t>Adding in the 44.34%</a:t>
            </a:r>
            <a:r>
              <a:rPr lang="en-GB" dirty="0" smtClean="0"/>
              <a:t> </a:t>
            </a:r>
            <a:r>
              <a:rPr lang="en-GB" dirty="0"/>
              <a:t>relief </a:t>
            </a:r>
            <a:r>
              <a:rPr lang="en-GB" dirty="0" smtClean="0"/>
              <a:t>rate increases the staff requirement to:</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31</a:t>
            </a:fld>
            <a:endParaRPr lang="en-GB" dirty="0"/>
          </a:p>
        </p:txBody>
      </p:sp>
      <p:graphicFrame>
        <p:nvGraphicFramePr>
          <p:cNvPr id="7" name="Table 6"/>
          <p:cNvGraphicFramePr>
            <a:graphicFrameLocks noGrp="1"/>
          </p:cNvGraphicFramePr>
          <p:nvPr>
            <p:extLst/>
          </p:nvPr>
        </p:nvGraphicFramePr>
        <p:xfrm>
          <a:off x="564073" y="2708920"/>
          <a:ext cx="7740000" cy="3456000"/>
        </p:xfrm>
        <a:graphic>
          <a:graphicData uri="http://schemas.openxmlformats.org/drawingml/2006/table">
            <a:tbl>
              <a:tblPr/>
              <a:tblGrid>
                <a:gridCol w="1548000">
                  <a:extLst>
                    <a:ext uri="{9D8B030D-6E8A-4147-A177-3AD203B41FA5}">
                      <a16:colId xmlns="" xmlns:a16="http://schemas.microsoft.com/office/drawing/2014/main" val="866145854"/>
                    </a:ext>
                  </a:extLst>
                </a:gridCol>
                <a:gridCol w="1548000">
                  <a:extLst>
                    <a:ext uri="{9D8B030D-6E8A-4147-A177-3AD203B41FA5}">
                      <a16:colId xmlns="" xmlns:a16="http://schemas.microsoft.com/office/drawing/2014/main" val="4245369590"/>
                    </a:ext>
                  </a:extLst>
                </a:gridCol>
                <a:gridCol w="1548000">
                  <a:extLst>
                    <a:ext uri="{9D8B030D-6E8A-4147-A177-3AD203B41FA5}">
                      <a16:colId xmlns="" xmlns:a16="http://schemas.microsoft.com/office/drawing/2014/main" val="840871868"/>
                    </a:ext>
                  </a:extLst>
                </a:gridCol>
                <a:gridCol w="1548000">
                  <a:extLst>
                    <a:ext uri="{9D8B030D-6E8A-4147-A177-3AD203B41FA5}">
                      <a16:colId xmlns="" xmlns:a16="http://schemas.microsoft.com/office/drawing/2014/main" val="2607308719"/>
                    </a:ext>
                  </a:extLst>
                </a:gridCol>
                <a:gridCol w="1548000">
                  <a:extLst>
                    <a:ext uri="{9D8B030D-6E8A-4147-A177-3AD203B41FA5}">
                      <a16:colId xmlns="" xmlns:a16="http://schemas.microsoft.com/office/drawing/2014/main" val="3827844199"/>
                    </a:ext>
                  </a:extLst>
                </a:gridCol>
              </a:tblGrid>
              <a:tr h="288000">
                <a:tc gridSpan="3">
                  <a:txBody>
                    <a:bodyPr/>
                    <a:lstStyle/>
                    <a:p>
                      <a:pPr algn="l" fontAlgn="ctr"/>
                      <a:endParaRPr lang="en-GB" sz="1200" b="1" i="1" u="none" strike="noStrike" dirty="0">
                        <a:solidFill>
                          <a:schemeClr val="bg2"/>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95453768"/>
                  </a:ext>
                </a:extLst>
              </a:tr>
              <a:tr h="288000">
                <a:tc rowSpan="2">
                  <a:txBody>
                    <a:bodyPr/>
                    <a:lstStyle/>
                    <a:p>
                      <a:pPr algn="ctr" fontAlgn="ctr"/>
                      <a:r>
                        <a:rPr lang="en-GB" sz="1200" b="1" i="0" u="none" strike="noStrike" dirty="0">
                          <a:solidFill>
                            <a:srgbClr val="FFFFFF"/>
                          </a:solidFill>
                          <a:effectLst/>
                          <a:latin typeface="Verdana" panose="020B0604030504040204" pitchFamily="34" charset="0"/>
                        </a:rPr>
                        <a:t>Position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200" b="1" i="0" u="none" strike="noStrike" dirty="0">
                          <a:solidFill>
                            <a:srgbClr val="FFFFFF"/>
                          </a:solidFill>
                          <a:effectLst/>
                          <a:latin typeface="Verdana" panose="020B0604030504040204" pitchFamily="34" charset="0"/>
                        </a:rPr>
                        <a:t>CCC</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rowSpan="2">
                  <a:txBody>
                    <a:bodyPr/>
                    <a:lstStyle/>
                    <a:p>
                      <a:pPr algn="ctr" fontAlgn="ctr"/>
                      <a:r>
                        <a:rPr lang="en-GB" sz="1200" b="1" i="0" u="none" strike="noStrike" dirty="0">
                          <a:solidFill>
                            <a:srgbClr val="FFFFFF"/>
                          </a:solidFill>
                          <a:effectLst/>
                          <a:latin typeface="Verdana" panose="020B0604030504040204" pitchFamily="34" charset="0"/>
                        </a:rPr>
                        <a:t>Total</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438997337"/>
                  </a:ext>
                </a:extLst>
              </a:tr>
              <a:tr h="288000">
                <a:tc vMerge="1">
                  <a:txBody>
                    <a:bodyPr/>
                    <a:lstStyle/>
                    <a:p>
                      <a:endParaRPr lang="en-GB"/>
                    </a:p>
                  </a:txBody>
                  <a:tcPr/>
                </a:tc>
                <a:tc>
                  <a:txBody>
                    <a:bodyPr/>
                    <a:lstStyle/>
                    <a:p>
                      <a:pPr algn="ctr" fontAlgn="ctr"/>
                      <a:r>
                        <a:rPr lang="en-GB" sz="1200" b="1" i="0" u="none" strike="noStrike" dirty="0">
                          <a:solidFill>
                            <a:srgbClr val="FFFFFF"/>
                          </a:solidFill>
                          <a:effectLst/>
                          <a:latin typeface="Verdana" panose="020B0604030504040204" pitchFamily="34" charset="0"/>
                        </a:rPr>
                        <a:t>North</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Central &amp; West</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South East</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vMerge="1">
                  <a:txBody>
                    <a:bodyPr/>
                    <a:lstStyle/>
                    <a:p>
                      <a:endParaRPr lang="en-GB"/>
                    </a:p>
                  </a:txBody>
                  <a:tcPr/>
                </a:tc>
                <a:extLst>
                  <a:ext uri="{0D108BD9-81ED-4DB2-BD59-A6C34878D82A}">
                    <a16:rowId xmlns="" xmlns:a16="http://schemas.microsoft.com/office/drawing/2014/main" val="1457729632"/>
                  </a:ext>
                </a:extLst>
              </a:tr>
              <a:tr h="288000">
                <a:tc>
                  <a:txBody>
                    <a:bodyPr/>
                    <a:lstStyle/>
                    <a:p>
                      <a:pPr algn="l" fontAlgn="ctr"/>
                      <a:r>
                        <a:rPr lang="en-GB" sz="1200" b="0" i="0" u="none" strike="noStrike" dirty="0">
                          <a:solidFill>
                            <a:schemeClr val="bg2"/>
                          </a:solidFill>
                          <a:effectLst/>
                          <a:latin typeface="Verdana" panose="020B0604030504040204" pitchFamily="34" charset="0"/>
                        </a:rPr>
                        <a:t>Allocator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78.6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607776888"/>
                  </a:ext>
                </a:extLst>
              </a:tr>
              <a:tr h="288000">
                <a:tc>
                  <a:txBody>
                    <a:bodyPr/>
                    <a:lstStyle/>
                    <a:p>
                      <a:pPr algn="l" fontAlgn="ctr"/>
                      <a:r>
                        <a:rPr lang="en-GB" sz="1200" b="0" i="0" u="none" strike="noStrike" dirty="0">
                          <a:solidFill>
                            <a:schemeClr val="bg2"/>
                          </a:solidFill>
                          <a:effectLst/>
                          <a:latin typeface="Verdana" panose="020B0604030504040204" pitchFamily="34" charset="0"/>
                        </a:rPr>
                        <a:t>Call Handler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40.5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105.7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111047608"/>
                  </a:ext>
                </a:extLst>
              </a:tr>
              <a:tr h="288000">
                <a:tc>
                  <a:txBody>
                    <a:bodyPr/>
                    <a:lstStyle/>
                    <a:p>
                      <a:pPr algn="l" fontAlgn="ctr"/>
                      <a:r>
                        <a:rPr lang="en-GB" sz="1200" b="0" i="0" u="none" strike="noStrike" dirty="0">
                          <a:solidFill>
                            <a:schemeClr val="bg2"/>
                          </a:solidFill>
                          <a:effectLst/>
                          <a:latin typeface="Verdana" panose="020B0604030504040204" pitchFamily="34" charset="0"/>
                        </a:rPr>
                        <a:t>Clinician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24.2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678409197"/>
                  </a:ext>
                </a:extLst>
              </a:tr>
              <a:tr h="288000">
                <a:tc>
                  <a:txBody>
                    <a:bodyPr/>
                    <a:lstStyle/>
                    <a:p>
                      <a:pPr algn="l" fontAlgn="ctr"/>
                      <a:r>
                        <a:rPr lang="en-GB" sz="1200" b="0" i="0" u="none" strike="noStrike" dirty="0">
                          <a:solidFill>
                            <a:schemeClr val="bg2"/>
                          </a:solidFill>
                          <a:effectLst/>
                          <a:latin typeface="Verdana" panose="020B0604030504040204" pitchFamily="34" charset="0"/>
                        </a:rPr>
                        <a:t>DCM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704354920"/>
                  </a:ext>
                </a:extLst>
              </a:tr>
              <a:tr h="288000">
                <a:tc>
                  <a:txBody>
                    <a:bodyPr/>
                    <a:lstStyle/>
                    <a:p>
                      <a:pPr algn="l" fontAlgn="ctr"/>
                      <a:r>
                        <a:rPr lang="en-GB" sz="1200" b="0" i="0" u="none" strike="noStrike" dirty="0">
                          <a:solidFill>
                            <a:schemeClr val="bg2"/>
                          </a:solidFill>
                          <a:effectLst/>
                          <a:latin typeface="Verdana" panose="020B0604030504040204" pitchFamily="34" charset="0"/>
                        </a:rPr>
                        <a:t>Dispatcher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68.2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572685891"/>
                  </a:ext>
                </a:extLst>
              </a:tr>
              <a:tr h="288000">
                <a:tc>
                  <a:txBody>
                    <a:bodyPr/>
                    <a:lstStyle/>
                    <a:p>
                      <a:pPr algn="l" fontAlgn="ctr"/>
                      <a:r>
                        <a:rPr lang="en-GB" sz="1200" b="0" i="0" u="none" strike="noStrike" dirty="0">
                          <a:solidFill>
                            <a:schemeClr val="bg2"/>
                          </a:solidFill>
                          <a:effectLst/>
                          <a:latin typeface="Verdana" panose="020B0604030504040204" pitchFamily="34" charset="0"/>
                        </a:rPr>
                        <a:t>DSM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516597181"/>
                  </a:ext>
                </a:extLst>
              </a:tr>
              <a:tr h="288000">
                <a:tc>
                  <a:txBody>
                    <a:bodyPr/>
                    <a:lstStyle/>
                    <a:p>
                      <a:pPr algn="l" fontAlgn="ctr"/>
                      <a:r>
                        <a:rPr lang="en-GB" sz="1200" b="0" i="0" u="none" strike="noStrike" dirty="0">
                          <a:solidFill>
                            <a:schemeClr val="bg2"/>
                          </a:solidFill>
                          <a:effectLst/>
                          <a:latin typeface="Verdana" panose="020B0604030504040204" pitchFamily="34" charset="0"/>
                        </a:rPr>
                        <a:t>Senior Clinician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913119963"/>
                  </a:ext>
                </a:extLst>
              </a:tr>
              <a:tr h="288000">
                <a:tc>
                  <a:txBody>
                    <a:bodyPr/>
                    <a:lstStyle/>
                    <a:p>
                      <a:pPr algn="l" fontAlgn="ctr"/>
                      <a:r>
                        <a:rPr lang="en-GB" sz="1200" b="0" i="0" u="none" strike="noStrike" dirty="0">
                          <a:solidFill>
                            <a:schemeClr val="bg2"/>
                          </a:solidFill>
                          <a:effectLst/>
                          <a:latin typeface="Verdana" panose="020B0604030504040204" pitchFamily="34" charset="0"/>
                        </a:rPr>
                        <a:t>Supervisor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40582779"/>
                  </a:ext>
                </a:extLst>
              </a:tr>
              <a:tr h="288000">
                <a:tc>
                  <a:txBody>
                    <a:bodyPr/>
                    <a:lstStyle/>
                    <a:p>
                      <a:pPr algn="l" fontAlgn="ctr"/>
                      <a:r>
                        <a:rPr lang="en-GB" sz="1200" b="1" i="0" u="none" strike="noStrike" dirty="0">
                          <a:solidFill>
                            <a:schemeClr val="bg2"/>
                          </a:solidFill>
                          <a:effectLst/>
                          <a:latin typeface="Verdana" panose="020B060403050404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73.8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100.4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114.9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323.8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18942972"/>
                  </a:ext>
                </a:extLst>
              </a:tr>
            </a:tbl>
          </a:graphicData>
        </a:graphic>
      </p:graphicFrame>
    </p:spTree>
    <p:extLst>
      <p:ext uri="{BB962C8B-B14F-4D97-AF65-F5344CB8AC3E}">
        <p14:creationId xmlns:p14="http://schemas.microsoft.com/office/powerpoint/2010/main" val="1947337696"/>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Funded Staffing</a:t>
            </a:r>
            <a:endParaRPr lang="en-GB" dirty="0"/>
          </a:p>
        </p:txBody>
      </p:sp>
      <p:sp>
        <p:nvSpPr>
          <p:cNvPr id="6" name="Content Placeholder 5"/>
          <p:cNvSpPr>
            <a:spLocks noGrp="1"/>
          </p:cNvSpPr>
          <p:nvPr>
            <p:ph idx="1"/>
          </p:nvPr>
        </p:nvSpPr>
        <p:spPr>
          <a:xfrm>
            <a:off x="416859" y="1484784"/>
            <a:ext cx="7899557" cy="1296144"/>
          </a:xfrm>
        </p:spPr>
        <p:txBody>
          <a:bodyPr/>
          <a:lstStyle/>
          <a:p>
            <a:pPr marL="0" indent="0">
              <a:buNone/>
            </a:pPr>
            <a:r>
              <a:rPr lang="en-GB" dirty="0" smtClean="0"/>
              <a:t>WAST is currently funded for the following staff across the three CCCs:</a:t>
            </a:r>
          </a:p>
          <a:p>
            <a:pPr marL="0" indent="0">
              <a:buNone/>
            </a:pP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32</a:t>
            </a:fld>
            <a:endParaRPr lang="en-GB" dirty="0"/>
          </a:p>
        </p:txBody>
      </p:sp>
      <p:graphicFrame>
        <p:nvGraphicFramePr>
          <p:cNvPr id="7" name="Table 6"/>
          <p:cNvGraphicFramePr>
            <a:graphicFrameLocks noGrp="1"/>
          </p:cNvGraphicFramePr>
          <p:nvPr>
            <p:extLst/>
          </p:nvPr>
        </p:nvGraphicFramePr>
        <p:xfrm>
          <a:off x="564073" y="2708920"/>
          <a:ext cx="7740000" cy="3456000"/>
        </p:xfrm>
        <a:graphic>
          <a:graphicData uri="http://schemas.openxmlformats.org/drawingml/2006/table">
            <a:tbl>
              <a:tblPr/>
              <a:tblGrid>
                <a:gridCol w="1548000">
                  <a:extLst>
                    <a:ext uri="{9D8B030D-6E8A-4147-A177-3AD203B41FA5}">
                      <a16:colId xmlns="" xmlns:a16="http://schemas.microsoft.com/office/drawing/2014/main" val="866145854"/>
                    </a:ext>
                  </a:extLst>
                </a:gridCol>
                <a:gridCol w="1548000">
                  <a:extLst>
                    <a:ext uri="{9D8B030D-6E8A-4147-A177-3AD203B41FA5}">
                      <a16:colId xmlns="" xmlns:a16="http://schemas.microsoft.com/office/drawing/2014/main" val="4245369590"/>
                    </a:ext>
                  </a:extLst>
                </a:gridCol>
                <a:gridCol w="1548000">
                  <a:extLst>
                    <a:ext uri="{9D8B030D-6E8A-4147-A177-3AD203B41FA5}">
                      <a16:colId xmlns="" xmlns:a16="http://schemas.microsoft.com/office/drawing/2014/main" val="840871868"/>
                    </a:ext>
                  </a:extLst>
                </a:gridCol>
                <a:gridCol w="1548000">
                  <a:extLst>
                    <a:ext uri="{9D8B030D-6E8A-4147-A177-3AD203B41FA5}">
                      <a16:colId xmlns="" xmlns:a16="http://schemas.microsoft.com/office/drawing/2014/main" val="2607308719"/>
                    </a:ext>
                  </a:extLst>
                </a:gridCol>
                <a:gridCol w="1548000">
                  <a:extLst>
                    <a:ext uri="{9D8B030D-6E8A-4147-A177-3AD203B41FA5}">
                      <a16:colId xmlns="" xmlns:a16="http://schemas.microsoft.com/office/drawing/2014/main" val="3827844199"/>
                    </a:ext>
                  </a:extLst>
                </a:gridCol>
              </a:tblGrid>
              <a:tr h="288000">
                <a:tc gridSpan="3">
                  <a:txBody>
                    <a:bodyPr/>
                    <a:lstStyle/>
                    <a:p>
                      <a:pPr algn="l" fontAlgn="ctr"/>
                      <a:endParaRPr lang="en-GB" sz="1200" b="1" i="1" u="none" strike="noStrike" dirty="0">
                        <a:solidFill>
                          <a:schemeClr val="bg2"/>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95453768"/>
                  </a:ext>
                </a:extLst>
              </a:tr>
              <a:tr h="288000">
                <a:tc rowSpan="2">
                  <a:txBody>
                    <a:bodyPr/>
                    <a:lstStyle/>
                    <a:p>
                      <a:pPr algn="ctr" fontAlgn="ctr"/>
                      <a:r>
                        <a:rPr lang="en-GB" sz="1200" b="1" i="0" u="none" strike="noStrike" dirty="0">
                          <a:solidFill>
                            <a:srgbClr val="FFFFFF"/>
                          </a:solidFill>
                          <a:effectLst/>
                          <a:latin typeface="Verdana" panose="020B0604030504040204" pitchFamily="34" charset="0"/>
                        </a:rPr>
                        <a:t>Position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200" b="1" i="0" u="none" strike="noStrike" dirty="0">
                          <a:solidFill>
                            <a:srgbClr val="FFFFFF"/>
                          </a:solidFill>
                          <a:effectLst/>
                          <a:latin typeface="Verdana" panose="020B0604030504040204" pitchFamily="34" charset="0"/>
                        </a:rPr>
                        <a:t>CCC</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rowSpan="2">
                  <a:txBody>
                    <a:bodyPr/>
                    <a:lstStyle/>
                    <a:p>
                      <a:pPr algn="ctr" fontAlgn="ctr"/>
                      <a:r>
                        <a:rPr lang="en-GB" sz="1200" b="1" i="0" u="none" strike="noStrike" dirty="0">
                          <a:solidFill>
                            <a:srgbClr val="FFFFFF"/>
                          </a:solidFill>
                          <a:effectLst/>
                          <a:latin typeface="Verdana" panose="020B0604030504040204" pitchFamily="34" charset="0"/>
                        </a:rPr>
                        <a:t>Total</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438997337"/>
                  </a:ext>
                </a:extLst>
              </a:tr>
              <a:tr h="288000">
                <a:tc vMerge="1">
                  <a:txBody>
                    <a:bodyPr/>
                    <a:lstStyle/>
                    <a:p>
                      <a:endParaRPr lang="en-GB"/>
                    </a:p>
                  </a:txBody>
                  <a:tcPr/>
                </a:tc>
                <a:tc>
                  <a:txBody>
                    <a:bodyPr/>
                    <a:lstStyle/>
                    <a:p>
                      <a:pPr algn="ctr" fontAlgn="ctr"/>
                      <a:r>
                        <a:rPr lang="en-GB" sz="1200" b="1" i="0" u="none" strike="noStrike" dirty="0">
                          <a:solidFill>
                            <a:srgbClr val="FFFFFF"/>
                          </a:solidFill>
                          <a:effectLst/>
                          <a:latin typeface="Verdana" panose="020B0604030504040204" pitchFamily="34" charset="0"/>
                        </a:rPr>
                        <a:t>North</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Central &amp; West</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South East</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vMerge="1">
                  <a:txBody>
                    <a:bodyPr/>
                    <a:lstStyle/>
                    <a:p>
                      <a:endParaRPr lang="en-GB"/>
                    </a:p>
                  </a:txBody>
                  <a:tcPr/>
                </a:tc>
                <a:extLst>
                  <a:ext uri="{0D108BD9-81ED-4DB2-BD59-A6C34878D82A}">
                    <a16:rowId xmlns="" xmlns:a16="http://schemas.microsoft.com/office/drawing/2014/main" val="1457729632"/>
                  </a:ext>
                </a:extLst>
              </a:tr>
              <a:tr h="288000">
                <a:tc>
                  <a:txBody>
                    <a:bodyPr/>
                    <a:lstStyle/>
                    <a:p>
                      <a:pPr algn="l" fontAlgn="ctr"/>
                      <a:r>
                        <a:rPr lang="en-GB" sz="1200" b="0" i="0" u="none" strike="noStrike" dirty="0">
                          <a:solidFill>
                            <a:schemeClr val="bg2"/>
                          </a:solidFill>
                          <a:effectLst/>
                          <a:latin typeface="Verdana" panose="020B0604030504040204" pitchFamily="34" charset="0"/>
                        </a:rPr>
                        <a:t>Allocator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76.0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607776888"/>
                  </a:ext>
                </a:extLst>
              </a:tr>
              <a:tr h="288000">
                <a:tc>
                  <a:txBody>
                    <a:bodyPr/>
                    <a:lstStyle/>
                    <a:p>
                      <a:pPr algn="l" fontAlgn="ctr"/>
                      <a:r>
                        <a:rPr lang="en-GB" sz="1200" b="0" i="0" u="none" strike="noStrike" dirty="0">
                          <a:solidFill>
                            <a:schemeClr val="bg2"/>
                          </a:solidFill>
                          <a:effectLst/>
                          <a:latin typeface="Verdana" panose="020B0604030504040204" pitchFamily="34" charset="0"/>
                        </a:rPr>
                        <a:t>Call Handler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38.2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96.9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111047608"/>
                  </a:ext>
                </a:extLst>
              </a:tr>
              <a:tr h="288000">
                <a:tc>
                  <a:txBody>
                    <a:bodyPr/>
                    <a:lstStyle/>
                    <a:p>
                      <a:pPr algn="l" fontAlgn="ctr"/>
                      <a:r>
                        <a:rPr lang="en-GB" sz="1200" b="0" i="0" u="none" strike="noStrike" dirty="0">
                          <a:solidFill>
                            <a:schemeClr val="bg2"/>
                          </a:solidFill>
                          <a:effectLst/>
                          <a:latin typeface="Verdana" panose="020B0604030504040204" pitchFamily="34" charset="0"/>
                        </a:rPr>
                        <a:t>Clinician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41.0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678409197"/>
                  </a:ext>
                </a:extLst>
              </a:tr>
              <a:tr h="288000">
                <a:tc>
                  <a:txBody>
                    <a:bodyPr/>
                    <a:lstStyle/>
                    <a:p>
                      <a:pPr algn="l" fontAlgn="ctr"/>
                      <a:r>
                        <a:rPr lang="en-GB" sz="1200" b="0" i="0" u="none" strike="noStrike" dirty="0">
                          <a:solidFill>
                            <a:schemeClr val="bg2"/>
                          </a:solidFill>
                          <a:effectLst/>
                          <a:latin typeface="Verdana" panose="020B0604030504040204" pitchFamily="34" charset="0"/>
                        </a:rPr>
                        <a:t>DCM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704354920"/>
                  </a:ext>
                </a:extLst>
              </a:tr>
              <a:tr h="288000">
                <a:tc>
                  <a:txBody>
                    <a:bodyPr/>
                    <a:lstStyle/>
                    <a:p>
                      <a:pPr algn="l" fontAlgn="ctr"/>
                      <a:r>
                        <a:rPr lang="en-GB" sz="1200" b="0" i="0" u="none" strike="noStrike" dirty="0">
                          <a:solidFill>
                            <a:schemeClr val="bg2"/>
                          </a:solidFill>
                          <a:effectLst/>
                          <a:latin typeface="Verdana" panose="020B0604030504040204" pitchFamily="34" charset="0"/>
                        </a:rPr>
                        <a:t>Dispatcher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66.8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572685891"/>
                  </a:ext>
                </a:extLst>
              </a:tr>
              <a:tr h="288000">
                <a:tc>
                  <a:txBody>
                    <a:bodyPr/>
                    <a:lstStyle/>
                    <a:p>
                      <a:pPr algn="l" fontAlgn="ctr"/>
                      <a:r>
                        <a:rPr lang="en-GB" sz="1200" b="0" i="0" u="none" strike="noStrike" dirty="0">
                          <a:solidFill>
                            <a:schemeClr val="bg2"/>
                          </a:solidFill>
                          <a:effectLst/>
                          <a:latin typeface="Verdana" panose="020B0604030504040204" pitchFamily="34" charset="0"/>
                        </a:rPr>
                        <a:t>DSM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516597181"/>
                  </a:ext>
                </a:extLst>
              </a:tr>
              <a:tr h="288000">
                <a:tc>
                  <a:txBody>
                    <a:bodyPr/>
                    <a:lstStyle/>
                    <a:p>
                      <a:pPr algn="l" fontAlgn="ctr"/>
                      <a:r>
                        <a:rPr lang="en-GB" sz="1200" b="0" i="0" u="none" strike="noStrike" dirty="0">
                          <a:solidFill>
                            <a:schemeClr val="bg2"/>
                          </a:solidFill>
                          <a:effectLst/>
                          <a:latin typeface="Verdana" panose="020B0604030504040204" pitchFamily="34" charset="0"/>
                        </a:rPr>
                        <a:t>Senior Clinician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913119963"/>
                  </a:ext>
                </a:extLst>
              </a:tr>
              <a:tr h="288000">
                <a:tc>
                  <a:txBody>
                    <a:bodyPr/>
                    <a:lstStyle/>
                    <a:p>
                      <a:pPr algn="l" fontAlgn="ctr"/>
                      <a:r>
                        <a:rPr lang="en-GB" sz="1200" b="0" i="0" u="none" strike="noStrike" dirty="0">
                          <a:solidFill>
                            <a:schemeClr val="bg2"/>
                          </a:solidFill>
                          <a:effectLst/>
                          <a:latin typeface="Verdana" panose="020B0604030504040204" pitchFamily="34" charset="0"/>
                        </a:rPr>
                        <a:t>Supervisor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40582779"/>
                  </a:ext>
                </a:extLst>
              </a:tr>
              <a:tr h="288000">
                <a:tc>
                  <a:txBody>
                    <a:bodyPr/>
                    <a:lstStyle/>
                    <a:p>
                      <a:pPr algn="l" fontAlgn="ctr"/>
                      <a:r>
                        <a:rPr lang="en-GB" sz="1200" b="1" i="0" u="none" strike="noStrike" dirty="0">
                          <a:solidFill>
                            <a:schemeClr val="bg2"/>
                          </a:solidFill>
                          <a:effectLst/>
                          <a:latin typeface="Verdana" panose="020B060403050404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69.8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85.7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105.2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311.6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18942972"/>
                  </a:ext>
                </a:extLst>
              </a:tr>
            </a:tbl>
          </a:graphicData>
        </a:graphic>
      </p:graphicFrame>
      <p:sp>
        <p:nvSpPr>
          <p:cNvPr id="8" name="Content Placeholder 5"/>
          <p:cNvSpPr txBox="1">
            <a:spLocks/>
          </p:cNvSpPr>
          <p:nvPr/>
        </p:nvSpPr>
        <p:spPr>
          <a:xfrm>
            <a:off x="484294" y="6325676"/>
            <a:ext cx="7899557" cy="343684"/>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200" dirty="0" smtClean="0"/>
              <a:t>Note: Funded establishment as on 24</a:t>
            </a:r>
            <a:r>
              <a:rPr lang="en-GB" sz="1200" baseline="30000" dirty="0" smtClean="0"/>
              <a:t>th</a:t>
            </a:r>
            <a:r>
              <a:rPr lang="en-GB" sz="1200" dirty="0" smtClean="0"/>
              <a:t> June 2019.</a:t>
            </a:r>
            <a:endParaRPr lang="en-GB" sz="1200" dirty="0"/>
          </a:p>
        </p:txBody>
      </p:sp>
    </p:spTree>
    <p:extLst>
      <p:ext uri="{BB962C8B-B14F-4D97-AF65-F5344CB8AC3E}">
        <p14:creationId xmlns:p14="http://schemas.microsoft.com/office/powerpoint/2010/main" val="78176438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Staffing Shortfall (Relief Rate Gap)</a:t>
            </a:r>
            <a:endParaRPr lang="en-GB" dirty="0"/>
          </a:p>
        </p:txBody>
      </p:sp>
      <p:sp>
        <p:nvSpPr>
          <p:cNvPr id="6" name="Content Placeholder 5"/>
          <p:cNvSpPr>
            <a:spLocks noGrp="1"/>
          </p:cNvSpPr>
          <p:nvPr>
            <p:ph idx="1"/>
          </p:nvPr>
        </p:nvSpPr>
        <p:spPr>
          <a:xfrm>
            <a:off x="416859" y="1484784"/>
            <a:ext cx="7899557" cy="1296144"/>
          </a:xfrm>
        </p:spPr>
        <p:txBody>
          <a:bodyPr/>
          <a:lstStyle/>
          <a:p>
            <a:pPr marL="0" indent="0">
              <a:buNone/>
            </a:pPr>
            <a:r>
              <a:rPr lang="en-GB" dirty="0" smtClean="0"/>
              <a:t>Comparing the staffing requirement (including relief) with the funded staffing gives the following shortfall:</a:t>
            </a:r>
          </a:p>
          <a:p>
            <a:pPr marL="0" indent="0">
              <a:buNone/>
            </a:pPr>
            <a:endParaRPr lang="en-GB" dirty="0" smtClean="0"/>
          </a:p>
          <a:p>
            <a:pPr marL="0" indent="0">
              <a:buNone/>
            </a:pP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33</a:t>
            </a:fld>
            <a:endParaRPr lang="en-GB" dirty="0"/>
          </a:p>
        </p:txBody>
      </p:sp>
      <p:graphicFrame>
        <p:nvGraphicFramePr>
          <p:cNvPr id="7" name="Table 6"/>
          <p:cNvGraphicFramePr>
            <a:graphicFrameLocks noGrp="1"/>
          </p:cNvGraphicFramePr>
          <p:nvPr>
            <p:extLst/>
          </p:nvPr>
        </p:nvGraphicFramePr>
        <p:xfrm>
          <a:off x="564073" y="2708920"/>
          <a:ext cx="7740000" cy="3456000"/>
        </p:xfrm>
        <a:graphic>
          <a:graphicData uri="http://schemas.openxmlformats.org/drawingml/2006/table">
            <a:tbl>
              <a:tblPr/>
              <a:tblGrid>
                <a:gridCol w="1548000">
                  <a:extLst>
                    <a:ext uri="{9D8B030D-6E8A-4147-A177-3AD203B41FA5}">
                      <a16:colId xmlns="" xmlns:a16="http://schemas.microsoft.com/office/drawing/2014/main" val="866145854"/>
                    </a:ext>
                  </a:extLst>
                </a:gridCol>
                <a:gridCol w="1548000">
                  <a:extLst>
                    <a:ext uri="{9D8B030D-6E8A-4147-A177-3AD203B41FA5}">
                      <a16:colId xmlns="" xmlns:a16="http://schemas.microsoft.com/office/drawing/2014/main" val="4245369590"/>
                    </a:ext>
                  </a:extLst>
                </a:gridCol>
                <a:gridCol w="1548000">
                  <a:extLst>
                    <a:ext uri="{9D8B030D-6E8A-4147-A177-3AD203B41FA5}">
                      <a16:colId xmlns="" xmlns:a16="http://schemas.microsoft.com/office/drawing/2014/main" val="840871868"/>
                    </a:ext>
                  </a:extLst>
                </a:gridCol>
                <a:gridCol w="1548000">
                  <a:extLst>
                    <a:ext uri="{9D8B030D-6E8A-4147-A177-3AD203B41FA5}">
                      <a16:colId xmlns="" xmlns:a16="http://schemas.microsoft.com/office/drawing/2014/main" val="2607308719"/>
                    </a:ext>
                  </a:extLst>
                </a:gridCol>
                <a:gridCol w="1548000">
                  <a:extLst>
                    <a:ext uri="{9D8B030D-6E8A-4147-A177-3AD203B41FA5}">
                      <a16:colId xmlns="" xmlns:a16="http://schemas.microsoft.com/office/drawing/2014/main" val="3827844199"/>
                    </a:ext>
                  </a:extLst>
                </a:gridCol>
              </a:tblGrid>
              <a:tr h="288000">
                <a:tc gridSpan="3">
                  <a:txBody>
                    <a:bodyPr/>
                    <a:lstStyle/>
                    <a:p>
                      <a:pPr algn="l" fontAlgn="ctr"/>
                      <a:endParaRPr lang="en-GB" sz="1200" b="1" i="1" u="none" strike="noStrike" dirty="0">
                        <a:solidFill>
                          <a:schemeClr val="bg2"/>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95453768"/>
                  </a:ext>
                </a:extLst>
              </a:tr>
              <a:tr h="288000">
                <a:tc rowSpan="2">
                  <a:txBody>
                    <a:bodyPr/>
                    <a:lstStyle/>
                    <a:p>
                      <a:pPr algn="ctr" fontAlgn="ctr"/>
                      <a:r>
                        <a:rPr lang="en-GB" sz="1200" b="1" i="0" u="none" strike="noStrike" dirty="0">
                          <a:solidFill>
                            <a:srgbClr val="FFFFFF"/>
                          </a:solidFill>
                          <a:effectLst/>
                          <a:latin typeface="Verdana" panose="020B0604030504040204" pitchFamily="34" charset="0"/>
                        </a:rPr>
                        <a:t>Position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200" b="1" i="0" u="none" strike="noStrike" dirty="0">
                          <a:solidFill>
                            <a:srgbClr val="FFFFFF"/>
                          </a:solidFill>
                          <a:effectLst/>
                          <a:latin typeface="Verdana" panose="020B0604030504040204" pitchFamily="34" charset="0"/>
                        </a:rPr>
                        <a:t>CCC</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rowSpan="2">
                  <a:txBody>
                    <a:bodyPr/>
                    <a:lstStyle/>
                    <a:p>
                      <a:pPr algn="ctr" fontAlgn="ctr"/>
                      <a:r>
                        <a:rPr lang="en-GB" sz="1200" b="1" i="0" u="none" strike="noStrike" dirty="0">
                          <a:solidFill>
                            <a:srgbClr val="FFFFFF"/>
                          </a:solidFill>
                          <a:effectLst/>
                          <a:latin typeface="Verdana" panose="020B0604030504040204" pitchFamily="34" charset="0"/>
                        </a:rPr>
                        <a:t>Total</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438997337"/>
                  </a:ext>
                </a:extLst>
              </a:tr>
              <a:tr h="288000">
                <a:tc vMerge="1">
                  <a:txBody>
                    <a:bodyPr/>
                    <a:lstStyle/>
                    <a:p>
                      <a:endParaRPr lang="en-GB"/>
                    </a:p>
                  </a:txBody>
                  <a:tcPr/>
                </a:tc>
                <a:tc>
                  <a:txBody>
                    <a:bodyPr/>
                    <a:lstStyle/>
                    <a:p>
                      <a:pPr algn="ctr" fontAlgn="ctr"/>
                      <a:r>
                        <a:rPr lang="en-GB" sz="1200" b="1" i="0" u="none" strike="noStrike" dirty="0">
                          <a:solidFill>
                            <a:srgbClr val="FFFFFF"/>
                          </a:solidFill>
                          <a:effectLst/>
                          <a:latin typeface="Verdana" panose="020B0604030504040204" pitchFamily="34" charset="0"/>
                        </a:rPr>
                        <a:t>North</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Central &amp; West</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South East</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vMerge="1">
                  <a:txBody>
                    <a:bodyPr/>
                    <a:lstStyle/>
                    <a:p>
                      <a:endParaRPr lang="en-GB"/>
                    </a:p>
                  </a:txBody>
                  <a:tcPr/>
                </a:tc>
                <a:extLst>
                  <a:ext uri="{0D108BD9-81ED-4DB2-BD59-A6C34878D82A}">
                    <a16:rowId xmlns="" xmlns:a16="http://schemas.microsoft.com/office/drawing/2014/main" val="1457729632"/>
                  </a:ext>
                </a:extLst>
              </a:tr>
              <a:tr h="288000">
                <a:tc>
                  <a:txBody>
                    <a:bodyPr/>
                    <a:lstStyle/>
                    <a:p>
                      <a:pPr algn="l" fontAlgn="ctr"/>
                      <a:r>
                        <a:rPr lang="en-GB" sz="1200" b="0" i="0" u="none" strike="noStrike" dirty="0">
                          <a:solidFill>
                            <a:schemeClr val="bg2"/>
                          </a:solidFill>
                          <a:effectLst/>
                          <a:latin typeface="Verdana" panose="020B0604030504040204" pitchFamily="34" charset="0"/>
                        </a:rPr>
                        <a:t>Allocator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607776888"/>
                  </a:ext>
                </a:extLst>
              </a:tr>
              <a:tr h="288000">
                <a:tc>
                  <a:txBody>
                    <a:bodyPr/>
                    <a:lstStyle/>
                    <a:p>
                      <a:pPr algn="l" fontAlgn="ctr"/>
                      <a:r>
                        <a:rPr lang="en-GB" sz="1200" b="0" i="0" u="none" strike="noStrike" dirty="0">
                          <a:solidFill>
                            <a:schemeClr val="bg2"/>
                          </a:solidFill>
                          <a:effectLst/>
                          <a:latin typeface="Verdana" panose="020B0604030504040204" pitchFamily="34" charset="0"/>
                        </a:rPr>
                        <a:t>Call Handler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111047608"/>
                  </a:ext>
                </a:extLst>
              </a:tr>
              <a:tr h="288000">
                <a:tc>
                  <a:txBody>
                    <a:bodyPr/>
                    <a:lstStyle/>
                    <a:p>
                      <a:pPr algn="l" fontAlgn="ctr"/>
                      <a:r>
                        <a:rPr lang="en-GB" sz="1200" b="0" i="0" u="none" strike="noStrike" dirty="0">
                          <a:solidFill>
                            <a:schemeClr val="bg2"/>
                          </a:solidFill>
                          <a:effectLst/>
                          <a:latin typeface="Verdana" panose="020B0604030504040204" pitchFamily="34" charset="0"/>
                        </a:rPr>
                        <a:t>Clinician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678409197"/>
                  </a:ext>
                </a:extLst>
              </a:tr>
              <a:tr h="288000">
                <a:tc>
                  <a:txBody>
                    <a:bodyPr/>
                    <a:lstStyle/>
                    <a:p>
                      <a:pPr algn="l" fontAlgn="ctr"/>
                      <a:r>
                        <a:rPr lang="en-GB" sz="1200" b="0" i="0" u="none" strike="noStrike" dirty="0">
                          <a:solidFill>
                            <a:schemeClr val="bg2"/>
                          </a:solidFill>
                          <a:effectLst/>
                          <a:latin typeface="Verdana" panose="020B0604030504040204" pitchFamily="34" charset="0"/>
                        </a:rPr>
                        <a:t>DCM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704354920"/>
                  </a:ext>
                </a:extLst>
              </a:tr>
              <a:tr h="288000">
                <a:tc>
                  <a:txBody>
                    <a:bodyPr/>
                    <a:lstStyle/>
                    <a:p>
                      <a:pPr algn="l" fontAlgn="ctr"/>
                      <a:r>
                        <a:rPr lang="en-GB" sz="1200" b="0" i="0" u="none" strike="noStrike" dirty="0">
                          <a:solidFill>
                            <a:schemeClr val="bg2"/>
                          </a:solidFill>
                          <a:effectLst/>
                          <a:latin typeface="Verdana" panose="020B0604030504040204" pitchFamily="34" charset="0"/>
                        </a:rPr>
                        <a:t>Dispatcher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572685891"/>
                  </a:ext>
                </a:extLst>
              </a:tr>
              <a:tr h="288000">
                <a:tc>
                  <a:txBody>
                    <a:bodyPr/>
                    <a:lstStyle/>
                    <a:p>
                      <a:pPr algn="l" fontAlgn="ctr"/>
                      <a:r>
                        <a:rPr lang="en-GB" sz="1200" b="0" i="0" u="none" strike="noStrike" dirty="0">
                          <a:solidFill>
                            <a:schemeClr val="bg2"/>
                          </a:solidFill>
                          <a:effectLst/>
                          <a:latin typeface="Verdana" panose="020B0604030504040204" pitchFamily="34" charset="0"/>
                        </a:rPr>
                        <a:t>DSM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516597181"/>
                  </a:ext>
                </a:extLst>
              </a:tr>
              <a:tr h="288000">
                <a:tc>
                  <a:txBody>
                    <a:bodyPr/>
                    <a:lstStyle/>
                    <a:p>
                      <a:pPr algn="l" fontAlgn="ctr"/>
                      <a:r>
                        <a:rPr lang="en-GB" sz="1200" b="0" i="0" u="none" strike="noStrike" dirty="0">
                          <a:solidFill>
                            <a:schemeClr val="bg2"/>
                          </a:solidFill>
                          <a:effectLst/>
                          <a:latin typeface="Verdana" panose="020B0604030504040204" pitchFamily="34" charset="0"/>
                        </a:rPr>
                        <a:t>Senior Clinician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913119963"/>
                  </a:ext>
                </a:extLst>
              </a:tr>
              <a:tr h="288000">
                <a:tc>
                  <a:txBody>
                    <a:bodyPr/>
                    <a:lstStyle/>
                    <a:p>
                      <a:pPr algn="l" fontAlgn="ctr"/>
                      <a:r>
                        <a:rPr lang="en-GB" sz="1200" b="0" i="0" u="none" strike="noStrike" dirty="0">
                          <a:solidFill>
                            <a:schemeClr val="bg2"/>
                          </a:solidFill>
                          <a:effectLst/>
                          <a:latin typeface="Verdana" panose="020B0604030504040204" pitchFamily="34" charset="0"/>
                        </a:rPr>
                        <a:t>Supervisor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40582779"/>
                  </a:ext>
                </a:extLst>
              </a:tr>
              <a:tr h="288000">
                <a:tc>
                  <a:txBody>
                    <a:bodyPr/>
                    <a:lstStyle/>
                    <a:p>
                      <a:pPr algn="l" fontAlgn="ctr"/>
                      <a:r>
                        <a:rPr lang="en-GB" sz="1200" b="1" i="0" u="none" strike="noStrike" dirty="0">
                          <a:solidFill>
                            <a:schemeClr val="bg2"/>
                          </a:solidFill>
                          <a:effectLst/>
                          <a:latin typeface="Verdana" panose="020B060403050404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18942972"/>
                  </a:ext>
                </a:extLst>
              </a:tr>
            </a:tbl>
          </a:graphicData>
        </a:graphic>
      </p:graphicFrame>
    </p:spTree>
    <p:extLst>
      <p:ext uri="{BB962C8B-B14F-4D97-AF65-F5344CB8AC3E}">
        <p14:creationId xmlns:p14="http://schemas.microsoft.com/office/powerpoint/2010/main" val="2207814597"/>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497" y="286867"/>
            <a:ext cx="8316913" cy="6516000"/>
          </a:xfrm>
        </p:spPr>
      </p:pic>
      <p:sp>
        <p:nvSpPr>
          <p:cNvPr id="6" name="Title 5"/>
          <p:cNvSpPr>
            <a:spLocks noGrp="1"/>
          </p:cNvSpPr>
          <p:nvPr>
            <p:ph type="title"/>
          </p:nvPr>
        </p:nvSpPr>
        <p:spPr/>
        <p:txBody>
          <a:bodyPr/>
          <a:lstStyle/>
          <a:p>
            <a:r>
              <a:rPr lang="en-GB" dirty="0" smtClean="0"/>
              <a:t>Clinical Triage </a:t>
            </a:r>
            <a:br>
              <a:rPr lang="en-GB" dirty="0" smtClean="0"/>
            </a:br>
            <a:r>
              <a:rPr lang="en-GB" dirty="0" smtClean="0"/>
              <a:t>Assessment (CTA) Potential</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34</a:t>
            </a:fld>
            <a:endParaRPr lang="en-GB" dirty="0"/>
          </a:p>
        </p:txBody>
      </p:sp>
    </p:spTree>
    <p:extLst>
      <p:ext uri="{BB962C8B-B14F-4D97-AF65-F5344CB8AC3E}">
        <p14:creationId xmlns:p14="http://schemas.microsoft.com/office/powerpoint/2010/main" val="31197577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CSD Suitable Calls</a:t>
            </a:r>
            <a:endParaRPr lang="en-GB" dirty="0"/>
          </a:p>
        </p:txBody>
      </p:sp>
      <p:sp>
        <p:nvSpPr>
          <p:cNvPr id="3" name="Content Placeholder 2"/>
          <p:cNvSpPr>
            <a:spLocks noGrp="1"/>
          </p:cNvSpPr>
          <p:nvPr>
            <p:ph idx="1"/>
          </p:nvPr>
        </p:nvSpPr>
        <p:spPr>
          <a:xfrm>
            <a:off x="416859" y="1484783"/>
            <a:ext cx="8475621" cy="1512169"/>
          </a:xfrm>
        </p:spPr>
        <p:txBody>
          <a:bodyPr/>
          <a:lstStyle/>
          <a:p>
            <a:r>
              <a:rPr lang="en-GB" dirty="0" smtClean="0"/>
              <a:t>Three quarters of Hear &amp; Treat not coming from CSD codeset.</a:t>
            </a:r>
          </a:p>
          <a:p>
            <a:r>
              <a:rPr lang="en-GB" dirty="0" smtClean="0"/>
              <a:t>Triage not attempted on 38% of CSD suitable calls.</a:t>
            </a:r>
          </a:p>
          <a:p>
            <a:endParaRPr lang="en-GB" dirty="0" smtClean="0"/>
          </a:p>
          <a:p>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35</a:t>
            </a:fld>
            <a:endParaRPr lang="en-GB" dirty="0"/>
          </a:p>
        </p:txBody>
      </p:sp>
      <p:graphicFrame>
        <p:nvGraphicFramePr>
          <p:cNvPr id="5" name="Table 4"/>
          <p:cNvGraphicFramePr>
            <a:graphicFrameLocks noGrp="1"/>
          </p:cNvGraphicFramePr>
          <p:nvPr>
            <p:extLst/>
          </p:nvPr>
        </p:nvGraphicFramePr>
        <p:xfrm>
          <a:off x="594631" y="2552475"/>
          <a:ext cx="7505761" cy="3987610"/>
        </p:xfrm>
        <a:graphic>
          <a:graphicData uri="http://schemas.openxmlformats.org/drawingml/2006/table">
            <a:tbl>
              <a:tblPr/>
              <a:tblGrid>
                <a:gridCol w="1205761">
                  <a:extLst>
                    <a:ext uri="{9D8B030D-6E8A-4147-A177-3AD203B41FA5}">
                      <a16:colId xmlns="" xmlns:a16="http://schemas.microsoft.com/office/drawing/2014/main" val="2851360948"/>
                    </a:ext>
                  </a:extLst>
                </a:gridCol>
                <a:gridCol w="2340000">
                  <a:extLst>
                    <a:ext uri="{9D8B030D-6E8A-4147-A177-3AD203B41FA5}">
                      <a16:colId xmlns="" xmlns:a16="http://schemas.microsoft.com/office/drawing/2014/main" val="1433704240"/>
                    </a:ext>
                  </a:extLst>
                </a:gridCol>
                <a:gridCol w="864000">
                  <a:extLst>
                    <a:ext uri="{9D8B030D-6E8A-4147-A177-3AD203B41FA5}">
                      <a16:colId xmlns="" xmlns:a16="http://schemas.microsoft.com/office/drawing/2014/main" val="1277615573"/>
                    </a:ext>
                  </a:extLst>
                </a:gridCol>
                <a:gridCol w="864000">
                  <a:extLst>
                    <a:ext uri="{9D8B030D-6E8A-4147-A177-3AD203B41FA5}">
                      <a16:colId xmlns="" xmlns:a16="http://schemas.microsoft.com/office/drawing/2014/main" val="1337112289"/>
                    </a:ext>
                  </a:extLst>
                </a:gridCol>
                <a:gridCol w="1116000">
                  <a:extLst>
                    <a:ext uri="{9D8B030D-6E8A-4147-A177-3AD203B41FA5}">
                      <a16:colId xmlns="" xmlns:a16="http://schemas.microsoft.com/office/drawing/2014/main" val="3363380626"/>
                    </a:ext>
                  </a:extLst>
                </a:gridCol>
                <a:gridCol w="1116000">
                  <a:extLst>
                    <a:ext uri="{9D8B030D-6E8A-4147-A177-3AD203B41FA5}">
                      <a16:colId xmlns="" xmlns:a16="http://schemas.microsoft.com/office/drawing/2014/main" val="3851698477"/>
                    </a:ext>
                  </a:extLst>
                </a:gridCol>
              </a:tblGrid>
              <a:tr h="252000">
                <a:tc gridSpan="2">
                  <a:txBody>
                    <a:bodyPr/>
                    <a:lstStyle/>
                    <a:p>
                      <a:pPr algn="l" fontAlgn="ctr"/>
                      <a:r>
                        <a:rPr lang="en-GB" sz="1300" b="1" i="1" u="none" strike="noStrike" dirty="0">
                          <a:solidFill>
                            <a:schemeClr val="bg2"/>
                          </a:solidFill>
                          <a:effectLst/>
                          <a:latin typeface="Verdana" panose="020B0604030504040204" pitchFamily="34" charset="0"/>
                        </a:rPr>
                        <a:t>Average Daily Calls</a:t>
                      </a:r>
                    </a:p>
                  </a:txBody>
                  <a:tcPr marL="9490" marR="9490" marT="949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l" fontAlgn="ctr"/>
                      <a:endParaRPr lang="en-GB" sz="1300" b="0" i="0" u="none" strike="noStrike" dirty="0">
                        <a:solidFill>
                          <a:srgbClr val="1A1818"/>
                        </a:solidFill>
                        <a:effectLst/>
                        <a:latin typeface="Verdana" panose="020B0604030504040204" pitchFamily="34" charset="0"/>
                      </a:endParaRPr>
                    </a:p>
                  </a:txBody>
                  <a:tcPr marL="9490" marR="9490" marT="949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300" b="0" i="0" u="none" strike="noStrike" dirty="0">
                        <a:solidFill>
                          <a:srgbClr val="1A1818"/>
                        </a:solidFill>
                        <a:effectLst/>
                        <a:latin typeface="Verdana" panose="020B0604030504040204" pitchFamily="34" charset="0"/>
                      </a:endParaRPr>
                    </a:p>
                  </a:txBody>
                  <a:tcPr marL="9490" marR="9490" marT="949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300" b="0" i="0" u="none" strike="noStrike" dirty="0">
                        <a:solidFill>
                          <a:srgbClr val="1A1818"/>
                        </a:solidFill>
                        <a:effectLst/>
                        <a:latin typeface="Verdana" panose="020B0604030504040204" pitchFamily="34" charset="0"/>
                      </a:endParaRPr>
                    </a:p>
                  </a:txBody>
                  <a:tcPr marL="9490" marR="9490" marT="949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300" b="0" i="0" u="none" strike="noStrike" dirty="0">
                        <a:solidFill>
                          <a:srgbClr val="1A1818"/>
                        </a:solidFill>
                        <a:effectLst/>
                        <a:latin typeface="Verdana" panose="020B0604030504040204" pitchFamily="34" charset="0"/>
                      </a:endParaRPr>
                    </a:p>
                  </a:txBody>
                  <a:tcPr marL="9490" marR="9490" marT="9490"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149779524"/>
                  </a:ext>
                </a:extLst>
              </a:tr>
              <a:tr h="252000">
                <a:tc rowSpan="2">
                  <a:txBody>
                    <a:bodyPr/>
                    <a:lstStyle/>
                    <a:p>
                      <a:pPr algn="ctr" fontAlgn="ctr"/>
                      <a:r>
                        <a:rPr lang="en-GB" sz="1300" b="1" i="0" u="none" strike="noStrike" dirty="0">
                          <a:solidFill>
                            <a:srgbClr val="FFFFFF"/>
                          </a:solidFill>
                          <a:effectLst/>
                          <a:latin typeface="Verdana" panose="020B0604030504040204" pitchFamily="34" charset="0"/>
                        </a:rPr>
                        <a:t>CSD </a:t>
                      </a:r>
                      <a:br>
                        <a:rPr lang="en-GB" sz="1300" b="1" i="0" u="none" strike="noStrike" dirty="0">
                          <a:solidFill>
                            <a:srgbClr val="FFFFFF"/>
                          </a:solidFill>
                          <a:effectLst/>
                          <a:latin typeface="Verdana" panose="020B0604030504040204" pitchFamily="34" charset="0"/>
                        </a:rPr>
                      </a:br>
                      <a:r>
                        <a:rPr lang="en-GB" sz="1300" b="1" i="0" u="none" strike="noStrike" dirty="0">
                          <a:solidFill>
                            <a:srgbClr val="FFFFFF"/>
                          </a:solidFill>
                          <a:effectLst/>
                          <a:latin typeface="Verdana" panose="020B0604030504040204" pitchFamily="34" charset="0"/>
                        </a:rPr>
                        <a:t>Outcome</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rowSpan="2">
                  <a:txBody>
                    <a:bodyPr/>
                    <a:lstStyle/>
                    <a:p>
                      <a:pPr algn="ctr" fontAlgn="ctr"/>
                      <a:r>
                        <a:rPr lang="en-GB" sz="1300" b="1" i="0" u="none" strike="noStrike" dirty="0">
                          <a:solidFill>
                            <a:srgbClr val="FFFFFF"/>
                          </a:solidFill>
                          <a:effectLst/>
                          <a:latin typeface="Verdana" panose="020B0604030504040204" pitchFamily="34" charset="0"/>
                        </a:rPr>
                        <a:t>Hear &amp; Treat Reason</a:t>
                      </a:r>
                    </a:p>
                  </a:txBody>
                  <a:tcPr marL="9490" marR="9490" marT="949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2">
                  <a:txBody>
                    <a:bodyPr/>
                    <a:lstStyle/>
                    <a:p>
                      <a:pPr algn="ctr" fontAlgn="ctr"/>
                      <a:r>
                        <a:rPr lang="en-GB" sz="1300" b="1" i="0" u="none" strike="noStrike" dirty="0">
                          <a:solidFill>
                            <a:srgbClr val="FFFFFF"/>
                          </a:solidFill>
                          <a:effectLst/>
                          <a:latin typeface="Verdana" panose="020B0604030504040204" pitchFamily="34" charset="0"/>
                        </a:rPr>
                        <a:t>CSD Suitable</a:t>
                      </a:r>
                    </a:p>
                  </a:txBody>
                  <a:tcPr marL="9490" marR="9490" marT="949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rowSpan="2">
                  <a:txBody>
                    <a:bodyPr/>
                    <a:lstStyle/>
                    <a:p>
                      <a:pPr algn="ctr" fontAlgn="ctr"/>
                      <a:r>
                        <a:rPr lang="en-GB" sz="1300" b="1" i="0" u="none" strike="noStrike" dirty="0">
                          <a:solidFill>
                            <a:srgbClr val="FFFFFF"/>
                          </a:solidFill>
                          <a:effectLst/>
                          <a:latin typeface="Verdana" panose="020B0604030504040204" pitchFamily="34" charset="0"/>
                        </a:rPr>
                        <a:t>Total</a:t>
                      </a:r>
                    </a:p>
                  </a:txBody>
                  <a:tcPr marL="9490" marR="9490" marT="949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rowSpan="2">
                  <a:txBody>
                    <a:bodyPr/>
                    <a:lstStyle/>
                    <a:p>
                      <a:pPr algn="ctr" fontAlgn="ctr"/>
                      <a:r>
                        <a:rPr lang="en-GB" sz="1300" b="1" i="0" u="none" strike="noStrike" dirty="0">
                          <a:solidFill>
                            <a:srgbClr val="FFFFFF"/>
                          </a:solidFill>
                          <a:effectLst/>
                          <a:latin typeface="Verdana" panose="020B0604030504040204" pitchFamily="34" charset="0"/>
                        </a:rPr>
                        <a:t>% Verified Calls</a:t>
                      </a:r>
                    </a:p>
                  </a:txBody>
                  <a:tcPr marL="9490" marR="9490" marT="9490"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1454983312"/>
                  </a:ext>
                </a:extLst>
              </a:tr>
              <a:tr h="252000">
                <a:tc vMerge="1">
                  <a:txBody>
                    <a:bodyPr/>
                    <a:lstStyle/>
                    <a:p>
                      <a:endParaRPr lang="en-GB"/>
                    </a:p>
                  </a:txBody>
                  <a:tcPr/>
                </a:tc>
                <a:tc vMerge="1">
                  <a:txBody>
                    <a:bodyPr/>
                    <a:lstStyle/>
                    <a:p>
                      <a:endParaRPr lang="en-GB"/>
                    </a:p>
                  </a:txBody>
                  <a:tcPr/>
                </a:tc>
                <a:tc>
                  <a:txBody>
                    <a:bodyPr/>
                    <a:lstStyle/>
                    <a:p>
                      <a:pPr algn="ctr" fontAlgn="ctr"/>
                      <a:r>
                        <a:rPr lang="en-GB" sz="1300" b="1" i="0" u="none" strike="noStrike" dirty="0">
                          <a:solidFill>
                            <a:srgbClr val="FFFFFF"/>
                          </a:solidFill>
                          <a:effectLst/>
                          <a:latin typeface="Verdana" panose="020B0604030504040204" pitchFamily="34" charset="0"/>
                        </a:rPr>
                        <a:t>Yes</a:t>
                      </a:r>
                    </a:p>
                  </a:txBody>
                  <a:tcPr marL="9490" marR="9490" marT="949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No</a:t>
                      </a:r>
                    </a:p>
                  </a:txBody>
                  <a:tcPr marL="9490" marR="9490" marT="949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vMerge="1">
                  <a:txBody>
                    <a:bodyPr/>
                    <a:lstStyle/>
                    <a:p>
                      <a:endParaRPr lang="en-GB"/>
                    </a:p>
                  </a:txBody>
                  <a:tcPr/>
                </a:tc>
                <a:tc vMerge="1">
                  <a:txBody>
                    <a:bodyPr/>
                    <a:lstStyle/>
                    <a:p>
                      <a:endParaRPr lang="en-GB"/>
                    </a:p>
                  </a:txBody>
                  <a:tcPr/>
                </a:tc>
                <a:extLst>
                  <a:ext uri="{0D108BD9-81ED-4DB2-BD59-A6C34878D82A}">
                    <a16:rowId xmlns="" xmlns:a16="http://schemas.microsoft.com/office/drawing/2014/main" val="4073011786"/>
                  </a:ext>
                </a:extLst>
              </a:tr>
              <a:tr h="252000">
                <a:tc rowSpan="5">
                  <a:txBody>
                    <a:bodyPr/>
                    <a:lstStyle/>
                    <a:p>
                      <a:pPr algn="ctr" fontAlgn="ctr"/>
                      <a:r>
                        <a:rPr lang="en-GB" sz="1300" b="0" i="0" u="none" strike="noStrike" dirty="0">
                          <a:solidFill>
                            <a:schemeClr val="bg2"/>
                          </a:solidFill>
                          <a:effectLst/>
                          <a:latin typeface="Verdana" panose="020B0604030504040204" pitchFamily="34" charset="0"/>
                        </a:rPr>
                        <a:t>Hear &amp; Treat</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chemeClr val="bg2"/>
                          </a:solidFill>
                          <a:effectLst/>
                          <a:latin typeface="Verdana" panose="020B0604030504040204" pitchFamily="34" charset="0"/>
                        </a:rPr>
                        <a:t>Alternative Transport</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5.0</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14.4</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19.4</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1.5%</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846827958"/>
                  </a:ext>
                </a:extLst>
              </a:tr>
              <a:tr h="252000">
                <a:tc vMerge="1">
                  <a:txBody>
                    <a:bodyPr/>
                    <a:lstStyle/>
                    <a:p>
                      <a:endParaRPr lang="en-GB"/>
                    </a:p>
                  </a:txBody>
                  <a:tcPr/>
                </a:tc>
                <a:tc>
                  <a:txBody>
                    <a:bodyPr/>
                    <a:lstStyle/>
                    <a:p>
                      <a:pPr algn="l" fontAlgn="ctr"/>
                      <a:r>
                        <a:rPr lang="en-GB" sz="1300" b="0" i="0" u="none" strike="noStrike" dirty="0">
                          <a:solidFill>
                            <a:schemeClr val="bg2"/>
                          </a:solidFill>
                          <a:effectLst/>
                          <a:latin typeface="Verdana" panose="020B0604030504040204" pitchFamily="34" charset="0"/>
                        </a:rPr>
                        <a:t>Hear and Treat Discharge</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4.5</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11.2</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15.7</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1.2%</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86358955"/>
                  </a:ext>
                </a:extLst>
              </a:tr>
              <a:tr h="252000">
                <a:tc vMerge="1">
                  <a:txBody>
                    <a:bodyPr/>
                    <a:lstStyle/>
                    <a:p>
                      <a:endParaRPr lang="en-GB"/>
                    </a:p>
                  </a:txBody>
                  <a:tcPr/>
                </a:tc>
                <a:tc>
                  <a:txBody>
                    <a:bodyPr/>
                    <a:lstStyle/>
                    <a:p>
                      <a:pPr algn="l" fontAlgn="ctr"/>
                      <a:r>
                        <a:rPr lang="en-GB" sz="1300" b="0" i="0" u="none" strike="noStrike" dirty="0">
                          <a:solidFill>
                            <a:schemeClr val="bg2"/>
                          </a:solidFill>
                          <a:effectLst/>
                          <a:latin typeface="Verdana" panose="020B0604030504040204" pitchFamily="34" charset="0"/>
                        </a:rPr>
                        <a:t>Taxi Suitable</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3.7</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11.7</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15.3</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1.2%</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4024461212"/>
                  </a:ext>
                </a:extLst>
              </a:tr>
              <a:tr h="252000">
                <a:tc vMerge="1">
                  <a:txBody>
                    <a:bodyPr/>
                    <a:lstStyle/>
                    <a:p>
                      <a:endParaRPr lang="en-GB"/>
                    </a:p>
                  </a:txBody>
                  <a:tcPr/>
                </a:tc>
                <a:tc>
                  <a:txBody>
                    <a:bodyPr/>
                    <a:lstStyle/>
                    <a:p>
                      <a:pPr algn="l" fontAlgn="ctr"/>
                      <a:r>
                        <a:rPr lang="en-GB" sz="1300" b="0" i="0" u="none" strike="noStrike" dirty="0">
                          <a:solidFill>
                            <a:schemeClr val="bg2"/>
                          </a:solidFill>
                          <a:effectLst/>
                          <a:latin typeface="Verdana" panose="020B0604030504040204" pitchFamily="34" charset="0"/>
                        </a:rPr>
                        <a:t>Hear and Treat Referral</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2.9</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6.9</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9.8</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0.8%</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14534466"/>
                  </a:ext>
                </a:extLst>
              </a:tr>
              <a:tr h="252000">
                <a:tc vMerge="1">
                  <a:txBody>
                    <a:bodyPr/>
                    <a:lstStyle/>
                    <a:p>
                      <a:endParaRPr lang="en-GB"/>
                    </a:p>
                  </a:txBody>
                  <a:tcPr/>
                </a:tc>
                <a:tc>
                  <a:txBody>
                    <a:bodyPr/>
                    <a:lstStyle/>
                    <a:p>
                      <a:pPr algn="l" fontAlgn="ctr"/>
                      <a:r>
                        <a:rPr lang="en-GB" sz="1300" b="1" i="0" u="none" strike="noStrike" dirty="0">
                          <a:solidFill>
                            <a:schemeClr val="bg2"/>
                          </a:solidFill>
                          <a:effectLst/>
                          <a:latin typeface="Verdana" panose="020B0604030504040204" pitchFamily="34" charset="0"/>
                        </a:rPr>
                        <a:t>Hear &amp; Treat Total</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16.1</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44.2</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60.3</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4.8%</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470520561"/>
                  </a:ext>
                </a:extLst>
              </a:tr>
              <a:tr h="252000">
                <a:tc gridSpan="2">
                  <a:txBody>
                    <a:bodyPr/>
                    <a:lstStyle/>
                    <a:p>
                      <a:pPr algn="l" fontAlgn="ctr"/>
                      <a:r>
                        <a:rPr lang="en-GB" sz="1300" b="0" i="0" u="none" strike="noStrike" dirty="0">
                          <a:solidFill>
                            <a:schemeClr val="bg2"/>
                          </a:solidFill>
                          <a:effectLst/>
                          <a:latin typeface="Verdana" panose="020B0604030504040204" pitchFamily="34" charset="0"/>
                        </a:rPr>
                        <a:t>Upgrade</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n-GB"/>
                    </a:p>
                  </a:txBody>
                  <a:tcPr/>
                </a:tc>
                <a:tc>
                  <a:txBody>
                    <a:bodyPr/>
                    <a:lstStyle/>
                    <a:p>
                      <a:pPr algn="ctr" fontAlgn="ctr"/>
                      <a:r>
                        <a:rPr lang="en-GB" sz="1300" b="0" i="0" u="none" strike="noStrike" dirty="0">
                          <a:solidFill>
                            <a:schemeClr val="bg2"/>
                          </a:solidFill>
                          <a:effectLst/>
                          <a:latin typeface="Verdana" panose="020B0604030504040204" pitchFamily="34" charset="0"/>
                        </a:rPr>
                        <a:t>11.7</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63.5</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75.2</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5.9%</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847416666"/>
                  </a:ext>
                </a:extLst>
              </a:tr>
              <a:tr h="252000">
                <a:tc gridSpan="2">
                  <a:txBody>
                    <a:bodyPr/>
                    <a:lstStyle/>
                    <a:p>
                      <a:pPr algn="l" fontAlgn="ctr"/>
                      <a:r>
                        <a:rPr lang="en-GB" sz="1300" b="0" i="0" u="none" strike="noStrike" dirty="0">
                          <a:solidFill>
                            <a:schemeClr val="bg2"/>
                          </a:solidFill>
                          <a:effectLst/>
                          <a:latin typeface="Verdana" panose="020B0604030504040204" pitchFamily="34" charset="0"/>
                        </a:rPr>
                        <a:t>CSD Aborted/Unable to Complete</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n-GB"/>
                    </a:p>
                  </a:txBody>
                  <a:tcPr/>
                </a:tc>
                <a:tc>
                  <a:txBody>
                    <a:bodyPr/>
                    <a:lstStyle/>
                    <a:p>
                      <a:pPr algn="ctr" fontAlgn="ctr"/>
                      <a:r>
                        <a:rPr lang="en-GB" sz="1300" b="0" i="0" u="none" strike="noStrike" dirty="0">
                          <a:solidFill>
                            <a:schemeClr val="bg2"/>
                          </a:solidFill>
                          <a:effectLst/>
                          <a:latin typeface="Verdana" panose="020B0604030504040204" pitchFamily="34" charset="0"/>
                        </a:rPr>
                        <a:t>13.8</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24.3</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38.1</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3.0%</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005250230"/>
                  </a:ext>
                </a:extLst>
              </a:tr>
              <a:tr h="252000">
                <a:tc gridSpan="2">
                  <a:txBody>
                    <a:bodyPr/>
                    <a:lstStyle/>
                    <a:p>
                      <a:pPr algn="l" fontAlgn="ctr"/>
                      <a:r>
                        <a:rPr lang="en-GB" sz="1300" b="0" i="0" u="none" strike="noStrike" dirty="0">
                          <a:solidFill>
                            <a:schemeClr val="bg2"/>
                          </a:solidFill>
                          <a:effectLst/>
                          <a:latin typeface="Verdana" panose="020B0604030504040204" pitchFamily="34" charset="0"/>
                        </a:rPr>
                        <a:t>Response Appropriate (No Change)</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n-GB"/>
                    </a:p>
                  </a:txBody>
                  <a:tcPr/>
                </a:tc>
                <a:tc>
                  <a:txBody>
                    <a:bodyPr/>
                    <a:lstStyle/>
                    <a:p>
                      <a:pPr algn="ctr" fontAlgn="ctr"/>
                      <a:r>
                        <a:rPr lang="en-GB" sz="1300" b="0" i="0" u="none" strike="noStrike" dirty="0">
                          <a:solidFill>
                            <a:schemeClr val="bg2"/>
                          </a:solidFill>
                          <a:effectLst/>
                          <a:latin typeface="Verdana" panose="020B0604030504040204" pitchFamily="34" charset="0"/>
                        </a:rPr>
                        <a:t>8.2</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27.0</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35.2</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2.8%</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92623132"/>
                  </a:ext>
                </a:extLst>
              </a:tr>
              <a:tr h="252000">
                <a:tc gridSpan="2">
                  <a:txBody>
                    <a:bodyPr/>
                    <a:lstStyle/>
                    <a:p>
                      <a:pPr algn="l" fontAlgn="ctr"/>
                      <a:r>
                        <a:rPr lang="en-GB" sz="1300" b="0" i="0" u="none" strike="noStrike" dirty="0">
                          <a:solidFill>
                            <a:schemeClr val="bg2"/>
                          </a:solidFill>
                          <a:effectLst/>
                          <a:latin typeface="Verdana" panose="020B0604030504040204" pitchFamily="34" charset="0"/>
                        </a:rPr>
                        <a:t>Downgrade</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n-GB"/>
                    </a:p>
                  </a:txBody>
                  <a:tcPr/>
                </a:tc>
                <a:tc>
                  <a:txBody>
                    <a:bodyPr/>
                    <a:lstStyle/>
                    <a:p>
                      <a:pPr algn="ctr" fontAlgn="ctr"/>
                      <a:r>
                        <a:rPr lang="en-GB" sz="1300" b="0" i="0" u="none" strike="noStrike" dirty="0">
                          <a:solidFill>
                            <a:schemeClr val="bg2"/>
                          </a:solidFill>
                          <a:effectLst/>
                          <a:latin typeface="Verdana" panose="020B0604030504040204" pitchFamily="34" charset="0"/>
                        </a:rPr>
                        <a:t>0.1</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2.9</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3.0</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0.2%</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410468629"/>
                  </a:ext>
                </a:extLst>
              </a:tr>
              <a:tr h="252000">
                <a:tc gridSpan="2">
                  <a:txBody>
                    <a:bodyPr/>
                    <a:lstStyle/>
                    <a:p>
                      <a:pPr algn="l" fontAlgn="ctr"/>
                      <a:r>
                        <a:rPr lang="en-GB" sz="1300" b="0" i="0" u="none" strike="noStrike" dirty="0">
                          <a:solidFill>
                            <a:schemeClr val="bg2"/>
                          </a:solidFill>
                          <a:effectLst/>
                          <a:latin typeface="Verdana" panose="020B0604030504040204" pitchFamily="34" charset="0"/>
                        </a:rPr>
                        <a:t>Other</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ctr"/>
                      <a:r>
                        <a:rPr lang="en-GB" sz="1300" b="0" i="0" u="none" strike="noStrike" dirty="0">
                          <a:solidFill>
                            <a:schemeClr val="bg2"/>
                          </a:solidFill>
                          <a:effectLst/>
                          <a:latin typeface="Verdana" panose="020B0604030504040204" pitchFamily="34" charset="0"/>
                        </a:rPr>
                        <a:t>0.7</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0.7</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1.4</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0.1%</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135897959"/>
                  </a:ext>
                </a:extLst>
              </a:tr>
              <a:tr h="252000">
                <a:tc gridSpan="2">
                  <a:txBody>
                    <a:bodyPr/>
                    <a:lstStyle/>
                    <a:p>
                      <a:pPr algn="l" fontAlgn="ctr"/>
                      <a:r>
                        <a:rPr lang="en-GB" sz="1300" b="1" i="0" u="none" strike="noStrike" dirty="0">
                          <a:solidFill>
                            <a:schemeClr val="bg2"/>
                          </a:solidFill>
                          <a:effectLst/>
                          <a:latin typeface="Verdana" panose="020B0604030504040204" pitchFamily="34" charset="0"/>
                        </a:rPr>
                        <a:t>CSD Total</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ctr"/>
                      <a:r>
                        <a:rPr lang="en-GB" sz="1300" b="1" i="0" u="none" strike="noStrike" dirty="0">
                          <a:solidFill>
                            <a:schemeClr val="bg2"/>
                          </a:solidFill>
                          <a:effectLst/>
                          <a:latin typeface="Verdana" panose="020B0604030504040204" pitchFamily="34" charset="0"/>
                        </a:rPr>
                        <a:t>50.7</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162.5</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213.2</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16.8%</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867861812"/>
                  </a:ext>
                </a:extLst>
              </a:tr>
              <a:tr h="168928">
                <a:tc>
                  <a:txBody>
                    <a:bodyPr/>
                    <a:lstStyle/>
                    <a:p>
                      <a:pPr algn="l" fontAlgn="ctr"/>
                      <a:endParaRPr lang="en-GB" sz="1300" b="0" i="0" u="none" strike="noStrike" dirty="0">
                        <a:solidFill>
                          <a:schemeClr val="bg2"/>
                        </a:solidFill>
                        <a:effectLst/>
                        <a:latin typeface="Verdana" panose="020B0604030504040204" pitchFamily="34" charset="0"/>
                      </a:endParaRPr>
                    </a:p>
                  </a:txBody>
                  <a:tcPr marL="9490" marR="9490" marT="949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GB" sz="1300" b="0" i="0" u="none" strike="noStrike" dirty="0">
                        <a:solidFill>
                          <a:schemeClr val="bg2"/>
                        </a:solidFill>
                        <a:effectLst/>
                        <a:latin typeface="Verdana" panose="020B0604030504040204" pitchFamily="34" charset="0"/>
                      </a:endParaRPr>
                    </a:p>
                  </a:txBody>
                  <a:tcPr marL="9490" marR="9490" marT="949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GB" sz="1300" b="0" i="0" u="none" strike="noStrike" dirty="0">
                        <a:solidFill>
                          <a:schemeClr val="bg2"/>
                        </a:solidFill>
                        <a:effectLst/>
                        <a:latin typeface="Verdana" panose="020B0604030504040204" pitchFamily="34" charset="0"/>
                      </a:endParaRPr>
                    </a:p>
                  </a:txBody>
                  <a:tcPr marL="9490" marR="9490" marT="949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GB" sz="1300" b="0" i="0" u="none" strike="noStrike" dirty="0">
                        <a:solidFill>
                          <a:schemeClr val="bg2"/>
                        </a:solidFill>
                        <a:effectLst/>
                        <a:latin typeface="Verdana" panose="020B0604030504040204" pitchFamily="34" charset="0"/>
                      </a:endParaRPr>
                    </a:p>
                  </a:txBody>
                  <a:tcPr marL="9490" marR="9490" marT="949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en-GB" sz="1300" b="0" i="0" u="none" strike="noStrike" dirty="0">
                        <a:solidFill>
                          <a:schemeClr val="bg2"/>
                        </a:solidFill>
                        <a:effectLst/>
                        <a:latin typeface="Verdana" panose="020B0604030504040204" pitchFamily="34" charset="0"/>
                      </a:endParaRPr>
                    </a:p>
                  </a:txBody>
                  <a:tcPr marL="9490" marR="9490" marT="949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chemeClr val="bg2"/>
                        </a:solidFill>
                        <a:effectLst/>
                        <a:latin typeface="Verdana" panose="020B0604030504040204" pitchFamily="34" charset="0"/>
                      </a:endParaRPr>
                    </a:p>
                  </a:txBody>
                  <a:tcPr marL="9490" marR="9490" marT="949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0677554"/>
                  </a:ext>
                </a:extLst>
              </a:tr>
              <a:tr h="252000">
                <a:tc gridSpan="2">
                  <a:txBody>
                    <a:bodyPr/>
                    <a:lstStyle/>
                    <a:p>
                      <a:pPr algn="l" fontAlgn="ctr"/>
                      <a:r>
                        <a:rPr lang="en-GB" sz="1300" b="1" i="0" u="none" strike="noStrike" dirty="0">
                          <a:solidFill>
                            <a:schemeClr val="bg2"/>
                          </a:solidFill>
                          <a:effectLst/>
                          <a:latin typeface="Verdana" panose="020B0604030504040204" pitchFamily="34" charset="0"/>
                        </a:rPr>
                        <a:t>Not </a:t>
                      </a:r>
                      <a:r>
                        <a:rPr lang="en-GB" sz="1300" b="1" i="0" u="none" strike="noStrike" dirty="0" smtClean="0">
                          <a:solidFill>
                            <a:schemeClr val="bg2"/>
                          </a:solidFill>
                          <a:effectLst/>
                          <a:latin typeface="Verdana" panose="020B0604030504040204" pitchFamily="34" charset="0"/>
                        </a:rPr>
                        <a:t>Dealt </a:t>
                      </a:r>
                      <a:r>
                        <a:rPr lang="en-GB" sz="1300" b="1" i="0" u="none" strike="noStrike" dirty="0">
                          <a:solidFill>
                            <a:schemeClr val="bg2"/>
                          </a:solidFill>
                          <a:effectLst/>
                          <a:latin typeface="Verdana" panose="020B0604030504040204" pitchFamily="34" charset="0"/>
                        </a:rPr>
                        <a:t>with by CSD</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ctr"/>
                      <a:r>
                        <a:rPr lang="en-GB" sz="1300" b="1" i="0" u="none" strike="noStrike" dirty="0" smtClean="0">
                          <a:solidFill>
                            <a:schemeClr val="bg2"/>
                          </a:solidFill>
                          <a:effectLst/>
                          <a:latin typeface="Verdana" panose="020B0604030504040204" pitchFamily="34" charset="0"/>
                        </a:rPr>
                        <a:t>31.2</a:t>
                      </a:r>
                      <a:endParaRPr lang="en-GB" sz="1300" b="1" i="0" u="none" strike="noStrike" dirty="0">
                        <a:solidFill>
                          <a:schemeClr val="bg2"/>
                        </a:solidFill>
                        <a:effectLst/>
                        <a:latin typeface="Verdana" panose="020B0604030504040204" pitchFamily="34" charset="0"/>
                      </a:endParaRP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2.5%</a:t>
                      </a:r>
                    </a:p>
                  </a:txBody>
                  <a:tcPr marL="9490" marR="9490" marT="94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77310941"/>
                  </a:ext>
                </a:extLst>
              </a:tr>
            </a:tbl>
          </a:graphicData>
        </a:graphic>
      </p:graphicFrame>
    </p:spTree>
    <p:extLst>
      <p:ext uri="{BB962C8B-B14F-4D97-AF65-F5344CB8AC3E}">
        <p14:creationId xmlns:p14="http://schemas.microsoft.com/office/powerpoint/2010/main" val="2091824824"/>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CTA Potential (Current Codeset)</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36</a:t>
            </a:fld>
            <a:endParaRPr lang="en-GB" dirty="0"/>
          </a:p>
        </p:txBody>
      </p:sp>
      <p:sp>
        <p:nvSpPr>
          <p:cNvPr id="7" name="Content Placeholder 2"/>
          <p:cNvSpPr>
            <a:spLocks noGrp="1"/>
          </p:cNvSpPr>
          <p:nvPr>
            <p:ph idx="1"/>
          </p:nvPr>
        </p:nvSpPr>
        <p:spPr>
          <a:xfrm>
            <a:off x="416859" y="1484783"/>
            <a:ext cx="8475621" cy="5112569"/>
          </a:xfrm>
        </p:spPr>
        <p:txBody>
          <a:bodyPr/>
          <a:lstStyle/>
          <a:p>
            <a:r>
              <a:rPr lang="en-GB" dirty="0" smtClean="0"/>
              <a:t>In 2018/19 WAST had a Hear &amp; Treat rate of 7.9%</a:t>
            </a:r>
          </a:p>
          <a:p>
            <a:pPr lvl="1"/>
            <a:r>
              <a:rPr lang="en-GB" dirty="0"/>
              <a:t>4.8% CSD (1.3% from CSD codeset)</a:t>
            </a:r>
          </a:p>
          <a:p>
            <a:pPr lvl="1"/>
            <a:r>
              <a:rPr lang="en-GB" dirty="0" smtClean="0"/>
              <a:t>3.1% NHSD</a:t>
            </a:r>
          </a:p>
          <a:p>
            <a:r>
              <a:rPr lang="en-GB" dirty="0" smtClean="0"/>
              <a:t>Maximising the current CSD and NHSD codesets would give a total Hear &amp; Treat rate of </a:t>
            </a:r>
            <a:r>
              <a:rPr lang="en-GB" b="1" dirty="0" smtClean="0">
                <a:solidFill>
                  <a:schemeClr val="tx2"/>
                </a:solidFill>
              </a:rPr>
              <a:t>8.0%</a:t>
            </a:r>
            <a:r>
              <a:rPr lang="en-GB" dirty="0" smtClean="0"/>
              <a:t>.</a:t>
            </a:r>
          </a:p>
          <a:p>
            <a:pPr lvl="1"/>
            <a:r>
              <a:rPr lang="en-GB" dirty="0" smtClean="0"/>
              <a:t>2.1% CSD</a:t>
            </a:r>
          </a:p>
          <a:p>
            <a:pPr lvl="1"/>
            <a:r>
              <a:rPr lang="en-GB" dirty="0" smtClean="0"/>
              <a:t>5.9% NHSD</a:t>
            </a:r>
          </a:p>
          <a:p>
            <a:pPr marL="325438" indent="-342900"/>
            <a:r>
              <a:rPr lang="en-GB" dirty="0" smtClean="0"/>
              <a:t>Assumes current CSD and NHSD “success” rates.</a:t>
            </a:r>
          </a:p>
          <a:p>
            <a:pPr marL="325438" indent="-342900"/>
            <a:r>
              <a:rPr lang="en-GB" dirty="0" smtClean="0"/>
              <a:t>Assumes no contribution from non-CSD suitable calls.</a:t>
            </a:r>
            <a:endParaRPr lang="en-GB" dirty="0"/>
          </a:p>
          <a:p>
            <a:endParaRPr lang="en-GB" dirty="0"/>
          </a:p>
          <a:p>
            <a:endParaRPr lang="en-GB" b="1" dirty="0"/>
          </a:p>
          <a:p>
            <a:endParaRPr lang="en-GB" dirty="0" smtClean="0"/>
          </a:p>
        </p:txBody>
      </p:sp>
    </p:spTree>
    <p:extLst>
      <p:ext uri="{BB962C8B-B14F-4D97-AF65-F5344CB8AC3E}">
        <p14:creationId xmlns:p14="http://schemas.microsoft.com/office/powerpoint/2010/main" val="247891091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CTA Potential (Expanded Codeset)</a:t>
            </a:r>
            <a:endParaRPr lang="en-GB" dirty="0"/>
          </a:p>
        </p:txBody>
      </p:sp>
      <p:sp>
        <p:nvSpPr>
          <p:cNvPr id="3" name="Content Placeholder 2"/>
          <p:cNvSpPr>
            <a:spLocks noGrp="1"/>
          </p:cNvSpPr>
          <p:nvPr>
            <p:ph idx="1"/>
          </p:nvPr>
        </p:nvSpPr>
        <p:spPr>
          <a:xfrm>
            <a:off x="416859" y="1484784"/>
            <a:ext cx="7899557" cy="576424"/>
          </a:xfrm>
        </p:spPr>
        <p:txBody>
          <a:bodyPr/>
          <a:lstStyle/>
          <a:p>
            <a:pPr marL="0" indent="0">
              <a:buNone/>
            </a:pPr>
            <a:r>
              <a:rPr lang="en-GB" dirty="0" smtClean="0"/>
              <a:t>WAST’s CSD codeset benchmarked against three UK Trusts.</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37</a:t>
            </a:fld>
            <a:endParaRPr lang="en-GB" dirty="0"/>
          </a:p>
        </p:txBody>
      </p:sp>
      <p:graphicFrame>
        <p:nvGraphicFramePr>
          <p:cNvPr id="5" name="Table 4"/>
          <p:cNvGraphicFramePr>
            <a:graphicFrameLocks noGrp="1"/>
          </p:cNvGraphicFramePr>
          <p:nvPr>
            <p:extLst/>
          </p:nvPr>
        </p:nvGraphicFramePr>
        <p:xfrm>
          <a:off x="323528" y="2061208"/>
          <a:ext cx="8416767" cy="3240000"/>
        </p:xfrm>
        <a:graphic>
          <a:graphicData uri="http://schemas.openxmlformats.org/drawingml/2006/table">
            <a:tbl>
              <a:tblPr/>
              <a:tblGrid>
                <a:gridCol w="1080000">
                  <a:extLst>
                    <a:ext uri="{9D8B030D-6E8A-4147-A177-3AD203B41FA5}">
                      <a16:colId xmlns="" xmlns:a16="http://schemas.microsoft.com/office/drawing/2014/main" val="1884032934"/>
                    </a:ext>
                  </a:extLst>
                </a:gridCol>
                <a:gridCol w="792000">
                  <a:extLst>
                    <a:ext uri="{9D8B030D-6E8A-4147-A177-3AD203B41FA5}">
                      <a16:colId xmlns="" xmlns:a16="http://schemas.microsoft.com/office/drawing/2014/main" val="3136459533"/>
                    </a:ext>
                  </a:extLst>
                </a:gridCol>
                <a:gridCol w="792000">
                  <a:extLst>
                    <a:ext uri="{9D8B030D-6E8A-4147-A177-3AD203B41FA5}">
                      <a16:colId xmlns="" xmlns:a16="http://schemas.microsoft.com/office/drawing/2014/main" val="1955645206"/>
                    </a:ext>
                  </a:extLst>
                </a:gridCol>
                <a:gridCol w="792000">
                  <a:extLst>
                    <a:ext uri="{9D8B030D-6E8A-4147-A177-3AD203B41FA5}">
                      <a16:colId xmlns="" xmlns:a16="http://schemas.microsoft.com/office/drawing/2014/main" val="1361265050"/>
                    </a:ext>
                  </a:extLst>
                </a:gridCol>
                <a:gridCol w="69589">
                  <a:extLst>
                    <a:ext uri="{9D8B030D-6E8A-4147-A177-3AD203B41FA5}">
                      <a16:colId xmlns="" xmlns:a16="http://schemas.microsoft.com/office/drawing/2014/main" val="3846204490"/>
                    </a:ext>
                  </a:extLst>
                </a:gridCol>
                <a:gridCol w="792000">
                  <a:extLst>
                    <a:ext uri="{9D8B030D-6E8A-4147-A177-3AD203B41FA5}">
                      <a16:colId xmlns="" xmlns:a16="http://schemas.microsoft.com/office/drawing/2014/main" val="3564568405"/>
                    </a:ext>
                  </a:extLst>
                </a:gridCol>
                <a:gridCol w="69589">
                  <a:extLst>
                    <a:ext uri="{9D8B030D-6E8A-4147-A177-3AD203B41FA5}">
                      <a16:colId xmlns="" xmlns:a16="http://schemas.microsoft.com/office/drawing/2014/main" val="638894229"/>
                    </a:ext>
                  </a:extLst>
                </a:gridCol>
                <a:gridCol w="792000">
                  <a:extLst>
                    <a:ext uri="{9D8B030D-6E8A-4147-A177-3AD203B41FA5}">
                      <a16:colId xmlns="" xmlns:a16="http://schemas.microsoft.com/office/drawing/2014/main" val="642257380"/>
                    </a:ext>
                  </a:extLst>
                </a:gridCol>
                <a:gridCol w="69589">
                  <a:extLst>
                    <a:ext uri="{9D8B030D-6E8A-4147-A177-3AD203B41FA5}">
                      <a16:colId xmlns="" xmlns:a16="http://schemas.microsoft.com/office/drawing/2014/main" val="1131191203"/>
                    </a:ext>
                  </a:extLst>
                </a:gridCol>
                <a:gridCol w="792000">
                  <a:extLst>
                    <a:ext uri="{9D8B030D-6E8A-4147-A177-3AD203B41FA5}">
                      <a16:colId xmlns="" xmlns:a16="http://schemas.microsoft.com/office/drawing/2014/main" val="3406043914"/>
                    </a:ext>
                  </a:extLst>
                </a:gridCol>
                <a:gridCol w="792000">
                  <a:extLst>
                    <a:ext uri="{9D8B030D-6E8A-4147-A177-3AD203B41FA5}">
                      <a16:colId xmlns="" xmlns:a16="http://schemas.microsoft.com/office/drawing/2014/main" val="2533156630"/>
                    </a:ext>
                  </a:extLst>
                </a:gridCol>
                <a:gridCol w="792000">
                  <a:extLst>
                    <a:ext uri="{9D8B030D-6E8A-4147-A177-3AD203B41FA5}">
                      <a16:colId xmlns="" xmlns:a16="http://schemas.microsoft.com/office/drawing/2014/main" val="2705585245"/>
                    </a:ext>
                  </a:extLst>
                </a:gridCol>
                <a:gridCol w="792000">
                  <a:extLst>
                    <a:ext uri="{9D8B030D-6E8A-4147-A177-3AD203B41FA5}">
                      <a16:colId xmlns="" xmlns:a16="http://schemas.microsoft.com/office/drawing/2014/main" val="2535353296"/>
                    </a:ext>
                  </a:extLst>
                </a:gridCol>
              </a:tblGrid>
              <a:tr h="270000">
                <a:tc gridSpan="6">
                  <a:txBody>
                    <a:bodyPr/>
                    <a:lstStyle/>
                    <a:p>
                      <a:pPr algn="l" fontAlgn="ctr"/>
                      <a:r>
                        <a:rPr lang="en-GB" sz="1200" b="1" i="1" u="none" strike="noStrike" dirty="0" smtClean="0">
                          <a:solidFill>
                            <a:schemeClr val="bg2"/>
                          </a:solidFill>
                          <a:effectLst/>
                          <a:latin typeface="Verdana" panose="020B0604030504040204" pitchFamily="34" charset="0"/>
                        </a:rPr>
                        <a:t>Average Daily CSD Suitable Calls</a:t>
                      </a:r>
                      <a:endParaRPr lang="en-GB" sz="1200" b="1" i="1" u="none" strike="noStrike" dirty="0">
                        <a:solidFill>
                          <a:schemeClr val="bg2"/>
                        </a:solidFill>
                        <a:effectLst/>
                        <a:latin typeface="Verdana" panose="020B0604030504040204" pitchFamily="34" charset="0"/>
                      </a:endParaRPr>
                    </a:p>
                  </a:txBody>
                  <a:tcPr marL="6330" marR="6330" marT="633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pPr algn="l" fontAlgn="ctr"/>
                      <a:endParaRPr lang="en-GB" sz="1000" b="0" i="0" u="none" strike="noStrike" dirty="0">
                        <a:solidFill>
                          <a:srgbClr val="1A1818"/>
                        </a:solidFill>
                        <a:effectLst/>
                        <a:latin typeface="Verdana" panose="020B0604030504040204" pitchFamily="34" charset="0"/>
                      </a:endParaRPr>
                    </a:p>
                  </a:txBody>
                  <a:tcPr marL="6330" marR="6330" marT="633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GB" sz="1000" b="0" i="0" u="none" strike="noStrike">
                        <a:solidFill>
                          <a:srgbClr val="1A1818"/>
                        </a:solidFill>
                        <a:effectLst/>
                        <a:latin typeface="Verdana" panose="020B0604030504040204" pitchFamily="34" charset="0"/>
                      </a:endParaRPr>
                    </a:p>
                  </a:txBody>
                  <a:tcPr marL="6330" marR="6330" marT="633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GB" sz="1000" b="0" i="0" u="none" strike="noStrike">
                        <a:solidFill>
                          <a:srgbClr val="1A1818"/>
                        </a:solidFill>
                        <a:effectLst/>
                        <a:latin typeface="Verdana" panose="020B0604030504040204" pitchFamily="34" charset="0"/>
                      </a:endParaRPr>
                    </a:p>
                  </a:txBody>
                  <a:tcPr marL="6330" marR="6330" marT="6330" marB="0" anchor="ctr">
                    <a:lnL>
                      <a:noFill/>
                    </a:lnL>
                    <a:lnR>
                      <a:noFill/>
                    </a:lnR>
                    <a:lnT>
                      <a:noFill/>
                    </a:lnT>
                    <a:lnB>
                      <a:noFill/>
                    </a:lnB>
                  </a:tcPr>
                </a:tc>
                <a:tc hMerge="1">
                  <a:txBody>
                    <a:bodyPr/>
                    <a:lstStyle/>
                    <a:p>
                      <a:pPr algn="l" fontAlgn="ctr"/>
                      <a:endParaRPr lang="en-GB" sz="1000" b="0" i="0" u="none" strike="noStrike" dirty="0">
                        <a:solidFill>
                          <a:srgbClr val="1A1818"/>
                        </a:solidFill>
                        <a:effectLst/>
                        <a:latin typeface="Verdana" panose="020B0604030504040204" pitchFamily="34" charset="0"/>
                      </a:endParaRPr>
                    </a:p>
                  </a:txBody>
                  <a:tcPr marL="6330" marR="6330" marT="633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6330" marR="6330" marT="6330" marB="0" anchor="ctr">
                    <a:lnL>
                      <a:noFill/>
                    </a:lnL>
                    <a:lnR>
                      <a:noFill/>
                    </a:lnR>
                    <a:lnT>
                      <a:noFill/>
                    </a:lnT>
                    <a:lnB>
                      <a:noFill/>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6330" marR="6330" marT="633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6330" marR="6330" marT="6330" marB="0" anchor="ctr">
                    <a:lnL>
                      <a:noFill/>
                    </a:lnL>
                    <a:lnR>
                      <a:noFill/>
                    </a:lnR>
                    <a:lnT>
                      <a:noFill/>
                    </a:lnT>
                    <a:lnB>
                      <a:noFill/>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6330" marR="6330" marT="633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6330" marR="6330" marT="633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6330" marR="6330" marT="633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6330" marR="6330" marT="6330"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341280210"/>
                  </a:ext>
                </a:extLst>
              </a:tr>
              <a:tr h="270000">
                <a:tc rowSpan="2">
                  <a:txBody>
                    <a:bodyPr/>
                    <a:lstStyle/>
                    <a:p>
                      <a:pPr algn="ctr" fontAlgn="ctr"/>
                      <a:r>
                        <a:rPr lang="en-GB" sz="1200" b="1" i="0" u="none" strike="noStrike" dirty="0">
                          <a:solidFill>
                            <a:srgbClr val="FFFFFF"/>
                          </a:solidFill>
                          <a:effectLst/>
                          <a:latin typeface="Verdana" panose="020B0604030504040204" pitchFamily="34" charset="0"/>
                        </a:rPr>
                        <a:t>Initial Category</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200" b="1" i="0" u="none" strike="noStrike" dirty="0">
                          <a:solidFill>
                            <a:srgbClr val="FFFFFF"/>
                          </a:solidFill>
                          <a:effectLst/>
                          <a:latin typeface="Verdana" panose="020B0604030504040204" pitchFamily="34" charset="0"/>
                        </a:rPr>
                        <a:t>WAST Codeset</a:t>
                      </a:r>
                    </a:p>
                  </a:txBody>
                  <a:tcPr marL="6330" marR="6330" marT="6330"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a:txBody>
                    <a:bodyPr/>
                    <a:lstStyle/>
                    <a:p>
                      <a:pPr algn="ctr" fontAlgn="ctr"/>
                      <a:endParaRPr lang="en-GB" sz="1200" b="1" i="0" u="none" strike="noStrike" dirty="0">
                        <a:solidFill>
                          <a:srgbClr val="1A1818"/>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rowSpan="2">
                  <a:txBody>
                    <a:bodyPr/>
                    <a:lstStyle/>
                    <a:p>
                      <a:pPr algn="ctr" fontAlgn="ctr"/>
                      <a:r>
                        <a:rPr lang="en-GB" sz="1200" b="1" i="0" u="none" strike="noStrike" dirty="0">
                          <a:solidFill>
                            <a:srgbClr val="FFFFFF"/>
                          </a:solidFill>
                          <a:effectLst/>
                          <a:latin typeface="Verdana" panose="020B0604030504040204" pitchFamily="34" charset="0"/>
                        </a:rPr>
                        <a:t>Trust A Codeset</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endParaRPr lang="en-GB" sz="1200" b="1" i="0" u="none" strike="noStrike" dirty="0">
                        <a:solidFill>
                          <a:srgbClr val="FFFFFF"/>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rowSpan="2">
                  <a:txBody>
                    <a:bodyPr/>
                    <a:lstStyle/>
                    <a:p>
                      <a:pPr algn="ctr" fontAlgn="ctr"/>
                      <a:r>
                        <a:rPr lang="en-GB" sz="1200" b="1" i="0" u="none" strike="noStrike" dirty="0">
                          <a:solidFill>
                            <a:srgbClr val="FFFFFF"/>
                          </a:solidFill>
                          <a:effectLst/>
                          <a:latin typeface="Verdana" panose="020B0604030504040204" pitchFamily="34" charset="0"/>
                        </a:rPr>
                        <a:t>Trust B Codeset</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en-GB" sz="1200" b="1" i="0" u="none" strike="noStrike" dirty="0">
                          <a:solidFill>
                            <a:srgbClr val="FFFFFF"/>
                          </a:solidFill>
                          <a:effectLst/>
                          <a:latin typeface="Verdana" panose="020B0604030504040204" pitchFamily="34" charset="0"/>
                        </a:rPr>
                        <a:t>Trust C Codeset</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3595014052"/>
                  </a:ext>
                </a:extLst>
              </a:tr>
              <a:tr h="270000">
                <a:tc vMerge="1">
                  <a:txBody>
                    <a:bodyPr/>
                    <a:lstStyle/>
                    <a:p>
                      <a:endParaRPr lang="en-GB"/>
                    </a:p>
                  </a:txBody>
                  <a:tcPr/>
                </a:tc>
                <a:tc>
                  <a:txBody>
                    <a:bodyPr/>
                    <a:lstStyle/>
                    <a:p>
                      <a:pPr algn="ctr" fontAlgn="ctr"/>
                      <a:r>
                        <a:rPr lang="en-GB" sz="1200" b="1" i="0" u="none" strike="noStrike" dirty="0">
                          <a:solidFill>
                            <a:srgbClr val="FFFFFF"/>
                          </a:solidFill>
                          <a:effectLst/>
                          <a:latin typeface="Verdana" panose="020B0604030504040204" pitchFamily="34" charset="0"/>
                        </a:rPr>
                        <a:t>NHSD</a:t>
                      </a:r>
                    </a:p>
                  </a:txBody>
                  <a:tcPr marL="6330" marR="6330" marT="633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CSD</a:t>
                      </a:r>
                    </a:p>
                  </a:txBody>
                  <a:tcPr marL="6330" marR="6330" marT="633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Total</a:t>
                      </a:r>
                    </a:p>
                  </a:txBody>
                  <a:tcPr marL="6330" marR="6330" marT="6330"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endParaRPr lang="en-GB" sz="1200" b="1" i="0" u="none" strike="noStrike" dirty="0">
                        <a:solidFill>
                          <a:srgbClr val="1A1818"/>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vMerge="1">
                  <a:txBody>
                    <a:bodyPr/>
                    <a:lstStyle/>
                    <a:p>
                      <a:endParaRPr lang="en-GB"/>
                    </a:p>
                  </a:txBody>
                  <a:tcPr/>
                </a:tc>
                <a:tc>
                  <a:txBody>
                    <a:bodyPr/>
                    <a:lstStyle/>
                    <a:p>
                      <a:pPr algn="ctr" fontAlgn="ctr"/>
                      <a:endParaRPr lang="en-GB" sz="1200" b="1" i="0" u="none" strike="noStrike" dirty="0">
                        <a:solidFill>
                          <a:srgbClr val="FFFFFF"/>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vMerge="1">
                  <a:txBody>
                    <a:bodyPr/>
                    <a:lstStyle/>
                    <a:p>
                      <a:endParaRPr lang="en-GB"/>
                    </a:p>
                  </a:txBody>
                  <a:tcPr/>
                </a:tc>
                <a:tc>
                  <a:txBody>
                    <a:bodyPr/>
                    <a:lstStyle/>
                    <a:p>
                      <a:pPr algn="l" fontAlgn="ctr"/>
                      <a:endParaRPr lang="en-GB" sz="1200" b="0" i="0" u="none" strike="noStrike" dirty="0">
                        <a:solidFill>
                          <a:srgbClr val="1A1818"/>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1" i="0" u="none" strike="noStrike" dirty="0">
                          <a:solidFill>
                            <a:srgbClr val="FFFFFF"/>
                          </a:solidFill>
                          <a:effectLst/>
                          <a:latin typeface="Verdana" panose="020B0604030504040204" pitchFamily="34" charset="0"/>
                        </a:rPr>
                        <a:t>Clinician</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smtClean="0">
                          <a:solidFill>
                            <a:srgbClr val="FFFFFF"/>
                          </a:solidFill>
                          <a:effectLst/>
                          <a:latin typeface="Verdana" panose="020B0604030504040204" pitchFamily="34" charset="0"/>
                        </a:rPr>
                        <a:t>Pharm</a:t>
                      </a:r>
                      <a:endParaRPr lang="en-GB" sz="1200" b="1" i="0" u="none" strike="noStrike" dirty="0">
                        <a:solidFill>
                          <a:srgbClr val="FFFFFF"/>
                        </a:solidFill>
                        <a:effectLst/>
                        <a:latin typeface="Verdana" panose="020B0604030504040204" pitchFamily="34" charset="0"/>
                      </a:endParaRPr>
                    </a:p>
                  </a:txBody>
                  <a:tcPr marL="6330" marR="6330" marT="633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smtClean="0">
                          <a:solidFill>
                            <a:srgbClr val="FFFFFF"/>
                          </a:solidFill>
                          <a:effectLst/>
                          <a:latin typeface="Verdana" panose="020B0604030504040204" pitchFamily="34" charset="0"/>
                        </a:rPr>
                        <a:t>MH</a:t>
                      </a:r>
                      <a:endParaRPr lang="en-GB" sz="1200" b="1" i="0" u="none" strike="noStrike" dirty="0">
                        <a:solidFill>
                          <a:srgbClr val="FFFFFF"/>
                        </a:solidFill>
                        <a:effectLst/>
                        <a:latin typeface="Verdana" panose="020B0604030504040204" pitchFamily="34" charset="0"/>
                      </a:endParaRPr>
                    </a:p>
                  </a:txBody>
                  <a:tcPr marL="6330" marR="6330" marT="633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200" b="1" i="0" u="none" strike="noStrike" dirty="0">
                          <a:solidFill>
                            <a:srgbClr val="FFFFFF"/>
                          </a:solidFill>
                          <a:effectLst/>
                          <a:latin typeface="Verdana" panose="020B0604030504040204" pitchFamily="34" charset="0"/>
                        </a:rPr>
                        <a:t>Total</a:t>
                      </a:r>
                    </a:p>
                  </a:txBody>
                  <a:tcPr marL="6330" marR="6330" marT="6330"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2071432220"/>
                  </a:ext>
                </a:extLst>
              </a:tr>
              <a:tr h="270000">
                <a:tc>
                  <a:txBody>
                    <a:bodyPr/>
                    <a:lstStyle/>
                    <a:p>
                      <a:pPr algn="l" fontAlgn="ctr"/>
                      <a:r>
                        <a:rPr lang="en-GB" sz="1200" b="0" i="0" u="none" strike="noStrike" dirty="0">
                          <a:solidFill>
                            <a:schemeClr val="bg2"/>
                          </a:solidFill>
                          <a:effectLst/>
                          <a:latin typeface="Verdana" panose="020B0604030504040204" pitchFamily="34" charset="0"/>
                        </a:rPr>
                        <a:t>RED</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0.2</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0.2</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0.2</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0.5</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455775501"/>
                  </a:ext>
                </a:extLst>
              </a:tr>
              <a:tr h="270000">
                <a:tc>
                  <a:txBody>
                    <a:bodyPr/>
                    <a:lstStyle/>
                    <a:p>
                      <a:pPr algn="l" fontAlgn="ctr"/>
                      <a:r>
                        <a:rPr lang="en-GB" sz="1200" b="0" i="0" u="none" strike="noStrike" dirty="0">
                          <a:solidFill>
                            <a:schemeClr val="bg2"/>
                          </a:solidFill>
                          <a:effectLst/>
                          <a:latin typeface="Verdana" panose="020B0604030504040204" pitchFamily="34" charset="0"/>
                        </a:rPr>
                        <a:t>AMBER1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2.2</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2.2</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2.2</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2.2</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851801191"/>
                  </a:ext>
                </a:extLst>
              </a:tr>
              <a:tr h="270000">
                <a:tc>
                  <a:txBody>
                    <a:bodyPr/>
                    <a:lstStyle/>
                    <a:p>
                      <a:pPr algn="l" fontAlgn="ctr"/>
                      <a:r>
                        <a:rPr lang="en-GB" sz="1200" b="0" i="0" u="none" strike="noStrike" dirty="0">
                          <a:solidFill>
                            <a:schemeClr val="bg2"/>
                          </a:solidFill>
                          <a:effectLst/>
                          <a:latin typeface="Verdana" panose="020B0604030504040204" pitchFamily="34" charset="0"/>
                        </a:rPr>
                        <a:t>AMBER2</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29.7</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29.7</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7.0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13.6</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51.1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50.0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101.1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823674972"/>
                  </a:ext>
                </a:extLst>
              </a:tr>
              <a:tr h="270000">
                <a:tc>
                  <a:txBody>
                    <a:bodyPr/>
                    <a:lstStyle/>
                    <a:p>
                      <a:pPr algn="l" fontAlgn="ctr"/>
                      <a:r>
                        <a:rPr lang="en-GB" sz="1200" b="0" i="0" u="none" strike="noStrike" dirty="0">
                          <a:solidFill>
                            <a:schemeClr val="bg2"/>
                          </a:solidFill>
                          <a:effectLst/>
                          <a:latin typeface="Verdana" panose="020B0604030504040204" pitchFamily="34" charset="0"/>
                        </a:rPr>
                        <a:t>GREEN2</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42.1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42.1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20.6</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21.4</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36.7</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2.2</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4.4</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43.3</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4178861137"/>
                  </a:ext>
                </a:extLst>
              </a:tr>
              <a:tr h="270000">
                <a:tc>
                  <a:txBody>
                    <a:bodyPr/>
                    <a:lstStyle/>
                    <a:p>
                      <a:pPr algn="l" fontAlgn="ctr"/>
                      <a:r>
                        <a:rPr lang="en-GB" sz="1200" b="0" i="0" u="none" strike="noStrike" dirty="0">
                          <a:solidFill>
                            <a:schemeClr val="bg2"/>
                          </a:solidFill>
                          <a:effectLst/>
                          <a:latin typeface="Verdana" panose="020B0604030504040204" pitchFamily="34" charset="0"/>
                        </a:rPr>
                        <a:t>GREEN3</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133.4</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10.1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143.5</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125.8</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111.2</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108.7</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23.8</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7.3</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139.9</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414333576"/>
                  </a:ext>
                </a:extLst>
              </a:tr>
              <a:tr h="270000">
                <a:tc>
                  <a:txBody>
                    <a:bodyPr/>
                    <a:lstStyle/>
                    <a:p>
                      <a:pPr algn="l" fontAlgn="ctr"/>
                      <a:r>
                        <a:rPr lang="en-GB" sz="1200" b="0" i="0" u="none" strike="noStrike" dirty="0">
                          <a:solidFill>
                            <a:schemeClr val="bg2"/>
                          </a:solidFill>
                          <a:effectLst/>
                          <a:latin typeface="Verdana" panose="020B0604030504040204" pitchFamily="34" charset="0"/>
                        </a:rPr>
                        <a:t>GREEN(HCP)</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559480467"/>
                  </a:ext>
                </a:extLst>
              </a:tr>
              <a:tr h="270000">
                <a:tc>
                  <a:txBody>
                    <a:bodyPr/>
                    <a:lstStyle/>
                    <a:p>
                      <a:pPr algn="l" fontAlgn="ctr"/>
                      <a:r>
                        <a:rPr lang="en-GB" sz="1200" b="0" i="0" u="none" strike="noStrike" dirty="0">
                          <a:solidFill>
                            <a:schemeClr val="bg2"/>
                          </a:solidFill>
                          <a:effectLst/>
                          <a:latin typeface="Verdana" panose="020B0604030504040204" pitchFamily="34" charset="0"/>
                        </a:rPr>
                        <a:t>ROUTINE</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200" b="0"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26745855"/>
                  </a:ext>
                </a:extLst>
              </a:tr>
              <a:tr h="270000">
                <a:tc>
                  <a:txBody>
                    <a:bodyPr/>
                    <a:lstStyle/>
                    <a:p>
                      <a:pPr algn="l" fontAlgn="ctr"/>
                      <a:r>
                        <a:rPr lang="en-GB" sz="1200" b="1" i="0" u="none" strike="noStrike" dirty="0">
                          <a:solidFill>
                            <a:schemeClr val="bg2"/>
                          </a:solidFill>
                          <a:effectLst/>
                          <a:latin typeface="Verdana" panose="020B0604030504040204" pitchFamily="34" charset="0"/>
                        </a:rPr>
                        <a:t>Total</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133.7</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81.9</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215.6</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200" b="1"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1" i="0" u="none" strike="noStrike" dirty="0">
                          <a:solidFill>
                            <a:schemeClr val="bg2"/>
                          </a:solidFill>
                          <a:effectLst/>
                          <a:latin typeface="Verdana" panose="020B0604030504040204" pitchFamily="34" charset="0"/>
                        </a:rPr>
                        <a:t>155.8</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200" b="1"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1" i="0" u="none" strike="noStrike" dirty="0">
                          <a:solidFill>
                            <a:schemeClr val="bg2"/>
                          </a:solidFill>
                          <a:effectLst/>
                          <a:latin typeface="Verdana" panose="020B0604030504040204" pitchFamily="34" charset="0"/>
                        </a:rPr>
                        <a:t>148.7</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200" b="1"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1" i="0" u="none" strike="noStrike" dirty="0">
                          <a:solidFill>
                            <a:schemeClr val="bg2"/>
                          </a:solidFill>
                          <a:effectLst/>
                          <a:latin typeface="Verdana" panose="020B0604030504040204" pitchFamily="34" charset="0"/>
                        </a:rPr>
                        <a:t>199.0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26.1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62.0</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287.1</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464252628"/>
                  </a:ext>
                </a:extLst>
              </a:tr>
              <a:tr h="270000">
                <a:tc>
                  <a:txBody>
                    <a:bodyPr/>
                    <a:lstStyle/>
                    <a:p>
                      <a:pPr algn="l" fontAlgn="ctr"/>
                      <a:r>
                        <a:rPr lang="en-GB" sz="1200" b="1" i="0" u="none" strike="noStrike" dirty="0">
                          <a:solidFill>
                            <a:schemeClr val="bg2"/>
                          </a:solidFill>
                          <a:effectLst/>
                          <a:latin typeface="Verdana" panose="020B0604030504040204" pitchFamily="34" charset="0"/>
                        </a:rPr>
                        <a:t>% </a:t>
                      </a:r>
                      <a:r>
                        <a:rPr lang="en-GB" sz="1200" b="1" i="0" u="none" strike="noStrike" dirty="0" smtClean="0">
                          <a:solidFill>
                            <a:schemeClr val="bg2"/>
                          </a:solidFill>
                          <a:effectLst/>
                          <a:latin typeface="Verdana" panose="020B0604030504040204" pitchFamily="34" charset="0"/>
                        </a:rPr>
                        <a:t>of Calls</a:t>
                      </a:r>
                      <a:endParaRPr lang="en-GB" sz="1200" b="1" i="0" u="none" strike="noStrike" dirty="0">
                        <a:solidFill>
                          <a:schemeClr val="bg2"/>
                        </a:solidFill>
                        <a:effectLst/>
                        <a:latin typeface="Verdana" panose="020B0604030504040204" pitchFamily="34" charset="0"/>
                      </a:endParaRP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17.0%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200" b="1" i="0" u="none" strike="noStrike" dirty="0">
                        <a:solidFill>
                          <a:schemeClr val="bg2"/>
                        </a:solidFill>
                        <a:effectLst/>
                        <a:latin typeface="Verdana" panose="020B060403050404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1" i="0" u="none" strike="noStrike" dirty="0">
                          <a:solidFill>
                            <a:schemeClr val="bg2"/>
                          </a:solidFill>
                          <a:effectLst/>
                          <a:latin typeface="Verdana" panose="020B0604030504040204" pitchFamily="34" charset="0"/>
                        </a:rPr>
                        <a:t>12.3%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200" b="1" i="0" u="none" strike="noStrike" dirty="0">
                        <a:solidFill>
                          <a:schemeClr val="bg2"/>
                        </a:solidFill>
                        <a:effectLst/>
                        <a:latin typeface="Verdana" panose="020B060403050404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1" i="0" u="none" strike="noStrike" dirty="0">
                          <a:solidFill>
                            <a:schemeClr val="bg2"/>
                          </a:solidFill>
                          <a:effectLst/>
                          <a:latin typeface="Verdana" panose="020B0604030504040204" pitchFamily="34" charset="0"/>
                        </a:rPr>
                        <a:t>11.7%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200" b="1" i="0" u="none" strike="noStrike" dirty="0">
                        <a:solidFill>
                          <a:schemeClr val="bg2"/>
                        </a:solidFill>
                        <a:effectLst/>
                        <a:latin typeface="Verdana" panose="020B060403050404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200" b="1" i="0" u="none" strike="noStrike" dirty="0">
                          <a:solidFill>
                            <a:schemeClr val="bg2"/>
                          </a:solidFill>
                          <a:effectLst/>
                          <a:latin typeface="Verdana" panose="020B0604030504040204" pitchFamily="34" charset="0"/>
                        </a:rPr>
                        <a:t>15.7%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1" i="0" u="none" strike="noStrike" dirty="0">
                          <a:solidFill>
                            <a:schemeClr val="bg2"/>
                          </a:solidFill>
                          <a:effectLst/>
                          <a:latin typeface="Verdana" panose="020B0604030504040204" pitchFamily="34" charset="0"/>
                        </a:rPr>
                        <a:t>22.6%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686351913"/>
                  </a:ext>
                </a:extLst>
              </a:tr>
            </a:tbl>
          </a:graphicData>
        </a:graphic>
      </p:graphicFrame>
      <p:sp>
        <p:nvSpPr>
          <p:cNvPr id="6" name="Content Placeholder 2"/>
          <p:cNvSpPr txBox="1">
            <a:spLocks/>
          </p:cNvSpPr>
          <p:nvPr/>
        </p:nvSpPr>
        <p:spPr>
          <a:xfrm>
            <a:off x="416859" y="5589240"/>
            <a:ext cx="7899557" cy="864096"/>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dirty="0" smtClean="0"/>
              <a:t>WAST compare favourably when CSD and NHSD codesets are combined.</a:t>
            </a:r>
            <a:endParaRPr lang="en-GB" dirty="0"/>
          </a:p>
        </p:txBody>
      </p:sp>
    </p:spTree>
    <p:extLst>
      <p:ext uri="{BB962C8B-B14F-4D97-AF65-F5344CB8AC3E}">
        <p14:creationId xmlns:p14="http://schemas.microsoft.com/office/powerpoint/2010/main" val="92994506"/>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CTA Potential (Expanded Codeset)</a:t>
            </a:r>
            <a:endParaRPr lang="en-GB" dirty="0"/>
          </a:p>
        </p:txBody>
      </p:sp>
      <p:sp>
        <p:nvSpPr>
          <p:cNvPr id="3" name="Content Placeholder 2"/>
          <p:cNvSpPr>
            <a:spLocks noGrp="1"/>
          </p:cNvSpPr>
          <p:nvPr>
            <p:ph idx="1"/>
          </p:nvPr>
        </p:nvSpPr>
        <p:spPr>
          <a:xfrm>
            <a:off x="416859" y="1484784"/>
            <a:ext cx="7899557" cy="576424"/>
          </a:xfrm>
        </p:spPr>
        <p:txBody>
          <a:bodyPr/>
          <a:lstStyle/>
          <a:p>
            <a:pPr marL="0" indent="0">
              <a:buNone/>
            </a:pPr>
            <a:r>
              <a:rPr lang="en-GB" dirty="0" smtClean="0"/>
              <a:t>CSD potential when combined with WAST’s codeset.</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38</a:t>
            </a:fld>
            <a:endParaRPr lang="en-GB" dirty="0"/>
          </a:p>
        </p:txBody>
      </p:sp>
      <p:sp>
        <p:nvSpPr>
          <p:cNvPr id="6" name="Content Placeholder 2"/>
          <p:cNvSpPr txBox="1">
            <a:spLocks/>
          </p:cNvSpPr>
          <p:nvPr/>
        </p:nvSpPr>
        <p:spPr>
          <a:xfrm>
            <a:off x="416859" y="4005064"/>
            <a:ext cx="8043573" cy="2664296"/>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dirty="0" smtClean="0"/>
              <a:t>Potential to increase the volume of CSD suitable calls from 17% to 24% of calls, with assistance from MH professionals.</a:t>
            </a:r>
          </a:p>
          <a:p>
            <a:pPr marL="0" indent="0">
              <a:buNone/>
            </a:pPr>
            <a:endParaRPr lang="en-GB" sz="1900" i="1" dirty="0" smtClean="0"/>
          </a:p>
          <a:p>
            <a:pPr marL="0" indent="0">
              <a:buNone/>
            </a:pPr>
            <a:r>
              <a:rPr lang="en-GB" sz="1900" i="1" dirty="0" smtClean="0"/>
              <a:t>Note</a:t>
            </a:r>
            <a:r>
              <a:rPr lang="en-GB" sz="1900" i="1" dirty="0"/>
              <a:t>: </a:t>
            </a:r>
            <a:r>
              <a:rPr lang="en-GB" sz="1900" i="1" dirty="0" smtClean="0"/>
              <a:t>Codeset changes </a:t>
            </a:r>
            <a:r>
              <a:rPr lang="en-GB" sz="1900" i="1" dirty="0"/>
              <a:t>are subject to clinical governance processes, so are used for modelling purposes only at this stage.</a:t>
            </a:r>
          </a:p>
          <a:p>
            <a:pPr marL="0" indent="0">
              <a:buFont typeface="Arial" pitchFamily="34" charset="0"/>
              <a:buNone/>
            </a:pP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1603504755"/>
              </p:ext>
            </p:extLst>
          </p:nvPr>
        </p:nvGraphicFramePr>
        <p:xfrm>
          <a:off x="323528" y="2204864"/>
          <a:ext cx="8397071" cy="1440000"/>
        </p:xfrm>
        <a:graphic>
          <a:graphicData uri="http://schemas.openxmlformats.org/drawingml/2006/table">
            <a:tbl>
              <a:tblPr/>
              <a:tblGrid>
                <a:gridCol w="2016000">
                  <a:extLst>
                    <a:ext uri="{9D8B030D-6E8A-4147-A177-3AD203B41FA5}">
                      <a16:colId xmlns="" xmlns:a16="http://schemas.microsoft.com/office/drawing/2014/main" val="1525213729"/>
                    </a:ext>
                  </a:extLst>
                </a:gridCol>
                <a:gridCol w="900000">
                  <a:extLst>
                    <a:ext uri="{9D8B030D-6E8A-4147-A177-3AD203B41FA5}">
                      <a16:colId xmlns="" xmlns:a16="http://schemas.microsoft.com/office/drawing/2014/main" val="1254203719"/>
                    </a:ext>
                  </a:extLst>
                </a:gridCol>
                <a:gridCol w="900000">
                  <a:extLst>
                    <a:ext uri="{9D8B030D-6E8A-4147-A177-3AD203B41FA5}">
                      <a16:colId xmlns="" xmlns:a16="http://schemas.microsoft.com/office/drawing/2014/main" val="884110246"/>
                    </a:ext>
                  </a:extLst>
                </a:gridCol>
                <a:gridCol w="900000">
                  <a:extLst>
                    <a:ext uri="{9D8B030D-6E8A-4147-A177-3AD203B41FA5}">
                      <a16:colId xmlns="" xmlns:a16="http://schemas.microsoft.com/office/drawing/2014/main" val="547218840"/>
                    </a:ext>
                  </a:extLst>
                </a:gridCol>
                <a:gridCol w="81071">
                  <a:extLst>
                    <a:ext uri="{9D8B030D-6E8A-4147-A177-3AD203B41FA5}">
                      <a16:colId xmlns="" xmlns:a16="http://schemas.microsoft.com/office/drawing/2014/main" val="1031063126"/>
                    </a:ext>
                  </a:extLst>
                </a:gridCol>
                <a:gridCol w="900000">
                  <a:extLst>
                    <a:ext uri="{9D8B030D-6E8A-4147-A177-3AD203B41FA5}">
                      <a16:colId xmlns="" xmlns:a16="http://schemas.microsoft.com/office/drawing/2014/main" val="1793041030"/>
                    </a:ext>
                  </a:extLst>
                </a:gridCol>
                <a:gridCol w="900000">
                  <a:extLst>
                    <a:ext uri="{9D8B030D-6E8A-4147-A177-3AD203B41FA5}">
                      <a16:colId xmlns="" xmlns:a16="http://schemas.microsoft.com/office/drawing/2014/main" val="496070951"/>
                    </a:ext>
                  </a:extLst>
                </a:gridCol>
                <a:gridCol w="900000">
                  <a:extLst>
                    <a:ext uri="{9D8B030D-6E8A-4147-A177-3AD203B41FA5}">
                      <a16:colId xmlns="" xmlns:a16="http://schemas.microsoft.com/office/drawing/2014/main" val="98856816"/>
                    </a:ext>
                  </a:extLst>
                </a:gridCol>
                <a:gridCol w="900000">
                  <a:extLst>
                    <a:ext uri="{9D8B030D-6E8A-4147-A177-3AD203B41FA5}">
                      <a16:colId xmlns="" xmlns:a16="http://schemas.microsoft.com/office/drawing/2014/main" val="4048511585"/>
                    </a:ext>
                  </a:extLst>
                </a:gridCol>
              </a:tblGrid>
              <a:tr h="360000">
                <a:tc rowSpan="2">
                  <a:txBody>
                    <a:bodyPr/>
                    <a:lstStyle/>
                    <a:p>
                      <a:pPr algn="ctr" fontAlgn="ctr"/>
                      <a:r>
                        <a:rPr lang="en-GB" sz="1400" b="1" i="0" u="none" strike="noStrike" dirty="0" smtClean="0">
                          <a:solidFill>
                            <a:srgbClr val="FFFFFF"/>
                          </a:solidFill>
                          <a:effectLst/>
                          <a:latin typeface="Verdana" panose="020B0604030504040204" pitchFamily="34" charset="0"/>
                        </a:rPr>
                        <a:t>CSD Suitable </a:t>
                      </a:r>
                    </a:p>
                    <a:p>
                      <a:pPr algn="ctr" fontAlgn="ctr"/>
                      <a:r>
                        <a:rPr lang="en-GB" sz="1400" b="1" i="0" u="none" strike="noStrike" dirty="0" smtClean="0">
                          <a:solidFill>
                            <a:srgbClr val="FFFFFF"/>
                          </a:solidFill>
                          <a:effectLst/>
                          <a:latin typeface="Verdana" panose="020B0604030504040204" pitchFamily="34" charset="0"/>
                        </a:rPr>
                        <a:t>Calls</a:t>
                      </a:r>
                      <a:endParaRPr lang="en-GB" sz="1400" b="1" i="0" u="none" strike="noStrike" dirty="0">
                        <a:solidFill>
                          <a:srgbClr val="FFFFFF"/>
                        </a:solidFill>
                        <a:effectLst/>
                        <a:latin typeface="Verdana" panose="020B0604030504040204" pitchFamily="34" charset="0"/>
                      </a:endParaRP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400" b="1" i="0" u="none" strike="noStrike" dirty="0">
                          <a:solidFill>
                            <a:srgbClr val="FFFFFF"/>
                          </a:solidFill>
                          <a:effectLst/>
                          <a:latin typeface="Verdana" panose="020B0604030504040204" pitchFamily="34" charset="0"/>
                        </a:rPr>
                        <a:t>WAST Codeset</a:t>
                      </a:r>
                    </a:p>
                  </a:txBody>
                  <a:tcPr marL="7596" marR="7596" marT="7596"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a:txBody>
                    <a:bodyPr/>
                    <a:lstStyle/>
                    <a:p>
                      <a:pPr algn="ctr" fontAlgn="ctr"/>
                      <a:endParaRPr lang="en-GB" sz="1400" b="1" i="0" u="none" strike="noStrike" dirty="0">
                        <a:solidFill>
                          <a:srgbClr val="1A1818"/>
                        </a:solidFill>
                        <a:effectLst/>
                        <a:latin typeface="Verdana" panose="020B0604030504040204" pitchFamily="34" charset="0"/>
                      </a:endParaRP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en-GB" sz="1400" b="1" i="0" u="none" strike="noStrike" dirty="0" smtClean="0">
                          <a:solidFill>
                            <a:srgbClr val="FFFFFF"/>
                          </a:solidFill>
                          <a:effectLst/>
                          <a:latin typeface="Verdana" panose="020B0604030504040204" pitchFamily="34" charset="0"/>
                        </a:rPr>
                        <a:t>WAST + Trust </a:t>
                      </a:r>
                      <a:r>
                        <a:rPr lang="en-GB" sz="1400" b="1" i="0" u="none" strike="noStrike" dirty="0">
                          <a:solidFill>
                            <a:srgbClr val="FFFFFF"/>
                          </a:solidFill>
                          <a:effectLst/>
                          <a:latin typeface="Verdana" panose="020B0604030504040204" pitchFamily="34" charset="0"/>
                        </a:rPr>
                        <a:t>C Codeset</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697820336"/>
                  </a:ext>
                </a:extLst>
              </a:tr>
              <a:tr h="360000">
                <a:tc vMerge="1">
                  <a:txBody>
                    <a:bodyPr/>
                    <a:lstStyle/>
                    <a:p>
                      <a:endParaRPr lang="en-GB"/>
                    </a:p>
                  </a:txBody>
                  <a:tcPr/>
                </a:tc>
                <a:tc>
                  <a:txBody>
                    <a:bodyPr/>
                    <a:lstStyle/>
                    <a:p>
                      <a:pPr algn="ctr" fontAlgn="ctr"/>
                      <a:r>
                        <a:rPr lang="en-GB" sz="1400" b="1" i="0" u="none" strike="noStrike" dirty="0">
                          <a:solidFill>
                            <a:srgbClr val="FFFFFF"/>
                          </a:solidFill>
                          <a:effectLst/>
                          <a:latin typeface="Verdana" panose="020B0604030504040204" pitchFamily="34" charset="0"/>
                        </a:rPr>
                        <a:t>NHSD</a:t>
                      </a:r>
                    </a:p>
                  </a:txBody>
                  <a:tcPr marL="7596" marR="7596" marT="75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400" b="1" i="0" u="none" strike="noStrike" dirty="0">
                          <a:solidFill>
                            <a:srgbClr val="FFFFFF"/>
                          </a:solidFill>
                          <a:effectLst/>
                          <a:latin typeface="Verdana" panose="020B0604030504040204" pitchFamily="34" charset="0"/>
                        </a:rPr>
                        <a:t>CSD</a:t>
                      </a:r>
                    </a:p>
                  </a:txBody>
                  <a:tcPr marL="7596" marR="7596" marT="7596"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400" b="1" i="0" u="none" strike="noStrike" dirty="0">
                          <a:solidFill>
                            <a:srgbClr val="FFFFFF"/>
                          </a:solidFill>
                          <a:effectLst/>
                          <a:latin typeface="Verdana" panose="020B0604030504040204" pitchFamily="34" charset="0"/>
                        </a:rPr>
                        <a:t>Total</a:t>
                      </a:r>
                    </a:p>
                  </a:txBody>
                  <a:tcPr marL="7596" marR="7596" marT="7596"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endParaRPr lang="en-GB" sz="1400" b="1" i="0" u="none" strike="noStrike" dirty="0">
                        <a:solidFill>
                          <a:srgbClr val="1A1818"/>
                        </a:solidFill>
                        <a:effectLst/>
                        <a:latin typeface="Verdana" panose="020B0604030504040204" pitchFamily="34" charset="0"/>
                      </a:endParaRP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400" b="1" i="0" u="none" strike="noStrike" dirty="0">
                          <a:solidFill>
                            <a:srgbClr val="FFFFFF"/>
                          </a:solidFill>
                          <a:effectLst/>
                          <a:latin typeface="Verdana" panose="020B0604030504040204" pitchFamily="34" charset="0"/>
                        </a:rPr>
                        <a:t>Clinician</a:t>
                      </a:r>
                    </a:p>
                  </a:txBody>
                  <a:tcPr marL="6330" marR="6330" marT="6330"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400" b="1" i="0" u="none" strike="noStrike" dirty="0" smtClean="0">
                          <a:solidFill>
                            <a:srgbClr val="FFFFFF"/>
                          </a:solidFill>
                          <a:effectLst/>
                          <a:latin typeface="Verdana" panose="020B0604030504040204" pitchFamily="34" charset="0"/>
                        </a:rPr>
                        <a:t>Pharm</a:t>
                      </a:r>
                      <a:endParaRPr lang="en-GB" sz="1400" b="1" i="0" u="none" strike="noStrike" dirty="0">
                        <a:solidFill>
                          <a:srgbClr val="FFFFFF"/>
                        </a:solidFill>
                        <a:effectLst/>
                        <a:latin typeface="Verdana" panose="020B0604030504040204" pitchFamily="34" charset="0"/>
                      </a:endParaRPr>
                    </a:p>
                  </a:txBody>
                  <a:tcPr marL="6330" marR="6330" marT="633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400" b="1" i="0" u="none" strike="noStrike" dirty="0" smtClean="0">
                          <a:solidFill>
                            <a:srgbClr val="FFFFFF"/>
                          </a:solidFill>
                          <a:effectLst/>
                          <a:latin typeface="Verdana" panose="020B0604030504040204" pitchFamily="34" charset="0"/>
                        </a:rPr>
                        <a:t>MH</a:t>
                      </a:r>
                      <a:endParaRPr lang="en-GB" sz="1400" b="1" i="0" u="none" strike="noStrike" dirty="0">
                        <a:solidFill>
                          <a:srgbClr val="FFFFFF"/>
                        </a:solidFill>
                        <a:effectLst/>
                        <a:latin typeface="Verdana" panose="020B0604030504040204" pitchFamily="34" charset="0"/>
                      </a:endParaRPr>
                    </a:p>
                  </a:txBody>
                  <a:tcPr marL="6330" marR="6330" marT="633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400" b="1" i="0" u="none" strike="noStrike" dirty="0">
                          <a:solidFill>
                            <a:srgbClr val="FFFFFF"/>
                          </a:solidFill>
                          <a:effectLst/>
                          <a:latin typeface="Verdana" panose="020B0604030504040204" pitchFamily="34" charset="0"/>
                        </a:rPr>
                        <a:t>Total</a:t>
                      </a:r>
                    </a:p>
                  </a:txBody>
                  <a:tcPr marL="6330" marR="6330" marT="6330"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63735262"/>
                  </a:ext>
                </a:extLst>
              </a:tr>
              <a:tr h="360000">
                <a:tc>
                  <a:txBody>
                    <a:bodyPr/>
                    <a:lstStyle/>
                    <a:p>
                      <a:pPr algn="l" fontAlgn="ctr"/>
                      <a:r>
                        <a:rPr lang="en-GB" sz="1400" b="0" i="0" u="none" strike="noStrike" dirty="0" smtClean="0">
                          <a:solidFill>
                            <a:schemeClr val="bg2"/>
                          </a:solidFill>
                          <a:effectLst/>
                          <a:latin typeface="Verdana" panose="020B0604030504040204" pitchFamily="34" charset="0"/>
                        </a:rPr>
                        <a:t>Average Daily Calls</a:t>
                      </a:r>
                      <a:endParaRPr lang="en-GB" sz="1400" b="0" i="0" u="none" strike="noStrike" dirty="0">
                        <a:solidFill>
                          <a:schemeClr val="bg2"/>
                        </a:solidFill>
                        <a:effectLst/>
                        <a:latin typeface="Verdana" panose="020B0604030504040204" pitchFamily="34" charset="0"/>
                      </a:endParaRP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2"/>
                          </a:solidFill>
                          <a:effectLst/>
                          <a:latin typeface="Verdana" panose="020B0604030504040204" pitchFamily="34" charset="0"/>
                        </a:rPr>
                        <a:t>133.7</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2"/>
                          </a:solidFill>
                          <a:effectLst/>
                          <a:latin typeface="Verdana" panose="020B0604030504040204" pitchFamily="34" charset="0"/>
                        </a:rPr>
                        <a:t>81.9</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2"/>
                          </a:solidFill>
                          <a:effectLst/>
                          <a:latin typeface="Verdana" panose="020B0604030504040204" pitchFamily="34" charset="0"/>
                        </a:rPr>
                        <a:t>215.6</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400" b="0" i="0" u="none" strike="noStrike" dirty="0">
                        <a:solidFill>
                          <a:schemeClr val="bg2"/>
                        </a:solidFill>
                        <a:effectLst/>
                        <a:latin typeface="Verdana" panose="020B0604030504040204" pitchFamily="34" charset="0"/>
                      </a:endParaRP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400" b="0" i="0" u="none" strike="noStrike" dirty="0">
                          <a:solidFill>
                            <a:schemeClr val="bg2"/>
                          </a:solidFill>
                          <a:effectLst/>
                          <a:latin typeface="Verdana" panose="020B0604030504040204" pitchFamily="34" charset="0"/>
                        </a:rPr>
                        <a:t>282.5</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2"/>
                          </a:solidFill>
                          <a:effectLst/>
                          <a:latin typeface="Verdana" panose="020B0604030504040204" pitchFamily="34" charset="0"/>
                        </a:rPr>
                        <a:t>216.1</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2"/>
                          </a:solidFill>
                          <a:effectLst/>
                          <a:latin typeface="Verdana" panose="020B0604030504040204" pitchFamily="34" charset="0"/>
                        </a:rPr>
                        <a:t>237.4</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dirty="0">
                          <a:solidFill>
                            <a:schemeClr val="bg2"/>
                          </a:solidFill>
                          <a:effectLst/>
                          <a:latin typeface="Verdana" panose="020B0604030504040204" pitchFamily="34" charset="0"/>
                        </a:rPr>
                        <a:t>304.8</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335668072"/>
                  </a:ext>
                </a:extLst>
              </a:tr>
              <a:tr h="360000">
                <a:tc>
                  <a:txBody>
                    <a:bodyPr/>
                    <a:lstStyle/>
                    <a:p>
                      <a:pPr algn="l" fontAlgn="ctr"/>
                      <a:r>
                        <a:rPr lang="en-GB" sz="1400" b="1" i="0" u="none" strike="noStrike" dirty="0">
                          <a:solidFill>
                            <a:schemeClr val="bg2"/>
                          </a:solidFill>
                          <a:effectLst/>
                          <a:latin typeface="Verdana" panose="020B0604030504040204" pitchFamily="34" charset="0"/>
                        </a:rPr>
                        <a:t>% of Verified Calls</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1" i="0" u="none" strike="noStrike" dirty="0">
                          <a:solidFill>
                            <a:schemeClr val="bg2"/>
                          </a:solidFill>
                          <a:effectLst/>
                          <a:latin typeface="Verdana" panose="020B0604030504040204" pitchFamily="34" charset="0"/>
                        </a:rPr>
                        <a:t>10.5%</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1" i="0" u="none" strike="noStrike" dirty="0">
                          <a:solidFill>
                            <a:schemeClr val="bg2"/>
                          </a:solidFill>
                          <a:effectLst/>
                          <a:latin typeface="Verdana" panose="020B0604030504040204" pitchFamily="34" charset="0"/>
                        </a:rPr>
                        <a:t>6.5%</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1" i="0" u="none" strike="noStrike" dirty="0">
                          <a:solidFill>
                            <a:schemeClr val="bg2"/>
                          </a:solidFill>
                          <a:effectLst/>
                          <a:latin typeface="Verdana" panose="020B0604030504040204" pitchFamily="34" charset="0"/>
                        </a:rPr>
                        <a:t>17.0%</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1400" b="1" i="0" u="none" strike="noStrike" dirty="0">
                        <a:solidFill>
                          <a:schemeClr val="bg2"/>
                        </a:solidFill>
                        <a:effectLst/>
                        <a:latin typeface="Verdana" panose="020B0604030504040204" pitchFamily="34" charset="0"/>
                      </a:endParaRP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400" b="1" i="0" u="none" strike="noStrike" dirty="0">
                          <a:solidFill>
                            <a:schemeClr val="bg2"/>
                          </a:solidFill>
                          <a:effectLst/>
                          <a:latin typeface="Verdana" panose="020B0604030504040204" pitchFamily="34" charset="0"/>
                        </a:rPr>
                        <a:t>22.3%</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1" i="0" u="none" strike="noStrike" dirty="0">
                          <a:solidFill>
                            <a:schemeClr val="bg2"/>
                          </a:solidFill>
                          <a:effectLst/>
                          <a:latin typeface="Verdana" panose="020B0604030504040204" pitchFamily="34" charset="0"/>
                        </a:rPr>
                        <a:t>17.0%</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1" i="0" u="none" strike="noStrike" dirty="0">
                          <a:solidFill>
                            <a:schemeClr val="bg2"/>
                          </a:solidFill>
                          <a:effectLst/>
                          <a:latin typeface="Verdana" panose="020B0604030504040204" pitchFamily="34" charset="0"/>
                        </a:rPr>
                        <a:t>18.7%</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1" i="0" u="none" strike="noStrike" dirty="0">
                          <a:solidFill>
                            <a:schemeClr val="bg2"/>
                          </a:solidFill>
                          <a:effectLst/>
                          <a:latin typeface="Verdana" panose="020B0604030504040204" pitchFamily="34" charset="0"/>
                        </a:rPr>
                        <a:t>24.0%</a:t>
                      </a:r>
                    </a:p>
                  </a:txBody>
                  <a:tcPr marL="7596" marR="7596" marT="7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358413615"/>
                  </a:ext>
                </a:extLst>
              </a:tr>
            </a:tbl>
          </a:graphicData>
        </a:graphic>
      </p:graphicFrame>
    </p:spTree>
    <p:extLst>
      <p:ext uri="{BB962C8B-B14F-4D97-AF65-F5344CB8AC3E}">
        <p14:creationId xmlns:p14="http://schemas.microsoft.com/office/powerpoint/2010/main" val="3997749614"/>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CTA Potential (Expanded Codeset)</a:t>
            </a:r>
            <a:endParaRPr lang="en-GB" dirty="0"/>
          </a:p>
        </p:txBody>
      </p:sp>
      <p:sp>
        <p:nvSpPr>
          <p:cNvPr id="3" name="Content Placeholder 2"/>
          <p:cNvSpPr>
            <a:spLocks noGrp="1"/>
          </p:cNvSpPr>
          <p:nvPr>
            <p:ph idx="1"/>
          </p:nvPr>
        </p:nvSpPr>
        <p:spPr>
          <a:xfrm>
            <a:off x="416859" y="1484784"/>
            <a:ext cx="8043573" cy="5256584"/>
          </a:xfrm>
        </p:spPr>
        <p:txBody>
          <a:bodyPr/>
          <a:lstStyle/>
          <a:p>
            <a:r>
              <a:rPr lang="en-GB" dirty="0" smtClean="0"/>
              <a:t>Potential to more than double the CSD codeset (excluding NHSD) from 81.9 to 171.1 calls per day.</a:t>
            </a:r>
          </a:p>
          <a:p>
            <a:r>
              <a:rPr lang="en-GB" dirty="0" smtClean="0"/>
              <a:t>Almost a quarter (24%) of all calls would be passed to the CSD desk or NHSD.</a:t>
            </a:r>
          </a:p>
          <a:p>
            <a:r>
              <a:rPr lang="en-GB" dirty="0" smtClean="0"/>
              <a:t>Maximising an expanded CSD codeset, and current NHSD codeset, would </a:t>
            </a:r>
            <a:r>
              <a:rPr lang="en-GB" dirty="0"/>
              <a:t>give a total Hear &amp; Treat rate of </a:t>
            </a:r>
            <a:r>
              <a:rPr lang="en-GB" b="1" dirty="0">
                <a:solidFill>
                  <a:schemeClr val="tx2"/>
                </a:solidFill>
              </a:rPr>
              <a:t>10.2%</a:t>
            </a:r>
            <a:r>
              <a:rPr lang="en-GB" dirty="0"/>
              <a:t>, assuming current “success” rates.</a:t>
            </a:r>
            <a:endParaRPr lang="en-GB" b="1" dirty="0"/>
          </a:p>
          <a:p>
            <a:endParaRPr lang="en-GB" b="1" dirty="0">
              <a:solidFill>
                <a:schemeClr val="tx2"/>
              </a:solidFill>
            </a:endParaRPr>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39</a:t>
            </a:fld>
            <a:endParaRPr lang="en-GB" dirty="0"/>
          </a:p>
        </p:txBody>
      </p:sp>
    </p:spTree>
    <p:extLst>
      <p:ext uri="{BB962C8B-B14F-4D97-AF65-F5344CB8AC3E}">
        <p14:creationId xmlns:p14="http://schemas.microsoft.com/office/powerpoint/2010/main" val="4225075014"/>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Project Update</a:t>
            </a:r>
            <a:endParaRPr lang="en-GB" dirty="0"/>
          </a:p>
        </p:txBody>
      </p:sp>
      <p:sp>
        <p:nvSpPr>
          <p:cNvPr id="6" name="Content Placeholder 5"/>
          <p:cNvSpPr>
            <a:spLocks noGrp="1"/>
          </p:cNvSpPr>
          <p:nvPr>
            <p:ph idx="1"/>
          </p:nvPr>
        </p:nvSpPr>
        <p:spPr/>
        <p:txBody>
          <a:bodyPr/>
          <a:lstStyle/>
          <a:p>
            <a:pPr marL="0" indent="0">
              <a:buNone/>
            </a:pPr>
            <a:r>
              <a:rPr lang="en-GB" dirty="0" smtClean="0"/>
              <a:t>Final analysis items have been undertaken.</a:t>
            </a:r>
          </a:p>
          <a:p>
            <a:pPr marL="0" indent="0">
              <a:buNone/>
            </a:pPr>
            <a:r>
              <a:rPr lang="en-GB" dirty="0" smtClean="0"/>
              <a:t>Operational simulation models have been set up and validated.</a:t>
            </a:r>
          </a:p>
          <a:p>
            <a:pPr marL="0" indent="0">
              <a:buNone/>
            </a:pPr>
            <a:r>
              <a:rPr lang="en-GB" dirty="0" smtClean="0"/>
              <a:t>Operational models have been used to show the impact of achieving planned rosters and of increased demand.</a:t>
            </a:r>
          </a:p>
          <a:p>
            <a:pPr marL="0" indent="0">
              <a:buNone/>
            </a:pPr>
            <a:r>
              <a:rPr lang="en-GB" dirty="0" smtClean="0"/>
              <a:t>Initial </a:t>
            </a:r>
            <a:r>
              <a:rPr lang="en-GB" dirty="0"/>
              <a:t>location optimisation modelling has been undertaken.</a:t>
            </a:r>
          </a:p>
          <a:p>
            <a:pPr marL="0" indent="0">
              <a:buNone/>
            </a:pPr>
            <a:r>
              <a:rPr lang="en-GB" dirty="0" smtClean="0"/>
              <a:t>Ops and CCC modelling assumptions have been confirmed.</a:t>
            </a:r>
          </a:p>
          <a:p>
            <a:pPr marL="0" indent="0">
              <a:buNone/>
            </a:pPr>
            <a:r>
              <a:rPr lang="en-GB" dirty="0" smtClean="0"/>
              <a:t>CCC model set-up progressing.</a:t>
            </a:r>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4</a:t>
            </a:fld>
            <a:endParaRPr lang="en-GB" dirty="0"/>
          </a:p>
        </p:txBody>
      </p:sp>
    </p:spTree>
    <p:extLst>
      <p:ext uri="{BB962C8B-B14F-4D97-AF65-F5344CB8AC3E}">
        <p14:creationId xmlns:p14="http://schemas.microsoft.com/office/powerpoint/2010/main" val="195818745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497" y="286867"/>
            <a:ext cx="8316913" cy="6516000"/>
          </a:xfrm>
        </p:spPr>
      </p:pic>
      <p:sp>
        <p:nvSpPr>
          <p:cNvPr id="6" name="Title 5"/>
          <p:cNvSpPr>
            <a:spLocks noGrp="1"/>
          </p:cNvSpPr>
          <p:nvPr>
            <p:ph type="title"/>
          </p:nvPr>
        </p:nvSpPr>
        <p:spPr/>
        <p:txBody>
          <a:bodyPr/>
          <a:lstStyle/>
          <a:p>
            <a:r>
              <a:rPr lang="en-GB" dirty="0" smtClean="0"/>
              <a:t>CCC Modelling </a:t>
            </a:r>
            <a:br>
              <a:rPr lang="en-GB" dirty="0" smtClean="0"/>
            </a:br>
            <a:r>
              <a:rPr lang="en-GB" dirty="0" smtClean="0"/>
              <a:t>Assumptions</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40</a:t>
            </a:fld>
            <a:endParaRPr lang="en-GB" dirty="0"/>
          </a:p>
        </p:txBody>
      </p:sp>
    </p:spTree>
    <p:extLst>
      <p:ext uri="{BB962C8B-B14F-4D97-AF65-F5344CB8AC3E}">
        <p14:creationId xmlns:p14="http://schemas.microsoft.com/office/powerpoint/2010/main" val="39757303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Duplicate Calls</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41</a:t>
            </a:fld>
            <a:endParaRPr lang="en-GB" dirty="0"/>
          </a:p>
        </p:txBody>
      </p:sp>
      <p:sp>
        <p:nvSpPr>
          <p:cNvPr id="5" name="Content Placeholder 4"/>
          <p:cNvSpPr>
            <a:spLocks noGrp="1"/>
          </p:cNvSpPr>
          <p:nvPr>
            <p:ph idx="1"/>
          </p:nvPr>
        </p:nvSpPr>
        <p:spPr>
          <a:xfrm>
            <a:off x="416858" y="1484784"/>
            <a:ext cx="8403614" cy="1800200"/>
          </a:xfrm>
        </p:spPr>
        <p:txBody>
          <a:bodyPr/>
          <a:lstStyle/>
          <a:p>
            <a:r>
              <a:rPr lang="en-GB" dirty="0" smtClean="0"/>
              <a:t>999 call volumes have increased at a faster rate than CAD calls, due in part to duplicate/repeat calls.</a:t>
            </a:r>
          </a:p>
          <a:p>
            <a:r>
              <a:rPr lang="en-GB" dirty="0" smtClean="0"/>
              <a:t>Expectation that volumes will fall as response times improve.</a:t>
            </a:r>
            <a:endParaRPr lang="en-GB" dirty="0"/>
          </a:p>
        </p:txBody>
      </p:sp>
      <p:graphicFrame>
        <p:nvGraphicFramePr>
          <p:cNvPr id="7" name="Chart 6"/>
          <p:cNvGraphicFramePr>
            <a:graphicFrameLocks/>
          </p:cNvGraphicFramePr>
          <p:nvPr>
            <p:extLst/>
          </p:nvPr>
        </p:nvGraphicFramePr>
        <p:xfrm>
          <a:off x="607122" y="2852937"/>
          <a:ext cx="7853310" cy="2736304"/>
        </p:xfrm>
        <a:graphic>
          <a:graphicData uri="http://schemas.openxmlformats.org/drawingml/2006/chart">
            <c:chart xmlns:c="http://schemas.openxmlformats.org/drawingml/2006/chart" xmlns:r="http://schemas.openxmlformats.org/officeDocument/2006/relationships" r:id="rId3"/>
          </a:graphicData>
        </a:graphic>
      </p:graphicFrame>
      <p:sp>
        <p:nvSpPr>
          <p:cNvPr id="6" name="Content Placeholder 4"/>
          <p:cNvSpPr txBox="1">
            <a:spLocks/>
          </p:cNvSpPr>
          <p:nvPr/>
        </p:nvSpPr>
        <p:spPr>
          <a:xfrm>
            <a:off x="416859" y="5733256"/>
            <a:ext cx="7899557" cy="792088"/>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b="1" dirty="0" smtClean="0"/>
              <a:t>WAST to target 11% duplicates, a level seen in the more stable period of summer 2017.</a:t>
            </a:r>
            <a:endParaRPr lang="en-GB" b="1" dirty="0"/>
          </a:p>
        </p:txBody>
      </p:sp>
    </p:spTree>
    <p:extLst>
      <p:ext uri="{BB962C8B-B14F-4D97-AF65-F5344CB8AC3E}">
        <p14:creationId xmlns:p14="http://schemas.microsoft.com/office/powerpoint/2010/main" val="176890086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Calls by Line</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42</a:t>
            </a:fld>
            <a:endParaRPr lang="en-GB" dirty="0"/>
          </a:p>
        </p:txBody>
      </p:sp>
      <p:graphicFrame>
        <p:nvGraphicFramePr>
          <p:cNvPr id="10" name="Table 9"/>
          <p:cNvGraphicFramePr>
            <a:graphicFrameLocks noGrp="1"/>
          </p:cNvGraphicFramePr>
          <p:nvPr>
            <p:extLst/>
          </p:nvPr>
        </p:nvGraphicFramePr>
        <p:xfrm>
          <a:off x="539552" y="2015527"/>
          <a:ext cx="7272000" cy="2421585"/>
        </p:xfrm>
        <a:graphic>
          <a:graphicData uri="http://schemas.openxmlformats.org/drawingml/2006/table">
            <a:tbl>
              <a:tblPr/>
              <a:tblGrid>
                <a:gridCol w="2520000">
                  <a:extLst>
                    <a:ext uri="{9D8B030D-6E8A-4147-A177-3AD203B41FA5}">
                      <a16:colId xmlns="" xmlns:a16="http://schemas.microsoft.com/office/drawing/2014/main" val="896908728"/>
                    </a:ext>
                  </a:extLst>
                </a:gridCol>
                <a:gridCol w="1188000">
                  <a:extLst>
                    <a:ext uri="{9D8B030D-6E8A-4147-A177-3AD203B41FA5}">
                      <a16:colId xmlns="" xmlns:a16="http://schemas.microsoft.com/office/drawing/2014/main" val="2745774419"/>
                    </a:ext>
                  </a:extLst>
                </a:gridCol>
                <a:gridCol w="1188000">
                  <a:extLst>
                    <a:ext uri="{9D8B030D-6E8A-4147-A177-3AD203B41FA5}">
                      <a16:colId xmlns="" xmlns:a16="http://schemas.microsoft.com/office/drawing/2014/main" val="2290729999"/>
                    </a:ext>
                  </a:extLst>
                </a:gridCol>
                <a:gridCol w="1188000">
                  <a:extLst>
                    <a:ext uri="{9D8B030D-6E8A-4147-A177-3AD203B41FA5}">
                      <a16:colId xmlns="" xmlns:a16="http://schemas.microsoft.com/office/drawing/2014/main" val="2490922638"/>
                    </a:ext>
                  </a:extLst>
                </a:gridCol>
                <a:gridCol w="1188000">
                  <a:extLst>
                    <a:ext uri="{9D8B030D-6E8A-4147-A177-3AD203B41FA5}">
                      <a16:colId xmlns="" xmlns:a16="http://schemas.microsoft.com/office/drawing/2014/main" val="1108961298"/>
                    </a:ext>
                  </a:extLst>
                </a:gridCol>
              </a:tblGrid>
              <a:tr h="288000">
                <a:tc gridSpan="4">
                  <a:txBody>
                    <a:bodyPr/>
                    <a:lstStyle/>
                    <a:p>
                      <a:pPr algn="l" fontAlgn="ctr"/>
                      <a:r>
                        <a:rPr lang="en-GB" sz="1300" b="1" i="1" u="none" strike="noStrike" dirty="0" smtClean="0">
                          <a:solidFill>
                            <a:schemeClr val="bg2"/>
                          </a:solidFill>
                          <a:effectLst/>
                          <a:latin typeface="Verdana" panose="020B0604030504040204" pitchFamily="34" charset="0"/>
                        </a:rPr>
                        <a:t>Average Daily Calls Offered (December 18 to March 19)</a:t>
                      </a:r>
                      <a:endParaRPr lang="en-GB" sz="1300" b="1" i="1" u="none" strike="noStrike" dirty="0">
                        <a:solidFill>
                          <a:schemeClr val="bg2"/>
                        </a:solidFill>
                        <a:effectLst/>
                        <a:latin typeface="Verdana" panose="020B0604030504040204" pitchFamily="34" charset="0"/>
                      </a:endParaRPr>
                    </a:p>
                  </a:txBody>
                  <a:tcPr marL="9345" marR="9345" marT="934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GB" sz="1300" b="0" i="0" u="none" strike="noStrike" dirty="0">
                        <a:solidFill>
                          <a:srgbClr val="1A1818"/>
                        </a:solidFill>
                        <a:effectLst/>
                        <a:latin typeface="Verdana" panose="020B0604030504040204" pitchFamily="34" charset="0"/>
                      </a:endParaRPr>
                    </a:p>
                  </a:txBody>
                  <a:tcPr marL="9345" marR="9345" marT="934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GB" sz="1300" b="0" i="0" u="none" strike="noStrike" dirty="0">
                        <a:solidFill>
                          <a:srgbClr val="1A1818"/>
                        </a:solidFill>
                        <a:effectLst/>
                        <a:latin typeface="Verdana" panose="020B0604030504040204" pitchFamily="34" charset="0"/>
                      </a:endParaRPr>
                    </a:p>
                  </a:txBody>
                  <a:tcPr marL="9345" marR="9345" marT="934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GB" sz="1300" b="0" i="0" u="none" strike="noStrike" dirty="0">
                        <a:solidFill>
                          <a:srgbClr val="1A1818"/>
                        </a:solidFill>
                        <a:effectLst/>
                        <a:latin typeface="Verdana" panose="020B0604030504040204" pitchFamily="34" charset="0"/>
                      </a:endParaRPr>
                    </a:p>
                  </a:txBody>
                  <a:tcPr marL="9345" marR="9345" marT="934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300" b="0" i="0" u="none" strike="noStrike" dirty="0">
                        <a:solidFill>
                          <a:srgbClr val="1A1818"/>
                        </a:solidFill>
                        <a:effectLst/>
                        <a:latin typeface="Verdana" panose="020B0604030504040204" pitchFamily="34" charset="0"/>
                      </a:endParaRPr>
                    </a:p>
                  </a:txBody>
                  <a:tcPr marL="9345" marR="9345" marT="934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1593322"/>
                  </a:ext>
                </a:extLst>
              </a:tr>
              <a:tr h="288000">
                <a:tc rowSpan="2">
                  <a:txBody>
                    <a:bodyPr/>
                    <a:lstStyle/>
                    <a:p>
                      <a:pPr algn="l" fontAlgn="ctr"/>
                      <a:r>
                        <a:rPr lang="en-GB" sz="1300" b="1" i="0" u="none" strike="noStrike" dirty="0">
                          <a:solidFill>
                            <a:srgbClr val="FFFFFF"/>
                          </a:solidFill>
                          <a:effectLst/>
                          <a:latin typeface="Verdana" panose="020B0604030504040204" pitchFamily="34" charset="0"/>
                        </a:rPr>
                        <a:t>Line Type</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300" b="1" i="0" u="none" strike="noStrike" dirty="0">
                          <a:solidFill>
                            <a:srgbClr val="FFFFFF"/>
                          </a:solidFill>
                          <a:effectLst/>
                          <a:latin typeface="Verdana" panose="020B0604030504040204" pitchFamily="34" charset="0"/>
                        </a:rPr>
                        <a:t>Line Area</a:t>
                      </a:r>
                    </a:p>
                  </a:txBody>
                  <a:tcPr marL="9345" marR="9345" marT="93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rowSpan="2">
                  <a:txBody>
                    <a:bodyPr/>
                    <a:lstStyle/>
                    <a:p>
                      <a:pPr algn="ctr" fontAlgn="ctr"/>
                      <a:r>
                        <a:rPr lang="en-GB" sz="1300" b="1" i="0" u="none" strike="noStrike" dirty="0">
                          <a:solidFill>
                            <a:srgbClr val="FFFFFF"/>
                          </a:solidFill>
                          <a:effectLst/>
                          <a:latin typeface="Verdana" panose="020B0604030504040204" pitchFamily="34" charset="0"/>
                        </a:rPr>
                        <a:t>Total</a:t>
                      </a:r>
                    </a:p>
                  </a:txBody>
                  <a:tcPr marL="9345" marR="9345" marT="934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4145648093"/>
                  </a:ext>
                </a:extLst>
              </a:tr>
              <a:tr h="288000">
                <a:tc vMerge="1">
                  <a:txBody>
                    <a:bodyPr/>
                    <a:lstStyle/>
                    <a:p>
                      <a:endParaRPr lang="en-GB"/>
                    </a:p>
                  </a:txBody>
                  <a:tcPr/>
                </a:tc>
                <a:tc>
                  <a:txBody>
                    <a:bodyPr/>
                    <a:lstStyle/>
                    <a:p>
                      <a:pPr algn="ctr" fontAlgn="ctr"/>
                      <a:r>
                        <a:rPr lang="en-GB" sz="1300" b="1" i="0" u="none" strike="noStrike" dirty="0">
                          <a:solidFill>
                            <a:srgbClr val="FFFFFF"/>
                          </a:solidFill>
                          <a:effectLst/>
                          <a:latin typeface="Verdana" panose="020B0604030504040204" pitchFamily="34" charset="0"/>
                        </a:rPr>
                        <a:t>North</a:t>
                      </a:r>
                    </a:p>
                  </a:txBody>
                  <a:tcPr marL="9345" marR="9345" marT="93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Central &amp; West</a:t>
                      </a:r>
                    </a:p>
                  </a:txBody>
                  <a:tcPr marL="9345" marR="9345" marT="93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South East</a:t>
                      </a:r>
                    </a:p>
                  </a:txBody>
                  <a:tcPr marL="9345" marR="9345" marT="934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vMerge="1">
                  <a:txBody>
                    <a:bodyPr/>
                    <a:lstStyle/>
                    <a:p>
                      <a:endParaRPr lang="en-GB"/>
                    </a:p>
                  </a:txBody>
                  <a:tcPr/>
                </a:tc>
                <a:extLst>
                  <a:ext uri="{0D108BD9-81ED-4DB2-BD59-A6C34878D82A}">
                    <a16:rowId xmlns="" xmlns:a16="http://schemas.microsoft.com/office/drawing/2014/main" val="2277235248"/>
                  </a:ext>
                </a:extLst>
              </a:tr>
              <a:tr h="288000">
                <a:tc>
                  <a:txBody>
                    <a:bodyPr/>
                    <a:lstStyle/>
                    <a:p>
                      <a:pPr algn="l" fontAlgn="ctr"/>
                      <a:r>
                        <a:rPr lang="en-GB" sz="1300" b="0" i="0" u="none" strike="noStrike" dirty="0">
                          <a:solidFill>
                            <a:schemeClr val="bg2"/>
                          </a:solidFill>
                          <a:effectLst/>
                          <a:latin typeface="Verdana" panose="020B0604030504040204" pitchFamily="34" charset="0"/>
                        </a:rPr>
                        <a:t>Emergency </a:t>
                      </a:r>
                      <a:r>
                        <a:rPr lang="en-GB" sz="1300" b="0" i="0" u="none" strike="noStrike" dirty="0" smtClean="0">
                          <a:solidFill>
                            <a:schemeClr val="bg2"/>
                          </a:solidFill>
                          <a:effectLst/>
                          <a:latin typeface="Verdana" panose="020B0604030504040204" pitchFamily="34" charset="0"/>
                        </a:rPr>
                        <a:t>Services (0845)</a:t>
                      </a:r>
                      <a:endParaRPr lang="en-GB" sz="1300" b="0" i="0" u="none" strike="noStrike" dirty="0">
                        <a:solidFill>
                          <a:schemeClr val="bg2"/>
                        </a:solidFill>
                        <a:effectLst/>
                        <a:latin typeface="Verdana" panose="020B0604030504040204" pitchFamily="34" charset="0"/>
                      </a:endParaRP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45.6</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6.2</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95.1</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146.9</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456129375"/>
                  </a:ext>
                </a:extLst>
              </a:tr>
              <a:tr h="28800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dirty="0" smtClean="0">
                          <a:solidFill>
                            <a:schemeClr val="bg2"/>
                          </a:solidFill>
                          <a:effectLst/>
                          <a:latin typeface="Verdana" panose="020B0604030504040204" pitchFamily="34" charset="0"/>
                        </a:rPr>
                        <a:t>Routine (0845)</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44.3</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3.8</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10.7</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tc>
                  <a:txBody>
                    <a:bodyPr/>
                    <a:lstStyle/>
                    <a:p>
                      <a:pPr algn="ctr" fontAlgn="ctr"/>
                      <a:r>
                        <a:rPr lang="en-GB" sz="1300" b="1" i="0" u="none" strike="noStrike" dirty="0">
                          <a:solidFill>
                            <a:schemeClr val="bg2"/>
                          </a:solidFill>
                          <a:effectLst/>
                          <a:latin typeface="Verdana" panose="020B0604030504040204" pitchFamily="34" charset="0"/>
                        </a:rPr>
                        <a:t>58.8</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781527344"/>
                  </a:ext>
                </a:extLst>
              </a:tr>
              <a:tr h="288000">
                <a:tc>
                  <a:txBody>
                    <a:bodyPr/>
                    <a:lstStyle/>
                    <a:p>
                      <a:pPr algn="l" fontAlgn="ctr"/>
                      <a:r>
                        <a:rPr lang="en-GB" sz="1300" b="0" i="0" u="none" strike="noStrike" dirty="0" smtClean="0">
                          <a:solidFill>
                            <a:schemeClr val="bg2"/>
                          </a:solidFill>
                          <a:effectLst/>
                          <a:latin typeface="Verdana" panose="020B0604030504040204" pitchFamily="34" charset="0"/>
                        </a:rPr>
                        <a:t>Primary 999</a:t>
                      </a:r>
                      <a:endParaRPr lang="en-GB" sz="1300" b="0" i="0" u="none" strike="noStrike" dirty="0">
                        <a:solidFill>
                          <a:schemeClr val="bg2"/>
                        </a:solidFill>
                        <a:effectLst/>
                        <a:latin typeface="Verdana" panose="020B0604030504040204" pitchFamily="34" charset="0"/>
                      </a:endParaRP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329.3</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437.9</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570.7</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1,337.9</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80895998"/>
                  </a:ext>
                </a:extLst>
              </a:tr>
              <a:tr h="28800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dirty="0" smtClean="0">
                          <a:solidFill>
                            <a:schemeClr val="bg2"/>
                          </a:solidFill>
                          <a:effectLst/>
                          <a:latin typeface="Verdana" panose="020B0604030504040204" pitchFamily="34" charset="0"/>
                        </a:rPr>
                        <a:t>Urgent (0845)</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38.9</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77.5</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129.5</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245.9</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711377111"/>
                  </a:ext>
                </a:extLst>
              </a:tr>
              <a:tr h="288000">
                <a:tc>
                  <a:txBody>
                    <a:bodyPr/>
                    <a:lstStyle/>
                    <a:p>
                      <a:pPr algn="l" fontAlgn="ctr"/>
                      <a:r>
                        <a:rPr lang="en-GB" sz="1300" b="1" i="0" u="none" strike="noStrike" dirty="0">
                          <a:solidFill>
                            <a:schemeClr val="bg2"/>
                          </a:solidFill>
                          <a:effectLst/>
                          <a:latin typeface="Verdana" panose="020B0604030504040204" pitchFamily="34" charset="0"/>
                        </a:rPr>
                        <a:t>Total</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458.0</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525.4</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806.0</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1,789.5</a:t>
                      </a:r>
                    </a:p>
                  </a:txBody>
                  <a:tcPr marL="9345" marR="9345" marT="93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240596814"/>
                  </a:ext>
                </a:extLst>
              </a:tr>
            </a:tbl>
          </a:graphicData>
        </a:graphic>
      </p:graphicFrame>
      <p:sp>
        <p:nvSpPr>
          <p:cNvPr id="11" name="Content Placeholder 2"/>
          <p:cNvSpPr>
            <a:spLocks noGrp="1"/>
          </p:cNvSpPr>
          <p:nvPr>
            <p:ph idx="1"/>
          </p:nvPr>
        </p:nvSpPr>
        <p:spPr>
          <a:xfrm>
            <a:off x="416859" y="1484783"/>
            <a:ext cx="8475621" cy="504057"/>
          </a:xfrm>
        </p:spPr>
        <p:txBody>
          <a:bodyPr/>
          <a:lstStyle/>
          <a:p>
            <a:r>
              <a:rPr lang="en-GB" dirty="0" smtClean="0"/>
              <a:t>Use of 0845 lines varies between CCCs. No change in 19/20.</a:t>
            </a:r>
          </a:p>
        </p:txBody>
      </p:sp>
      <p:sp>
        <p:nvSpPr>
          <p:cNvPr id="12" name="Content Placeholder 2"/>
          <p:cNvSpPr txBox="1">
            <a:spLocks/>
          </p:cNvSpPr>
          <p:nvPr/>
        </p:nvSpPr>
        <p:spPr>
          <a:xfrm>
            <a:off x="416859" y="4725144"/>
            <a:ext cx="8115581" cy="1800200"/>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t>WAST have identified 70 calls day per which Central &amp; West receive from Police, Fire and Coastguard on direct DDIs.</a:t>
            </a:r>
          </a:p>
          <a:p>
            <a:r>
              <a:rPr lang="en-GB" b="1" dirty="0" smtClean="0"/>
              <a:t>Assume 76 calls per day on C&amp;W Emergency Services line, if used correctly.  No change to Routine lines.</a:t>
            </a:r>
            <a:endParaRPr lang="en-GB" dirty="0"/>
          </a:p>
        </p:txBody>
      </p:sp>
    </p:spTree>
    <p:extLst>
      <p:ext uri="{BB962C8B-B14F-4D97-AF65-F5344CB8AC3E}">
        <p14:creationId xmlns:p14="http://schemas.microsoft.com/office/powerpoint/2010/main" val="2057220105"/>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Calls by Position</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43</a:t>
            </a:fld>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3935999582"/>
              </p:ext>
            </p:extLst>
          </p:nvPr>
        </p:nvGraphicFramePr>
        <p:xfrm>
          <a:off x="416859" y="2924944"/>
          <a:ext cx="8460000" cy="2520000"/>
        </p:xfrm>
        <a:graphic>
          <a:graphicData uri="http://schemas.openxmlformats.org/drawingml/2006/table">
            <a:tbl>
              <a:tblPr/>
              <a:tblGrid>
                <a:gridCol w="2520000">
                  <a:extLst>
                    <a:ext uri="{9D8B030D-6E8A-4147-A177-3AD203B41FA5}">
                      <a16:colId xmlns="" xmlns:a16="http://schemas.microsoft.com/office/drawing/2014/main" val="3218491942"/>
                    </a:ext>
                  </a:extLst>
                </a:gridCol>
                <a:gridCol w="1188000">
                  <a:extLst>
                    <a:ext uri="{9D8B030D-6E8A-4147-A177-3AD203B41FA5}">
                      <a16:colId xmlns="" xmlns:a16="http://schemas.microsoft.com/office/drawing/2014/main" val="3345386249"/>
                    </a:ext>
                  </a:extLst>
                </a:gridCol>
                <a:gridCol w="1188000">
                  <a:extLst>
                    <a:ext uri="{9D8B030D-6E8A-4147-A177-3AD203B41FA5}">
                      <a16:colId xmlns="" xmlns:a16="http://schemas.microsoft.com/office/drawing/2014/main" val="2222327358"/>
                    </a:ext>
                  </a:extLst>
                </a:gridCol>
                <a:gridCol w="1188000">
                  <a:extLst>
                    <a:ext uri="{9D8B030D-6E8A-4147-A177-3AD203B41FA5}">
                      <a16:colId xmlns="" xmlns:a16="http://schemas.microsoft.com/office/drawing/2014/main" val="3823384198"/>
                    </a:ext>
                  </a:extLst>
                </a:gridCol>
                <a:gridCol w="1188000">
                  <a:extLst>
                    <a:ext uri="{9D8B030D-6E8A-4147-A177-3AD203B41FA5}">
                      <a16:colId xmlns="" xmlns:a16="http://schemas.microsoft.com/office/drawing/2014/main" val="4212600983"/>
                    </a:ext>
                  </a:extLst>
                </a:gridCol>
                <a:gridCol w="1188000">
                  <a:extLst>
                    <a:ext uri="{9D8B030D-6E8A-4147-A177-3AD203B41FA5}">
                      <a16:colId xmlns="" xmlns:a16="http://schemas.microsoft.com/office/drawing/2014/main" val="1568305169"/>
                    </a:ext>
                  </a:extLst>
                </a:gridCol>
              </a:tblGrid>
              <a:tr h="288000">
                <a:tc gridSpan="3">
                  <a:txBody>
                    <a:bodyPr/>
                    <a:lstStyle/>
                    <a:p>
                      <a:pPr algn="l" fontAlgn="ctr"/>
                      <a:r>
                        <a:rPr lang="en-GB" sz="1300" b="1" i="1" u="none" strike="noStrike" dirty="0">
                          <a:solidFill>
                            <a:schemeClr val="bg2"/>
                          </a:solidFill>
                          <a:effectLst/>
                          <a:latin typeface="Verdana" panose="020B0604030504040204" pitchFamily="34" charset="0"/>
                        </a:rPr>
                        <a:t>Calls Answered (2018/19)</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GB" sz="1300" b="1" i="1" u="none" strike="noStrike" dirty="0">
                        <a:solidFill>
                          <a:schemeClr val="bg2"/>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GB" sz="13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3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3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3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413141886"/>
                  </a:ext>
                </a:extLst>
              </a:tr>
              <a:tr h="504000">
                <a:tc>
                  <a:txBody>
                    <a:bodyPr/>
                    <a:lstStyle/>
                    <a:p>
                      <a:pPr algn="l" fontAlgn="ctr"/>
                      <a:r>
                        <a:rPr lang="en-GB" sz="1300" b="1" i="0" u="none" strike="noStrike" dirty="0">
                          <a:solidFill>
                            <a:srgbClr val="FFFFFF"/>
                          </a:solidFill>
                          <a:effectLst/>
                          <a:latin typeface="Verdana" panose="020B0604030504040204" pitchFamily="34" charset="0"/>
                        </a:rPr>
                        <a:t>Line Type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Call Taker</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smtClean="0">
                          <a:solidFill>
                            <a:srgbClr val="FFFFFF"/>
                          </a:solidFill>
                          <a:effectLst/>
                          <a:latin typeface="Verdana" panose="020B0604030504040204" pitchFamily="34" charset="0"/>
                        </a:rPr>
                        <a:t>Supervisor</a:t>
                      </a:r>
                      <a:endParaRPr lang="en-GB" sz="1300" b="1" i="0" u="none" strike="noStrike" dirty="0">
                        <a:solidFill>
                          <a:srgbClr val="FFFFFF"/>
                        </a:solidFill>
                        <a:effectLst/>
                        <a:latin typeface="Verdana" panose="020B0604030504040204" pitchFamily="34" charset="0"/>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Dispatcher</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Allocator</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Unknown</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191156089"/>
                  </a:ext>
                </a:extLst>
              </a:tr>
              <a:tr h="288000">
                <a:tc>
                  <a:txBody>
                    <a:bodyPr/>
                    <a:lstStyle/>
                    <a:p>
                      <a:pPr algn="l" fontAlgn="ctr"/>
                      <a:r>
                        <a:rPr lang="en-GB" sz="1300" b="0" i="0" u="none" strike="noStrike" dirty="0">
                          <a:solidFill>
                            <a:schemeClr val="bg2"/>
                          </a:solidFill>
                          <a:effectLst/>
                          <a:latin typeface="Verdana" panose="020B0604030504040204" pitchFamily="34" charset="0"/>
                        </a:rPr>
                        <a:t>Emergency Services (</a:t>
                      </a:r>
                      <a:r>
                        <a:rPr lang="en-GB" sz="1300" b="0" i="0" u="none" strike="noStrike" dirty="0" smtClean="0">
                          <a:solidFill>
                            <a:schemeClr val="bg2"/>
                          </a:solidFill>
                          <a:effectLst/>
                          <a:latin typeface="Verdana" panose="020B0604030504040204" pitchFamily="34" charset="0"/>
                        </a:rPr>
                        <a:t>0845)</a:t>
                      </a:r>
                      <a:endParaRPr lang="en-GB" sz="1300" b="0" i="0" u="none" strike="noStrike" dirty="0">
                        <a:solidFill>
                          <a:schemeClr val="bg2"/>
                        </a:solidFill>
                        <a:effectLst/>
                        <a:latin typeface="Verdana" panose="020B060403050404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52,146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accent3">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1,921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1,408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515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4,213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3978559607"/>
                  </a:ext>
                </a:extLst>
              </a:tr>
              <a:tr h="288000">
                <a:tc>
                  <a:txBody>
                    <a:bodyPr/>
                    <a:lstStyle/>
                    <a:p>
                      <a:pPr algn="l" fontAlgn="ctr"/>
                      <a:r>
                        <a:rPr lang="en-GB" sz="1300" b="0" i="0" u="none" strike="noStrike" dirty="0">
                          <a:solidFill>
                            <a:schemeClr val="bg2"/>
                          </a:solidFill>
                          <a:effectLst/>
                          <a:latin typeface="Verdana" panose="020B0604030504040204" pitchFamily="34" charset="0"/>
                        </a:rPr>
                        <a:t>HCP Urgent (</a:t>
                      </a:r>
                      <a:r>
                        <a:rPr lang="en-GB" sz="1300" b="0" i="0" u="none" strike="noStrike" dirty="0" smtClean="0">
                          <a:solidFill>
                            <a:schemeClr val="bg2"/>
                          </a:solidFill>
                          <a:effectLst/>
                          <a:latin typeface="Verdana" panose="020B0604030504040204" pitchFamily="34" charset="0"/>
                        </a:rPr>
                        <a:t>0845)</a:t>
                      </a:r>
                      <a:endParaRPr lang="en-GB" sz="1300" b="0" i="0" u="none" strike="noStrike" dirty="0">
                        <a:solidFill>
                          <a:schemeClr val="bg2"/>
                        </a:solidFill>
                        <a:effectLst/>
                        <a:latin typeface="Verdana" panose="020B060403050404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71,875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accent3">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3,667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2,020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791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7,663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935633642"/>
                  </a:ext>
                </a:extLst>
              </a:tr>
              <a:tr h="288000">
                <a:tc>
                  <a:txBody>
                    <a:bodyPr/>
                    <a:lstStyle/>
                    <a:p>
                      <a:pPr algn="l" fontAlgn="ctr"/>
                      <a:r>
                        <a:rPr lang="en-GB" sz="1300" b="0" i="0" u="none" strike="noStrike" dirty="0" smtClean="0">
                          <a:solidFill>
                            <a:schemeClr val="bg2"/>
                          </a:solidFill>
                          <a:effectLst/>
                          <a:latin typeface="Verdana" panose="020B0604030504040204" pitchFamily="34" charset="0"/>
                        </a:rPr>
                        <a:t>Primary 999</a:t>
                      </a:r>
                      <a:endParaRPr lang="en-GB" sz="1300" b="0" i="0" u="none" strike="noStrike" dirty="0">
                        <a:solidFill>
                          <a:schemeClr val="bg2"/>
                        </a:solidFill>
                        <a:effectLst/>
                        <a:latin typeface="Verdana" panose="020B060403050404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435,039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accent3">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19,655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16,870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4,531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9,328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4013569931"/>
                  </a:ext>
                </a:extLst>
              </a:tr>
              <a:tr h="288000">
                <a:tc>
                  <a:txBody>
                    <a:bodyPr/>
                    <a:lstStyle/>
                    <a:p>
                      <a:pPr algn="l" fontAlgn="ctr"/>
                      <a:r>
                        <a:rPr lang="en-GB" sz="1300" b="0" i="0" u="none" strike="noStrike" dirty="0">
                          <a:solidFill>
                            <a:schemeClr val="bg2"/>
                          </a:solidFill>
                          <a:effectLst/>
                          <a:latin typeface="Verdana" panose="020B0604030504040204" pitchFamily="34" charset="0"/>
                        </a:rPr>
                        <a:t>Routine (</a:t>
                      </a:r>
                      <a:r>
                        <a:rPr lang="en-GB" sz="1300" b="0" i="0" u="none" strike="noStrike" dirty="0" smtClean="0">
                          <a:solidFill>
                            <a:schemeClr val="bg2"/>
                          </a:solidFill>
                          <a:effectLst/>
                          <a:latin typeface="Verdana" panose="020B0604030504040204" pitchFamily="34" charset="0"/>
                        </a:rPr>
                        <a:t>0845)</a:t>
                      </a:r>
                      <a:endParaRPr lang="en-GB" sz="1300" b="0" i="0" u="none" strike="noStrike" dirty="0">
                        <a:solidFill>
                          <a:schemeClr val="bg2"/>
                        </a:solidFill>
                        <a:effectLst/>
                        <a:latin typeface="Verdana" panose="020B060403050404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18,271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243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1,310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332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13,838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20000"/>
                        <a:lumOff val="80000"/>
                      </a:schemeClr>
                    </a:solidFill>
                  </a:tcPr>
                </a:tc>
                <a:extLst>
                  <a:ext uri="{0D108BD9-81ED-4DB2-BD59-A6C34878D82A}">
                    <a16:rowId xmlns="" xmlns:a16="http://schemas.microsoft.com/office/drawing/2014/main" val="3327582436"/>
                  </a:ext>
                </a:extLst>
              </a:tr>
              <a:tr h="288000">
                <a:tc>
                  <a:txBody>
                    <a:bodyPr/>
                    <a:lstStyle/>
                    <a:p>
                      <a:pPr algn="l" fontAlgn="ctr"/>
                      <a:r>
                        <a:rPr lang="en-GB" sz="1300" b="0" i="0" u="none" strike="noStrike" dirty="0" smtClean="0">
                          <a:solidFill>
                            <a:schemeClr val="bg2"/>
                          </a:solidFill>
                          <a:effectLst/>
                          <a:latin typeface="Verdana" panose="020B0604030504040204" pitchFamily="34" charset="0"/>
                        </a:rPr>
                        <a:t>Inbound-Other</a:t>
                      </a:r>
                      <a:endParaRPr lang="en-GB" sz="1300" b="0" i="0" u="none" strike="noStrike" dirty="0">
                        <a:solidFill>
                          <a:schemeClr val="bg2"/>
                        </a:solidFill>
                        <a:effectLst/>
                        <a:latin typeface="Verdana" panose="020B060403050404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6,994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381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231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316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algn="ctr" fontAlgn="ctr"/>
                      <a:r>
                        <a:rPr lang="en-GB" sz="1300" b="0" i="0" u="none" strike="noStrike" dirty="0">
                          <a:solidFill>
                            <a:schemeClr val="bg2"/>
                          </a:solidFill>
                          <a:effectLst/>
                          <a:latin typeface="Verdana" panose="020B0604030504040204" pitchFamily="34" charset="0"/>
                        </a:rPr>
                        <a:t>2,660,953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40000"/>
                        <a:lumOff val="60000"/>
                      </a:schemeClr>
                    </a:solidFill>
                  </a:tcPr>
                </a:tc>
                <a:extLst>
                  <a:ext uri="{0D108BD9-81ED-4DB2-BD59-A6C34878D82A}">
                    <a16:rowId xmlns="" xmlns:a16="http://schemas.microsoft.com/office/drawing/2014/main" val="2661829899"/>
                  </a:ext>
                </a:extLst>
              </a:tr>
              <a:tr h="288000">
                <a:tc>
                  <a:txBody>
                    <a:bodyPr/>
                    <a:lstStyle/>
                    <a:p>
                      <a:pPr algn="l" fontAlgn="ctr"/>
                      <a:r>
                        <a:rPr lang="en-GB" sz="1300" b="1" i="0" u="none" strike="noStrike" dirty="0">
                          <a:solidFill>
                            <a:schemeClr val="bg2"/>
                          </a:solidFill>
                          <a:effectLst/>
                          <a:latin typeface="Verdana" panose="020B060403050404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584,325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25,867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21,839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6,485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2,695,995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861286573"/>
                  </a:ext>
                </a:extLst>
              </a:tr>
            </a:tbl>
          </a:graphicData>
        </a:graphic>
      </p:graphicFrame>
      <p:sp>
        <p:nvSpPr>
          <p:cNvPr id="10" name="Content Placeholder 2"/>
          <p:cNvSpPr>
            <a:spLocks noGrp="1"/>
          </p:cNvSpPr>
          <p:nvPr>
            <p:ph idx="1"/>
          </p:nvPr>
        </p:nvSpPr>
        <p:spPr>
          <a:xfrm>
            <a:off x="416859" y="1484784"/>
            <a:ext cx="8115581" cy="1296144"/>
          </a:xfrm>
        </p:spPr>
        <p:txBody>
          <a:bodyPr/>
          <a:lstStyle/>
          <a:p>
            <a:r>
              <a:rPr lang="en-GB" dirty="0" smtClean="0"/>
              <a:t>Call logging data only shows the current staff position, taking no account of overtime and promotions.</a:t>
            </a:r>
          </a:p>
          <a:p>
            <a:r>
              <a:rPr lang="en-GB" dirty="0" smtClean="0"/>
              <a:t>Many calls with unknown answerer (suspected ICCS).</a:t>
            </a:r>
          </a:p>
          <a:p>
            <a:endParaRPr lang="en-GB" dirty="0"/>
          </a:p>
        </p:txBody>
      </p:sp>
      <p:sp>
        <p:nvSpPr>
          <p:cNvPr id="11" name="Content Placeholder 4"/>
          <p:cNvSpPr txBox="1">
            <a:spLocks/>
          </p:cNvSpPr>
          <p:nvPr/>
        </p:nvSpPr>
        <p:spPr>
          <a:xfrm>
            <a:off x="416859" y="5661248"/>
            <a:ext cx="8187589" cy="1008112"/>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b="1" dirty="0" smtClean="0"/>
              <a:t>Assume 999 and 0845 calls are only ever answered by a Call Taker.  Exclude all inbound other/ICCS calls.</a:t>
            </a:r>
            <a:endParaRPr lang="en-GB" dirty="0"/>
          </a:p>
        </p:txBody>
      </p:sp>
    </p:spTree>
    <p:extLst>
      <p:ext uri="{BB962C8B-B14F-4D97-AF65-F5344CB8AC3E}">
        <p14:creationId xmlns:p14="http://schemas.microsoft.com/office/powerpoint/2010/main" val="1905783961"/>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Calls by Area</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44</a:t>
            </a:fld>
            <a:endParaRPr lang="en-GB" dirty="0"/>
          </a:p>
        </p:txBody>
      </p:sp>
      <p:sp>
        <p:nvSpPr>
          <p:cNvPr id="5" name="Content Placeholder 4"/>
          <p:cNvSpPr>
            <a:spLocks noGrp="1"/>
          </p:cNvSpPr>
          <p:nvPr>
            <p:ph idx="1"/>
          </p:nvPr>
        </p:nvSpPr>
        <p:spPr>
          <a:xfrm>
            <a:off x="416859" y="1484784"/>
            <a:ext cx="7899557" cy="2160240"/>
          </a:xfrm>
        </p:spPr>
        <p:txBody>
          <a:bodyPr/>
          <a:lstStyle/>
          <a:p>
            <a:r>
              <a:rPr lang="en-GB" dirty="0" smtClean="0"/>
              <a:t>WAST operates a virtual call handling model across the three CCCs, bringing with it benefits of increased efficiency and resilience by utilising capacity WAST-wide.</a:t>
            </a:r>
            <a:endParaRPr lang="en-GB" dirty="0"/>
          </a:p>
          <a:p>
            <a:r>
              <a:rPr lang="en-GB" dirty="0" smtClean="0"/>
              <a:t>The proportion of 999 calls answered by the home CCC has reduced slightly over the past year.</a:t>
            </a:r>
            <a:endParaRPr lang="en-GB" dirty="0"/>
          </a:p>
        </p:txBody>
      </p:sp>
      <p:graphicFrame>
        <p:nvGraphicFramePr>
          <p:cNvPr id="6" name="Table 5"/>
          <p:cNvGraphicFramePr>
            <a:graphicFrameLocks noGrp="1"/>
          </p:cNvGraphicFramePr>
          <p:nvPr>
            <p:extLst/>
          </p:nvPr>
        </p:nvGraphicFramePr>
        <p:xfrm>
          <a:off x="539552" y="3717032"/>
          <a:ext cx="8136000" cy="1728000"/>
        </p:xfrm>
        <a:graphic>
          <a:graphicData uri="http://schemas.openxmlformats.org/drawingml/2006/table">
            <a:tbl>
              <a:tblPr/>
              <a:tblGrid>
                <a:gridCol w="1440000">
                  <a:extLst>
                    <a:ext uri="{9D8B030D-6E8A-4147-A177-3AD203B41FA5}">
                      <a16:colId xmlns="" xmlns:a16="http://schemas.microsoft.com/office/drawing/2014/main" val="2050860787"/>
                    </a:ext>
                  </a:extLst>
                </a:gridCol>
                <a:gridCol w="1116000">
                  <a:extLst>
                    <a:ext uri="{9D8B030D-6E8A-4147-A177-3AD203B41FA5}">
                      <a16:colId xmlns="" xmlns:a16="http://schemas.microsoft.com/office/drawing/2014/main" val="892870431"/>
                    </a:ext>
                  </a:extLst>
                </a:gridCol>
                <a:gridCol w="1116000">
                  <a:extLst>
                    <a:ext uri="{9D8B030D-6E8A-4147-A177-3AD203B41FA5}">
                      <a16:colId xmlns="" xmlns:a16="http://schemas.microsoft.com/office/drawing/2014/main" val="517799566"/>
                    </a:ext>
                  </a:extLst>
                </a:gridCol>
                <a:gridCol w="1116000">
                  <a:extLst>
                    <a:ext uri="{9D8B030D-6E8A-4147-A177-3AD203B41FA5}">
                      <a16:colId xmlns="" xmlns:a16="http://schemas.microsoft.com/office/drawing/2014/main" val="3736053579"/>
                    </a:ext>
                  </a:extLst>
                </a:gridCol>
                <a:gridCol w="1116000">
                  <a:extLst>
                    <a:ext uri="{9D8B030D-6E8A-4147-A177-3AD203B41FA5}">
                      <a16:colId xmlns="" xmlns:a16="http://schemas.microsoft.com/office/drawing/2014/main" val="2795466768"/>
                    </a:ext>
                  </a:extLst>
                </a:gridCol>
                <a:gridCol w="1116000">
                  <a:extLst>
                    <a:ext uri="{9D8B030D-6E8A-4147-A177-3AD203B41FA5}">
                      <a16:colId xmlns="" xmlns:a16="http://schemas.microsoft.com/office/drawing/2014/main" val="1433601581"/>
                    </a:ext>
                  </a:extLst>
                </a:gridCol>
                <a:gridCol w="1116000">
                  <a:extLst>
                    <a:ext uri="{9D8B030D-6E8A-4147-A177-3AD203B41FA5}">
                      <a16:colId xmlns="" xmlns:a16="http://schemas.microsoft.com/office/drawing/2014/main" val="743829768"/>
                    </a:ext>
                  </a:extLst>
                </a:gridCol>
              </a:tblGrid>
              <a:tr h="288000">
                <a:tc rowSpan="2">
                  <a:txBody>
                    <a:bodyPr/>
                    <a:lstStyle/>
                    <a:p>
                      <a:pPr algn="ctr" fontAlgn="ctr"/>
                      <a:r>
                        <a:rPr lang="en-GB" sz="1300" b="1" i="0" u="none" strike="noStrike" dirty="0">
                          <a:solidFill>
                            <a:srgbClr val="FFFFFF"/>
                          </a:solidFill>
                          <a:effectLst/>
                          <a:latin typeface="Verdana" panose="020B0604030504040204" pitchFamily="34" charset="0"/>
                        </a:rPr>
                        <a:t>CCC</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5">
                  <a:txBody>
                    <a:bodyPr/>
                    <a:lstStyle/>
                    <a:p>
                      <a:pPr algn="ctr" fontAlgn="ctr"/>
                      <a:r>
                        <a:rPr lang="en-GB" sz="1300" b="1" i="0" u="none" strike="noStrike" dirty="0" smtClean="0">
                          <a:solidFill>
                            <a:srgbClr val="FFFFFF"/>
                          </a:solidFill>
                          <a:effectLst/>
                          <a:latin typeface="Verdana" panose="020B0604030504040204" pitchFamily="34" charset="0"/>
                        </a:rPr>
                        <a:t>% Calls </a:t>
                      </a:r>
                      <a:r>
                        <a:rPr lang="en-GB" sz="1300" b="1" i="0" u="none" strike="noStrike" dirty="0">
                          <a:solidFill>
                            <a:srgbClr val="FFFFFF"/>
                          </a:solidFill>
                          <a:effectLst/>
                          <a:latin typeface="Verdana" panose="020B0604030504040204" pitchFamily="34" charset="0"/>
                        </a:rPr>
                        <a:t>Answered Within </a:t>
                      </a:r>
                      <a:r>
                        <a:rPr lang="en-GB" sz="1300" b="1" i="0" u="none" strike="noStrike" dirty="0" smtClean="0">
                          <a:solidFill>
                            <a:srgbClr val="FFFFFF"/>
                          </a:solidFill>
                          <a:effectLst/>
                          <a:latin typeface="Verdana" panose="020B0604030504040204" pitchFamily="34" charset="0"/>
                        </a:rPr>
                        <a:t>Home </a:t>
                      </a:r>
                      <a:r>
                        <a:rPr lang="en-GB" sz="1300" b="1" i="0" u="none" strike="noStrike" dirty="0">
                          <a:solidFill>
                            <a:srgbClr val="FFFFFF"/>
                          </a:solidFill>
                          <a:effectLst/>
                          <a:latin typeface="Verdana" panose="020B0604030504040204" pitchFamily="34" charset="0"/>
                        </a:rPr>
                        <a:t>CCC</a:t>
                      </a:r>
                    </a:p>
                  </a:txBody>
                  <a:tcPr marL="8549" marR="8549" marT="854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rowSpan="2">
                  <a:txBody>
                    <a:bodyPr/>
                    <a:lstStyle/>
                    <a:p>
                      <a:pPr algn="ctr" fontAlgn="ctr"/>
                      <a:r>
                        <a:rPr lang="en-GB" sz="1300" b="1" i="0" u="none" strike="noStrike" dirty="0">
                          <a:solidFill>
                            <a:srgbClr val="FFFFFF"/>
                          </a:solidFill>
                          <a:effectLst/>
                          <a:latin typeface="Verdana" panose="020B0604030504040204" pitchFamily="34" charset="0"/>
                        </a:rPr>
                        <a:t>Total</a:t>
                      </a:r>
                    </a:p>
                  </a:txBody>
                  <a:tcPr marL="8549" marR="8549" marT="8549"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1654129633"/>
                  </a:ext>
                </a:extLst>
              </a:tr>
              <a:tr h="288000">
                <a:tc vMerge="1">
                  <a:txBody>
                    <a:bodyPr/>
                    <a:lstStyle/>
                    <a:p>
                      <a:endParaRPr lang="en-GB"/>
                    </a:p>
                  </a:txBody>
                  <a:tcPr/>
                </a:tc>
                <a:tc>
                  <a:txBody>
                    <a:bodyPr/>
                    <a:lstStyle/>
                    <a:p>
                      <a:pPr algn="ctr" fontAlgn="ctr"/>
                      <a:r>
                        <a:rPr lang="en-GB" sz="1300" b="1" i="0" u="none" strike="noStrike" dirty="0">
                          <a:solidFill>
                            <a:srgbClr val="FFFFFF"/>
                          </a:solidFill>
                          <a:effectLst/>
                          <a:latin typeface="Verdana" panose="020B0604030504040204" pitchFamily="34" charset="0"/>
                        </a:rPr>
                        <a:t>Q1 </a:t>
                      </a:r>
                      <a:r>
                        <a:rPr lang="en-GB" sz="1300" b="1" i="0" u="none" strike="noStrike" dirty="0" smtClean="0">
                          <a:solidFill>
                            <a:srgbClr val="FFFFFF"/>
                          </a:solidFill>
                          <a:effectLst/>
                          <a:latin typeface="Verdana" panose="020B0604030504040204" pitchFamily="34" charset="0"/>
                        </a:rPr>
                        <a:t>18/19</a:t>
                      </a:r>
                      <a:endParaRPr lang="en-GB" sz="1300" b="1" i="0" u="none" strike="noStrike" dirty="0">
                        <a:solidFill>
                          <a:srgbClr val="FFFFFF"/>
                        </a:solidFill>
                        <a:effectLst/>
                        <a:latin typeface="Verdana" panose="020B0604030504040204" pitchFamily="34" charset="0"/>
                      </a:endParaRPr>
                    </a:p>
                  </a:txBody>
                  <a:tcPr marL="8549" marR="8549" marT="854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Q2 </a:t>
                      </a:r>
                      <a:r>
                        <a:rPr lang="en-GB" sz="1300" b="1" i="0" u="none" strike="noStrike" dirty="0" smtClean="0">
                          <a:solidFill>
                            <a:srgbClr val="FFFFFF"/>
                          </a:solidFill>
                          <a:effectLst/>
                          <a:latin typeface="Verdana" panose="020B0604030504040204" pitchFamily="34" charset="0"/>
                        </a:rPr>
                        <a:t>18/19</a:t>
                      </a:r>
                      <a:endParaRPr lang="en-GB" sz="1300" b="1" i="0" u="none" strike="noStrike" dirty="0">
                        <a:solidFill>
                          <a:srgbClr val="FFFFFF"/>
                        </a:solidFill>
                        <a:effectLst/>
                        <a:latin typeface="Verdana" panose="020B0604030504040204" pitchFamily="34" charset="0"/>
                      </a:endParaRPr>
                    </a:p>
                  </a:txBody>
                  <a:tcPr marL="8549" marR="8549" marT="854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Q3 </a:t>
                      </a:r>
                      <a:r>
                        <a:rPr lang="en-GB" sz="1300" b="1" i="0" u="none" strike="noStrike" dirty="0" smtClean="0">
                          <a:solidFill>
                            <a:srgbClr val="FFFFFF"/>
                          </a:solidFill>
                          <a:effectLst/>
                          <a:latin typeface="Verdana" panose="020B0604030504040204" pitchFamily="34" charset="0"/>
                        </a:rPr>
                        <a:t>18/19</a:t>
                      </a:r>
                      <a:endParaRPr lang="en-GB" sz="1300" b="1" i="0" u="none" strike="noStrike" dirty="0">
                        <a:solidFill>
                          <a:srgbClr val="FFFFFF"/>
                        </a:solidFill>
                        <a:effectLst/>
                        <a:latin typeface="Verdana" panose="020B0604030504040204" pitchFamily="34" charset="0"/>
                      </a:endParaRPr>
                    </a:p>
                  </a:txBody>
                  <a:tcPr marL="8549" marR="8549" marT="854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Q4 </a:t>
                      </a:r>
                      <a:r>
                        <a:rPr lang="en-GB" sz="1300" b="1" i="0" u="none" strike="noStrike" dirty="0" smtClean="0">
                          <a:solidFill>
                            <a:srgbClr val="FFFFFF"/>
                          </a:solidFill>
                          <a:effectLst/>
                          <a:latin typeface="Verdana" panose="020B0604030504040204" pitchFamily="34" charset="0"/>
                        </a:rPr>
                        <a:t>18/19</a:t>
                      </a:r>
                      <a:endParaRPr lang="en-GB" sz="1300" b="1" i="0" u="none" strike="noStrike" dirty="0">
                        <a:solidFill>
                          <a:srgbClr val="FFFFFF"/>
                        </a:solidFill>
                        <a:effectLst/>
                        <a:latin typeface="Verdana" panose="020B0604030504040204" pitchFamily="34" charset="0"/>
                      </a:endParaRPr>
                    </a:p>
                  </a:txBody>
                  <a:tcPr marL="8549" marR="8549" marT="854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Q1 </a:t>
                      </a:r>
                      <a:r>
                        <a:rPr lang="en-GB" sz="1300" b="1" i="0" u="none" strike="noStrike" dirty="0" smtClean="0">
                          <a:solidFill>
                            <a:srgbClr val="FFFFFF"/>
                          </a:solidFill>
                          <a:effectLst/>
                          <a:latin typeface="Verdana" panose="020B0604030504040204" pitchFamily="34" charset="0"/>
                        </a:rPr>
                        <a:t>19/20</a:t>
                      </a:r>
                      <a:endParaRPr lang="en-GB" sz="1300" b="1" i="0" u="none" strike="noStrike" dirty="0">
                        <a:solidFill>
                          <a:srgbClr val="FFFFFF"/>
                        </a:solidFill>
                        <a:effectLst/>
                        <a:latin typeface="Verdana" panose="020B0604030504040204" pitchFamily="34" charset="0"/>
                      </a:endParaRPr>
                    </a:p>
                  </a:txBody>
                  <a:tcPr marL="8549" marR="8549" marT="854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vMerge="1">
                  <a:txBody>
                    <a:bodyPr/>
                    <a:lstStyle/>
                    <a:p>
                      <a:endParaRPr lang="en-GB"/>
                    </a:p>
                  </a:txBody>
                  <a:tcPr/>
                </a:tc>
                <a:extLst>
                  <a:ext uri="{0D108BD9-81ED-4DB2-BD59-A6C34878D82A}">
                    <a16:rowId xmlns="" xmlns:a16="http://schemas.microsoft.com/office/drawing/2014/main" val="355324954"/>
                  </a:ext>
                </a:extLst>
              </a:tr>
              <a:tr h="288000">
                <a:tc>
                  <a:txBody>
                    <a:bodyPr/>
                    <a:lstStyle/>
                    <a:p>
                      <a:pPr algn="l" fontAlgn="ctr"/>
                      <a:r>
                        <a:rPr lang="en-GB" sz="1300" b="0" i="0" u="none" strike="noStrike" dirty="0">
                          <a:solidFill>
                            <a:schemeClr val="bg2"/>
                          </a:solidFill>
                          <a:effectLst/>
                          <a:latin typeface="Verdana" panose="020B0604030504040204" pitchFamily="34" charset="0"/>
                        </a:rPr>
                        <a:t>Central &amp; West</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63%</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65%</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68%</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60%</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61%</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63%</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734310716"/>
                  </a:ext>
                </a:extLst>
              </a:tr>
              <a:tr h="288000">
                <a:tc>
                  <a:txBody>
                    <a:bodyPr/>
                    <a:lstStyle/>
                    <a:p>
                      <a:pPr algn="l" fontAlgn="ctr"/>
                      <a:r>
                        <a:rPr lang="en-GB" sz="1300" b="0" i="0" u="none" strike="noStrike" dirty="0">
                          <a:solidFill>
                            <a:schemeClr val="bg2"/>
                          </a:solidFill>
                          <a:effectLst/>
                          <a:latin typeface="Verdana" panose="020B0604030504040204" pitchFamily="34" charset="0"/>
                        </a:rPr>
                        <a:t>North</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77%</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73%</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73%</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78%</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73%</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75%</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092524205"/>
                  </a:ext>
                </a:extLst>
              </a:tr>
              <a:tr h="288000">
                <a:tc>
                  <a:txBody>
                    <a:bodyPr/>
                    <a:lstStyle/>
                    <a:p>
                      <a:pPr algn="l" fontAlgn="ctr"/>
                      <a:r>
                        <a:rPr lang="en-GB" sz="1300" b="0" i="0" u="none" strike="noStrike" dirty="0">
                          <a:solidFill>
                            <a:schemeClr val="bg2"/>
                          </a:solidFill>
                          <a:effectLst/>
                          <a:latin typeface="Verdana" panose="020B0604030504040204" pitchFamily="34" charset="0"/>
                        </a:rPr>
                        <a:t>South East</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71%</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66%</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63%</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63%</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62%</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65%</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87355224"/>
                  </a:ext>
                </a:extLst>
              </a:tr>
              <a:tr h="288000">
                <a:tc>
                  <a:txBody>
                    <a:bodyPr/>
                    <a:lstStyle/>
                    <a:p>
                      <a:pPr algn="l" fontAlgn="ctr"/>
                      <a:r>
                        <a:rPr lang="en-GB" sz="1300" b="1" i="0" u="none" strike="noStrike" dirty="0">
                          <a:solidFill>
                            <a:schemeClr val="bg2"/>
                          </a:solidFill>
                          <a:effectLst/>
                          <a:latin typeface="Verdana" panose="020B0604030504040204" pitchFamily="34" charset="0"/>
                        </a:rPr>
                        <a:t>Overall</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70%</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68%</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67%</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66%</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64%</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67%</a:t>
                      </a:r>
                    </a:p>
                  </a:txBody>
                  <a:tcPr marL="8549" marR="8549" marT="8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30772975"/>
                  </a:ext>
                </a:extLst>
              </a:tr>
            </a:tbl>
          </a:graphicData>
        </a:graphic>
      </p:graphicFrame>
    </p:spTree>
    <p:extLst>
      <p:ext uri="{BB962C8B-B14F-4D97-AF65-F5344CB8AC3E}">
        <p14:creationId xmlns:p14="http://schemas.microsoft.com/office/powerpoint/2010/main" val="3703522491"/>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Calls by Area</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45</a:t>
            </a:fld>
            <a:endParaRPr lang="en-GB" dirty="0"/>
          </a:p>
        </p:txBody>
      </p:sp>
      <p:sp>
        <p:nvSpPr>
          <p:cNvPr id="5" name="Content Placeholder 4"/>
          <p:cNvSpPr>
            <a:spLocks noGrp="1"/>
          </p:cNvSpPr>
          <p:nvPr>
            <p:ph idx="1"/>
          </p:nvPr>
        </p:nvSpPr>
        <p:spPr>
          <a:xfrm>
            <a:off x="416859" y="1484785"/>
            <a:ext cx="7899557" cy="1008112"/>
          </a:xfrm>
        </p:spPr>
        <p:txBody>
          <a:bodyPr/>
          <a:lstStyle/>
          <a:p>
            <a:r>
              <a:rPr lang="en-GB" dirty="0" smtClean="0"/>
              <a:t>There is no perceivable benefit to call handling times of a call being answered by the home CCC.</a:t>
            </a:r>
          </a:p>
          <a:p>
            <a:pPr marL="0" indent="0">
              <a:buNone/>
            </a:pPr>
            <a:endParaRPr lang="en-GB" dirty="0"/>
          </a:p>
        </p:txBody>
      </p:sp>
      <p:graphicFrame>
        <p:nvGraphicFramePr>
          <p:cNvPr id="8" name="Table 7"/>
          <p:cNvGraphicFramePr>
            <a:graphicFrameLocks noGrp="1"/>
          </p:cNvGraphicFramePr>
          <p:nvPr>
            <p:extLst/>
          </p:nvPr>
        </p:nvGraphicFramePr>
        <p:xfrm>
          <a:off x="827584" y="2492897"/>
          <a:ext cx="6408000" cy="1728000"/>
        </p:xfrm>
        <a:graphic>
          <a:graphicData uri="http://schemas.openxmlformats.org/drawingml/2006/table">
            <a:tbl>
              <a:tblPr/>
              <a:tblGrid>
                <a:gridCol w="1440000">
                  <a:extLst>
                    <a:ext uri="{9D8B030D-6E8A-4147-A177-3AD203B41FA5}">
                      <a16:colId xmlns="" xmlns:a16="http://schemas.microsoft.com/office/drawing/2014/main" val="3914027821"/>
                    </a:ext>
                  </a:extLst>
                </a:gridCol>
                <a:gridCol w="1656000">
                  <a:extLst>
                    <a:ext uri="{9D8B030D-6E8A-4147-A177-3AD203B41FA5}">
                      <a16:colId xmlns="" xmlns:a16="http://schemas.microsoft.com/office/drawing/2014/main" val="585955298"/>
                    </a:ext>
                  </a:extLst>
                </a:gridCol>
                <a:gridCol w="1656000">
                  <a:extLst>
                    <a:ext uri="{9D8B030D-6E8A-4147-A177-3AD203B41FA5}">
                      <a16:colId xmlns="" xmlns:a16="http://schemas.microsoft.com/office/drawing/2014/main" val="3815787138"/>
                    </a:ext>
                  </a:extLst>
                </a:gridCol>
                <a:gridCol w="1656000">
                  <a:extLst>
                    <a:ext uri="{9D8B030D-6E8A-4147-A177-3AD203B41FA5}">
                      <a16:colId xmlns="" xmlns:a16="http://schemas.microsoft.com/office/drawing/2014/main" val="3660948198"/>
                    </a:ext>
                  </a:extLst>
                </a:gridCol>
              </a:tblGrid>
              <a:tr h="288000">
                <a:tc gridSpan="4">
                  <a:txBody>
                    <a:bodyPr/>
                    <a:lstStyle/>
                    <a:p>
                      <a:pPr algn="l" fontAlgn="ctr"/>
                      <a:r>
                        <a:rPr lang="en-GB" sz="1300" b="1" i="1" u="none" strike="noStrike" dirty="0">
                          <a:solidFill>
                            <a:schemeClr val="bg2"/>
                          </a:solidFill>
                          <a:effectLst/>
                          <a:latin typeface="Verdana" panose="020B0604030504040204" pitchFamily="34" charset="0"/>
                        </a:rPr>
                        <a:t>Average Call Duration </a:t>
                      </a:r>
                      <a:r>
                        <a:rPr lang="en-GB" sz="1300" b="1" i="1" u="none" strike="noStrike" dirty="0" smtClean="0">
                          <a:solidFill>
                            <a:schemeClr val="bg2"/>
                          </a:solidFill>
                          <a:effectLst/>
                          <a:latin typeface="Verdana" panose="020B0604030504040204" pitchFamily="34" charset="0"/>
                        </a:rPr>
                        <a:t>(Primary 999</a:t>
                      </a:r>
                      <a:r>
                        <a:rPr lang="en-GB" sz="1300" b="1" i="1" u="none" strike="noStrike" dirty="0">
                          <a:solidFill>
                            <a:schemeClr val="bg2"/>
                          </a:solidFill>
                          <a:effectLst/>
                          <a:latin typeface="Verdana" panose="020B0604030504040204" pitchFamily="34" charset="0"/>
                        </a:rPr>
                        <a:t>, 2018/19)</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pPr algn="l" fontAlgn="b"/>
                      <a:endParaRPr lang="en-GB" sz="1300" b="0" i="0" u="none" strike="noStrike" dirty="0">
                        <a:solidFill>
                          <a:srgbClr val="1A1818"/>
                        </a:solidFill>
                        <a:effectLst/>
                        <a:latin typeface="Verdana" panose="020B060403050404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343529142"/>
                  </a:ext>
                </a:extLst>
              </a:tr>
              <a:tr h="288000">
                <a:tc rowSpan="2">
                  <a:txBody>
                    <a:bodyPr/>
                    <a:lstStyle/>
                    <a:p>
                      <a:pPr algn="ctr" fontAlgn="ctr"/>
                      <a:r>
                        <a:rPr lang="en-GB" sz="1300" b="1" i="0" u="none" strike="noStrike" dirty="0">
                          <a:solidFill>
                            <a:srgbClr val="FFFFFF"/>
                          </a:solidFill>
                          <a:effectLst/>
                          <a:latin typeface="Verdana" panose="020B0604030504040204" pitchFamily="34" charset="0"/>
                        </a:rPr>
                        <a:t>Line Area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300" b="1" i="0" u="none" strike="noStrike" dirty="0">
                          <a:solidFill>
                            <a:srgbClr val="FFFFFF"/>
                          </a:solidFill>
                          <a:effectLst/>
                          <a:latin typeface="Verdana" panose="020B0604030504040204" pitchFamily="34" charset="0"/>
                        </a:rPr>
                        <a:t>CCC Answered</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3795123679"/>
                  </a:ext>
                </a:extLst>
              </a:tr>
              <a:tr h="288000">
                <a:tc vMerge="1">
                  <a:txBody>
                    <a:bodyPr/>
                    <a:lstStyle/>
                    <a:p>
                      <a:endParaRPr lang="en-GB"/>
                    </a:p>
                  </a:txBody>
                  <a:tcPr/>
                </a:tc>
                <a:tc>
                  <a:txBody>
                    <a:bodyPr/>
                    <a:lstStyle/>
                    <a:p>
                      <a:pPr algn="ctr" fontAlgn="ctr"/>
                      <a:r>
                        <a:rPr lang="en-GB" sz="1300" b="1" i="0" u="none" strike="noStrike" dirty="0">
                          <a:solidFill>
                            <a:srgbClr val="FFFFFF"/>
                          </a:solidFill>
                          <a:effectLst/>
                          <a:latin typeface="Verdana" panose="020B0604030504040204" pitchFamily="34" charset="0"/>
                        </a:rPr>
                        <a:t>North</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Central &amp; West</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South East</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1723215598"/>
                  </a:ext>
                </a:extLst>
              </a:tr>
              <a:tr h="288000">
                <a:tc>
                  <a:txBody>
                    <a:bodyPr/>
                    <a:lstStyle/>
                    <a:p>
                      <a:pPr algn="l" fontAlgn="ctr"/>
                      <a:r>
                        <a:rPr lang="en-GB" sz="1300" b="0" i="0" u="none" strike="noStrike" dirty="0">
                          <a:solidFill>
                            <a:schemeClr val="bg2"/>
                          </a:solidFill>
                          <a:effectLst/>
                          <a:latin typeface="Verdana" panose="020B0604030504040204" pitchFamily="34" charset="0"/>
                        </a:rPr>
                        <a:t>North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05:42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EE1A7"/>
                    </a:solidFill>
                  </a:tcPr>
                </a:tc>
                <a:tc>
                  <a:txBody>
                    <a:bodyPr/>
                    <a:lstStyle/>
                    <a:p>
                      <a:pPr algn="ctr" fontAlgn="ctr"/>
                      <a:r>
                        <a:rPr lang="en-GB" sz="1300" b="0" i="0" u="none" strike="noStrike" dirty="0">
                          <a:solidFill>
                            <a:schemeClr val="bg2"/>
                          </a:solidFill>
                          <a:effectLst/>
                          <a:latin typeface="Verdana" panose="020B0604030504040204" pitchFamily="34" charset="0"/>
                        </a:rPr>
                        <a:t>05:42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05:39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794027535"/>
                  </a:ext>
                </a:extLst>
              </a:tr>
              <a:tr h="288000">
                <a:tc>
                  <a:txBody>
                    <a:bodyPr/>
                    <a:lstStyle/>
                    <a:p>
                      <a:pPr algn="l" fontAlgn="ctr"/>
                      <a:r>
                        <a:rPr lang="en-GB" sz="1300" b="0" i="0" u="none" strike="noStrike" dirty="0">
                          <a:solidFill>
                            <a:schemeClr val="bg2"/>
                          </a:solidFill>
                          <a:effectLst/>
                          <a:latin typeface="Verdana" panose="020B0604030504040204" pitchFamily="34" charset="0"/>
                        </a:rPr>
                        <a:t>Central &amp; West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05:51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06:01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EE1A7"/>
                    </a:solidFill>
                  </a:tcPr>
                </a:tc>
                <a:tc>
                  <a:txBody>
                    <a:bodyPr/>
                    <a:lstStyle/>
                    <a:p>
                      <a:pPr algn="ctr" fontAlgn="ctr"/>
                      <a:r>
                        <a:rPr lang="en-GB" sz="1300" b="0" i="0" u="none" strike="noStrike" dirty="0">
                          <a:solidFill>
                            <a:schemeClr val="bg2"/>
                          </a:solidFill>
                          <a:effectLst/>
                          <a:latin typeface="Verdana" panose="020B0604030504040204" pitchFamily="34" charset="0"/>
                        </a:rPr>
                        <a:t>05:55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4206693707"/>
                  </a:ext>
                </a:extLst>
              </a:tr>
              <a:tr h="288000">
                <a:tc>
                  <a:txBody>
                    <a:bodyPr/>
                    <a:lstStyle/>
                    <a:p>
                      <a:pPr algn="l" fontAlgn="ctr"/>
                      <a:r>
                        <a:rPr lang="en-GB" sz="1300" b="0" i="0" u="none" strike="noStrike" dirty="0">
                          <a:solidFill>
                            <a:schemeClr val="bg2"/>
                          </a:solidFill>
                          <a:effectLst/>
                          <a:latin typeface="Verdana" panose="020B0604030504040204" pitchFamily="34" charset="0"/>
                        </a:rPr>
                        <a:t>South East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05:48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05:52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05:53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EE1A7"/>
                    </a:solidFill>
                  </a:tcPr>
                </a:tc>
                <a:extLst>
                  <a:ext uri="{0D108BD9-81ED-4DB2-BD59-A6C34878D82A}">
                    <a16:rowId xmlns="" xmlns:a16="http://schemas.microsoft.com/office/drawing/2014/main" val="870020671"/>
                  </a:ext>
                </a:extLst>
              </a:tr>
            </a:tbl>
          </a:graphicData>
        </a:graphic>
      </p:graphicFrame>
      <p:sp>
        <p:nvSpPr>
          <p:cNvPr id="7" name="Content Placeholder 4"/>
          <p:cNvSpPr txBox="1">
            <a:spLocks/>
          </p:cNvSpPr>
          <p:nvPr/>
        </p:nvSpPr>
        <p:spPr>
          <a:xfrm>
            <a:off x="435063" y="4581128"/>
            <a:ext cx="7899557" cy="1008112"/>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b="1" dirty="0" smtClean="0"/>
              <a:t>For BCP purposes, WAST to target 85% of calls being answered by the home CCC.</a:t>
            </a:r>
          </a:p>
          <a:p>
            <a:pPr marL="0" indent="0">
              <a:buFont typeface="Arial" pitchFamily="34" charset="0"/>
              <a:buNone/>
            </a:pPr>
            <a:endParaRPr lang="en-GB" dirty="0"/>
          </a:p>
        </p:txBody>
      </p:sp>
    </p:spTree>
    <p:extLst>
      <p:ext uri="{BB962C8B-B14F-4D97-AF65-F5344CB8AC3E}">
        <p14:creationId xmlns:p14="http://schemas.microsoft.com/office/powerpoint/2010/main" val="69861185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Call Durations</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46</a:t>
            </a:fld>
            <a:endParaRPr lang="en-GB" dirty="0"/>
          </a:p>
        </p:txBody>
      </p:sp>
      <p:graphicFrame>
        <p:nvGraphicFramePr>
          <p:cNvPr id="6" name="Chart 5"/>
          <p:cNvGraphicFramePr>
            <a:graphicFrameLocks noGrp="1"/>
          </p:cNvGraphicFramePr>
          <p:nvPr>
            <p:extLst/>
          </p:nvPr>
        </p:nvGraphicFramePr>
        <p:xfrm>
          <a:off x="0" y="2114203"/>
          <a:ext cx="6156176" cy="4637459"/>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2"/>
          <p:cNvSpPr txBox="1">
            <a:spLocks/>
          </p:cNvSpPr>
          <p:nvPr/>
        </p:nvSpPr>
        <p:spPr>
          <a:xfrm>
            <a:off x="416859" y="1484784"/>
            <a:ext cx="8259597" cy="504056"/>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GB" dirty="0" smtClean="0"/>
              <a:t>Call durations have increased significantly since October 2018.</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420843435"/>
              </p:ext>
            </p:extLst>
          </p:nvPr>
        </p:nvGraphicFramePr>
        <p:xfrm>
          <a:off x="6300192" y="3069264"/>
          <a:ext cx="2520000" cy="2448000"/>
        </p:xfrm>
        <a:graphic>
          <a:graphicData uri="http://schemas.openxmlformats.org/drawingml/2006/table">
            <a:tbl>
              <a:tblPr/>
              <a:tblGrid>
                <a:gridCol w="1260000">
                  <a:extLst>
                    <a:ext uri="{9D8B030D-6E8A-4147-A177-3AD203B41FA5}">
                      <a16:colId xmlns="" xmlns:a16="http://schemas.microsoft.com/office/drawing/2014/main" val="1030228053"/>
                    </a:ext>
                  </a:extLst>
                </a:gridCol>
                <a:gridCol w="1260000">
                  <a:extLst>
                    <a:ext uri="{9D8B030D-6E8A-4147-A177-3AD203B41FA5}">
                      <a16:colId xmlns="" xmlns:a16="http://schemas.microsoft.com/office/drawing/2014/main" val="1319875003"/>
                    </a:ext>
                  </a:extLst>
                </a:gridCol>
              </a:tblGrid>
              <a:tr h="432000">
                <a:tc>
                  <a:txBody>
                    <a:bodyPr/>
                    <a:lstStyle/>
                    <a:p>
                      <a:pPr algn="ctr" fontAlgn="ctr"/>
                      <a:r>
                        <a:rPr lang="en-GB" sz="1050" b="1" i="0" u="none" strike="noStrike" dirty="0">
                          <a:solidFill>
                            <a:srgbClr val="FFFFFF"/>
                          </a:solidFill>
                          <a:effectLst/>
                          <a:latin typeface="Verdana" panose="020B0604030504040204" pitchFamily="34" charset="0"/>
                        </a:rPr>
                        <a:t>Trust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1" i="0" u="none" strike="noStrike" dirty="0">
                          <a:solidFill>
                            <a:srgbClr val="FFFFFF"/>
                          </a:solidFill>
                          <a:effectLst/>
                          <a:latin typeface="Verdana" panose="020B0604030504040204" pitchFamily="34" charset="0"/>
                        </a:rPr>
                        <a:t>999 Average </a:t>
                      </a:r>
                      <a:br>
                        <a:rPr lang="en-GB" sz="1050" b="1" i="0" u="none" strike="noStrike" dirty="0">
                          <a:solidFill>
                            <a:srgbClr val="FFFFFF"/>
                          </a:solidFill>
                          <a:effectLst/>
                          <a:latin typeface="Verdana" panose="020B0604030504040204" pitchFamily="34" charset="0"/>
                        </a:rPr>
                      </a:br>
                      <a:r>
                        <a:rPr lang="en-GB" sz="1050" b="1" i="0" u="none" strike="noStrike" dirty="0">
                          <a:solidFill>
                            <a:srgbClr val="FFFFFF"/>
                          </a:solidFill>
                          <a:effectLst/>
                          <a:latin typeface="Verdana" panose="020B0604030504040204" pitchFamily="34" charset="0"/>
                        </a:rPr>
                        <a:t>Call Duration</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270110194"/>
                  </a:ext>
                </a:extLst>
              </a:tr>
              <a:tr h="288000">
                <a:tc>
                  <a:txBody>
                    <a:bodyPr/>
                    <a:lstStyle/>
                    <a:p>
                      <a:pPr algn="ctr" fontAlgn="ctr"/>
                      <a:r>
                        <a:rPr lang="en-GB" sz="1200" b="0" i="0" u="none" strike="noStrike" dirty="0">
                          <a:solidFill>
                            <a:schemeClr val="bg2"/>
                          </a:solidFill>
                          <a:effectLst/>
                          <a:latin typeface="Verdana" panose="020B0604030504040204" pitchFamily="34" charset="0"/>
                        </a:rPr>
                        <a: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04:16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857964242"/>
                  </a:ext>
                </a:extLst>
              </a:tr>
              <a:tr h="288000">
                <a:tc>
                  <a:txBody>
                    <a:bodyPr/>
                    <a:lstStyle/>
                    <a:p>
                      <a:pPr algn="ctr" fontAlgn="ctr"/>
                      <a:r>
                        <a:rPr lang="en-GB" sz="1200" b="0" i="0" u="none" strike="noStrike" dirty="0">
                          <a:solidFill>
                            <a:schemeClr val="bg2"/>
                          </a:solidFill>
                          <a:effectLst/>
                          <a:latin typeface="Verdana" panose="020B0604030504040204" pitchFamily="34" charset="0"/>
                        </a:rPr>
                        <a:t>Q</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04:59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783643622"/>
                  </a:ext>
                </a:extLst>
              </a:tr>
              <a:tr h="288000">
                <a:tc>
                  <a:txBody>
                    <a:bodyPr/>
                    <a:lstStyle/>
                    <a:p>
                      <a:pPr algn="ctr" fontAlgn="ctr"/>
                      <a:r>
                        <a:rPr lang="en-GB" sz="1200" b="0" i="0" u="none" strike="noStrike" dirty="0">
                          <a:solidFill>
                            <a:schemeClr val="bg2"/>
                          </a:solidFill>
                          <a:effectLst/>
                          <a:latin typeface="Verdana" panose="020B0604030504040204" pitchFamily="34" charset="0"/>
                        </a:rPr>
                        <a:t>WAST 2018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0D2"/>
                    </a:solidFill>
                  </a:tcPr>
                </a:tc>
                <a:tc>
                  <a:txBody>
                    <a:bodyPr/>
                    <a:lstStyle/>
                    <a:p>
                      <a:pPr algn="ctr" fontAlgn="ctr"/>
                      <a:r>
                        <a:rPr lang="en-GB" sz="1200" b="0" i="0" u="none" strike="noStrike" dirty="0">
                          <a:solidFill>
                            <a:schemeClr val="bg2"/>
                          </a:solidFill>
                          <a:effectLst/>
                          <a:latin typeface="Verdana" panose="020B0604030504040204" pitchFamily="34" charset="0"/>
                        </a:rPr>
                        <a:t>05:11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0D2"/>
                    </a:solidFill>
                  </a:tcPr>
                </a:tc>
                <a:extLst>
                  <a:ext uri="{0D108BD9-81ED-4DB2-BD59-A6C34878D82A}">
                    <a16:rowId xmlns="" xmlns:a16="http://schemas.microsoft.com/office/drawing/2014/main" val="2792538443"/>
                  </a:ext>
                </a:extLst>
              </a:tr>
              <a:tr h="288000">
                <a:tc>
                  <a:txBody>
                    <a:bodyPr/>
                    <a:lstStyle/>
                    <a:p>
                      <a:pPr algn="ctr" fontAlgn="ctr"/>
                      <a:r>
                        <a:rPr lang="en-GB" sz="1200" b="0" i="0" u="none" strike="noStrike" dirty="0">
                          <a:solidFill>
                            <a:schemeClr val="bg2"/>
                          </a:solidFill>
                          <a:effectLst/>
                          <a:latin typeface="Verdana" panose="020B0604030504040204" pitchFamily="34" charset="0"/>
                        </a:rPr>
                        <a:t>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05:12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533627268"/>
                  </a:ext>
                </a:extLst>
              </a:tr>
              <a:tr h="288000">
                <a:tc>
                  <a:txBody>
                    <a:bodyPr/>
                    <a:lstStyle/>
                    <a:p>
                      <a:pPr algn="ctr" fontAlgn="ctr"/>
                      <a:r>
                        <a:rPr lang="en-GB" sz="1200" b="0" i="0" u="none" strike="noStrike" dirty="0">
                          <a:solidFill>
                            <a:schemeClr val="bg2"/>
                          </a:solidFill>
                          <a:effectLst/>
                          <a:latin typeface="Verdana" panose="020B0604030504040204" pitchFamily="34" charset="0"/>
                        </a:rPr>
                        <a: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05:27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215414013"/>
                  </a:ext>
                </a:extLst>
              </a:tr>
              <a:tr h="288000">
                <a:tc>
                  <a:txBody>
                    <a:bodyPr/>
                    <a:lstStyle/>
                    <a:p>
                      <a:pPr algn="ctr" fontAlgn="ctr"/>
                      <a:r>
                        <a:rPr lang="en-GB" sz="1200" b="0" i="0" u="none" strike="noStrike" dirty="0">
                          <a:solidFill>
                            <a:schemeClr val="bg2"/>
                          </a:solidFill>
                          <a:effectLst/>
                          <a:latin typeface="Verdana" panose="020B0604030504040204" pitchFamily="34" charset="0"/>
                        </a:rPr>
                        <a:t>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200" b="0" i="0" u="none" strike="noStrike" dirty="0">
                          <a:solidFill>
                            <a:schemeClr val="bg2"/>
                          </a:solidFill>
                          <a:effectLst/>
                          <a:latin typeface="Verdana" panose="020B0604030504040204" pitchFamily="34" charset="0"/>
                        </a:rPr>
                        <a:t>05:30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437050962"/>
                  </a:ext>
                </a:extLst>
              </a:tr>
              <a:tr h="288000">
                <a:tc>
                  <a:txBody>
                    <a:bodyPr/>
                    <a:lstStyle/>
                    <a:p>
                      <a:pPr algn="ctr" fontAlgn="ctr"/>
                      <a:r>
                        <a:rPr lang="en-GB" sz="1200" b="0" i="0" u="none" strike="noStrike" dirty="0">
                          <a:solidFill>
                            <a:schemeClr val="bg2"/>
                          </a:solidFill>
                          <a:effectLst/>
                          <a:latin typeface="Verdana" panose="020B0604030504040204" pitchFamily="34" charset="0"/>
                        </a:rPr>
                        <a:t>WAST 2019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EE1A7"/>
                    </a:solidFill>
                  </a:tcPr>
                </a:tc>
                <a:tc>
                  <a:txBody>
                    <a:bodyPr/>
                    <a:lstStyle/>
                    <a:p>
                      <a:pPr algn="ctr" fontAlgn="ctr"/>
                      <a:r>
                        <a:rPr lang="en-GB" sz="1200" b="0" i="0" u="none" strike="noStrike" dirty="0">
                          <a:solidFill>
                            <a:schemeClr val="bg2"/>
                          </a:solidFill>
                          <a:effectLst/>
                          <a:latin typeface="Verdana" panose="020B0604030504040204" pitchFamily="34" charset="0"/>
                        </a:rPr>
                        <a:t>06:40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EE1A7"/>
                    </a:solidFill>
                  </a:tcPr>
                </a:tc>
                <a:extLst>
                  <a:ext uri="{0D108BD9-81ED-4DB2-BD59-A6C34878D82A}">
                    <a16:rowId xmlns="" xmlns:a16="http://schemas.microsoft.com/office/drawing/2014/main" val="3714935227"/>
                  </a:ext>
                </a:extLst>
              </a:tr>
            </a:tbl>
          </a:graphicData>
        </a:graphic>
      </p:graphicFrame>
    </p:spTree>
    <p:extLst>
      <p:ext uri="{BB962C8B-B14F-4D97-AF65-F5344CB8AC3E}">
        <p14:creationId xmlns:p14="http://schemas.microsoft.com/office/powerpoint/2010/main" val="73574268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Call Durations</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47</a:t>
            </a:fld>
            <a:endParaRPr lang="en-GB" dirty="0"/>
          </a:p>
        </p:txBody>
      </p:sp>
      <p:sp>
        <p:nvSpPr>
          <p:cNvPr id="7" name="Content Placeholder 2"/>
          <p:cNvSpPr txBox="1">
            <a:spLocks/>
          </p:cNvSpPr>
          <p:nvPr/>
        </p:nvSpPr>
        <p:spPr>
          <a:xfrm>
            <a:off x="416859" y="1484784"/>
            <a:ext cx="8259597" cy="2520280"/>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t>It is felt that call durations will naturally reduce as response times improve, through:</a:t>
            </a:r>
          </a:p>
          <a:p>
            <a:pPr lvl="1"/>
            <a:r>
              <a:rPr lang="en-GB" sz="1800" dirty="0"/>
              <a:t>l</a:t>
            </a:r>
            <a:r>
              <a:rPr lang="en-GB" sz="1800" dirty="0" smtClean="0"/>
              <a:t>ess use of demand management scripts</a:t>
            </a:r>
          </a:p>
          <a:p>
            <a:pPr lvl="1"/>
            <a:r>
              <a:rPr lang="en-GB" sz="1800" dirty="0" smtClean="0"/>
              <a:t>less staying on the line until the ambulance arrives</a:t>
            </a:r>
          </a:p>
          <a:p>
            <a:r>
              <a:rPr lang="en-GB" b="1" dirty="0" smtClean="0"/>
              <a:t>WAST to target a return to 2018 handling times.</a:t>
            </a:r>
          </a:p>
          <a:p>
            <a:r>
              <a:rPr lang="en-GB" dirty="0" smtClean="0"/>
              <a:t>Variation between CCCs to remain for modelling.</a:t>
            </a:r>
          </a:p>
          <a:p>
            <a:pPr lvl="1"/>
            <a:endParaRPr lang="en-GB" dirty="0" smtClean="0"/>
          </a:p>
          <a:p>
            <a:endParaRPr lang="en-GB" dirty="0"/>
          </a:p>
        </p:txBody>
      </p:sp>
      <p:graphicFrame>
        <p:nvGraphicFramePr>
          <p:cNvPr id="5" name="Table 4"/>
          <p:cNvGraphicFramePr>
            <a:graphicFrameLocks noGrp="1"/>
          </p:cNvGraphicFramePr>
          <p:nvPr>
            <p:extLst/>
          </p:nvPr>
        </p:nvGraphicFramePr>
        <p:xfrm>
          <a:off x="827584" y="4318136"/>
          <a:ext cx="4968192" cy="1822125"/>
        </p:xfrm>
        <a:graphic>
          <a:graphicData uri="http://schemas.openxmlformats.org/drawingml/2006/table">
            <a:tbl>
              <a:tblPr/>
              <a:tblGrid>
                <a:gridCol w="1728192">
                  <a:extLst>
                    <a:ext uri="{9D8B030D-6E8A-4147-A177-3AD203B41FA5}">
                      <a16:colId xmlns="" xmlns:a16="http://schemas.microsoft.com/office/drawing/2014/main" val="1695862698"/>
                    </a:ext>
                  </a:extLst>
                </a:gridCol>
                <a:gridCol w="1080000">
                  <a:extLst>
                    <a:ext uri="{9D8B030D-6E8A-4147-A177-3AD203B41FA5}">
                      <a16:colId xmlns="" xmlns:a16="http://schemas.microsoft.com/office/drawing/2014/main" val="3480085663"/>
                    </a:ext>
                  </a:extLst>
                </a:gridCol>
                <a:gridCol w="1080000">
                  <a:extLst>
                    <a:ext uri="{9D8B030D-6E8A-4147-A177-3AD203B41FA5}">
                      <a16:colId xmlns="" xmlns:a16="http://schemas.microsoft.com/office/drawing/2014/main" val="3675759817"/>
                    </a:ext>
                  </a:extLst>
                </a:gridCol>
                <a:gridCol w="1080000">
                  <a:extLst>
                    <a:ext uri="{9D8B030D-6E8A-4147-A177-3AD203B41FA5}">
                      <a16:colId xmlns="" xmlns:a16="http://schemas.microsoft.com/office/drawing/2014/main" val="1223748519"/>
                    </a:ext>
                  </a:extLst>
                </a:gridCol>
              </a:tblGrid>
              <a:tr h="238125">
                <a:tc gridSpan="2">
                  <a:txBody>
                    <a:bodyPr/>
                    <a:lstStyle/>
                    <a:p>
                      <a:pPr algn="l" fontAlgn="ctr"/>
                      <a:r>
                        <a:rPr lang="en-GB" sz="1300" b="1" i="1" u="none" strike="noStrike" dirty="0">
                          <a:solidFill>
                            <a:schemeClr val="bg2"/>
                          </a:solidFill>
                          <a:effectLst/>
                          <a:latin typeface="Verdana" panose="020B0604030504040204" pitchFamily="34" charset="0"/>
                        </a:rPr>
                        <a:t>Average 999 Call Duration</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GB" sz="105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300" b="0" i="0" u="none" strike="noStrike" dirty="0">
                        <a:solidFill>
                          <a:srgbClr val="1A1818"/>
                        </a:solidFill>
                        <a:effectLst/>
                        <a:latin typeface="Verdana" panose="020B0604030504040204" pitchFamily="34" charset="0"/>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300" b="0" i="0" u="none" strike="noStrike" dirty="0">
                        <a:solidFill>
                          <a:srgbClr val="1A1818"/>
                        </a:solidFill>
                        <a:effectLst/>
                        <a:latin typeface="Verdana" panose="020B060403050404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597265807"/>
                  </a:ext>
                </a:extLst>
              </a:tr>
              <a:tr h="432000">
                <a:tc>
                  <a:txBody>
                    <a:bodyPr/>
                    <a:lstStyle/>
                    <a:p>
                      <a:pPr algn="ctr" fontAlgn="ctr"/>
                      <a:r>
                        <a:rPr lang="en-GB" sz="1300" b="1" i="0" u="none" strike="noStrike" dirty="0">
                          <a:solidFill>
                            <a:srgbClr val="FFFFFF"/>
                          </a:solidFill>
                          <a:effectLst/>
                          <a:latin typeface="Verdana" panose="020B0604030504040204" pitchFamily="34" charset="0"/>
                        </a:rPr>
                        <a:t>CCC </a:t>
                      </a:r>
                      <a:r>
                        <a:rPr lang="en-GB" sz="1300" b="1" i="0" u="none" strike="noStrike" dirty="0" smtClean="0">
                          <a:solidFill>
                            <a:srgbClr val="FFFFFF"/>
                          </a:solidFill>
                          <a:effectLst/>
                          <a:latin typeface="Verdana" panose="020B0604030504040204" pitchFamily="34" charset="0"/>
                        </a:rPr>
                        <a:t>Answered</a:t>
                      </a:r>
                      <a:endParaRPr lang="en-GB" sz="1300" b="1" i="0" u="none" strike="noStrike" dirty="0">
                        <a:solidFill>
                          <a:srgbClr val="FFFFFF"/>
                        </a:solidFill>
                        <a:effectLst/>
                        <a:latin typeface="Verdana" panose="020B060403050404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2018</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2019</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smtClean="0">
                          <a:solidFill>
                            <a:srgbClr val="FFFFFF"/>
                          </a:solidFill>
                          <a:effectLst/>
                          <a:latin typeface="Verdana" panose="020B0604030504040204" pitchFamily="34" charset="0"/>
                        </a:rPr>
                        <a:t>Efficiency</a:t>
                      </a:r>
                      <a:endParaRPr lang="en-GB" sz="1300" b="1" i="0" u="none" strike="noStrike" dirty="0">
                        <a:solidFill>
                          <a:srgbClr val="FFFFFF"/>
                        </a:solidFill>
                        <a:effectLst/>
                        <a:latin typeface="Verdana" panose="020B0604030504040204" pitchFamily="34" charset="0"/>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2700433938"/>
                  </a:ext>
                </a:extLst>
              </a:tr>
              <a:tr h="288000">
                <a:tc>
                  <a:txBody>
                    <a:bodyPr/>
                    <a:lstStyle/>
                    <a:p>
                      <a:pPr algn="l" fontAlgn="ctr"/>
                      <a:r>
                        <a:rPr lang="en-GB" sz="1300" b="0" i="0" u="none" strike="noStrike" dirty="0">
                          <a:solidFill>
                            <a:schemeClr val="bg2"/>
                          </a:solidFill>
                          <a:effectLst/>
                          <a:latin typeface="Verdana" panose="020B0604030504040204" pitchFamily="34" charset="0"/>
                        </a:rPr>
                        <a:t>Central &amp; West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05:29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06:44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01:15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154750464"/>
                  </a:ext>
                </a:extLst>
              </a:tr>
              <a:tr h="288000">
                <a:tc>
                  <a:txBody>
                    <a:bodyPr/>
                    <a:lstStyle/>
                    <a:p>
                      <a:pPr algn="l" fontAlgn="ctr"/>
                      <a:r>
                        <a:rPr lang="en-GB" sz="1300" b="0" i="0" u="none" strike="noStrike" dirty="0">
                          <a:solidFill>
                            <a:schemeClr val="bg2"/>
                          </a:solidFill>
                          <a:effectLst/>
                          <a:latin typeface="Verdana" panose="020B0604030504040204" pitchFamily="34" charset="0"/>
                        </a:rPr>
                        <a:t>North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05:19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06:07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00:48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2938862913"/>
                  </a:ext>
                </a:extLst>
              </a:tr>
              <a:tr h="288000">
                <a:tc>
                  <a:txBody>
                    <a:bodyPr/>
                    <a:lstStyle/>
                    <a:p>
                      <a:pPr algn="l" fontAlgn="ctr"/>
                      <a:r>
                        <a:rPr lang="en-GB" sz="1300" b="0" i="0" u="none" strike="noStrike" dirty="0">
                          <a:solidFill>
                            <a:schemeClr val="bg2"/>
                          </a:solidFill>
                          <a:effectLst/>
                          <a:latin typeface="Verdana" panose="020B0604030504040204" pitchFamily="34" charset="0"/>
                        </a:rPr>
                        <a:t>South East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04:52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07:10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0" i="0" u="none" strike="noStrike" dirty="0">
                          <a:solidFill>
                            <a:schemeClr val="bg2"/>
                          </a:solidFill>
                          <a:effectLst/>
                          <a:latin typeface="Verdana" panose="020B0604030504040204" pitchFamily="34" charset="0"/>
                        </a:rPr>
                        <a:t>02:18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961264481"/>
                  </a:ext>
                </a:extLst>
              </a:tr>
              <a:tr h="288000">
                <a:tc>
                  <a:txBody>
                    <a:bodyPr/>
                    <a:lstStyle/>
                    <a:p>
                      <a:pPr algn="l" fontAlgn="ctr"/>
                      <a:r>
                        <a:rPr lang="en-GB" sz="1300" b="1" i="0" u="none" strike="noStrike" dirty="0">
                          <a:solidFill>
                            <a:schemeClr val="bg2"/>
                          </a:solidFill>
                          <a:effectLst/>
                          <a:latin typeface="Verdana" panose="020B0604030504040204" pitchFamily="34" charset="0"/>
                        </a:rPr>
                        <a:t>Overall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05:11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06:40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chemeClr val="bg2"/>
                          </a:solidFill>
                          <a:effectLst/>
                          <a:latin typeface="Verdana" panose="020B0604030504040204" pitchFamily="34" charset="0"/>
                        </a:rPr>
                        <a:t>01:29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29604293"/>
                  </a:ext>
                </a:extLst>
              </a:tr>
            </a:tbl>
          </a:graphicData>
        </a:graphic>
      </p:graphicFrame>
    </p:spTree>
    <p:extLst>
      <p:ext uri="{BB962C8B-B14F-4D97-AF65-F5344CB8AC3E}">
        <p14:creationId xmlns:p14="http://schemas.microsoft.com/office/powerpoint/2010/main" val="390312206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Time to Answer</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48</a:t>
            </a:fld>
            <a:endParaRPr lang="en-GB" dirty="0"/>
          </a:p>
        </p:txBody>
      </p:sp>
      <p:graphicFrame>
        <p:nvGraphicFramePr>
          <p:cNvPr id="6" name="Chart 5"/>
          <p:cNvGraphicFramePr>
            <a:graphicFrameLocks/>
          </p:cNvGraphicFramePr>
          <p:nvPr>
            <p:extLst/>
          </p:nvPr>
        </p:nvGraphicFramePr>
        <p:xfrm>
          <a:off x="364430" y="2924944"/>
          <a:ext cx="7839075" cy="3695334"/>
        </p:xfrm>
        <a:graphic>
          <a:graphicData uri="http://schemas.openxmlformats.org/drawingml/2006/chart">
            <c:chart xmlns:c="http://schemas.openxmlformats.org/drawingml/2006/chart" xmlns:r="http://schemas.openxmlformats.org/officeDocument/2006/relationships" r:id="rId3"/>
          </a:graphicData>
        </a:graphic>
      </p:graphicFrame>
      <p:sp>
        <p:nvSpPr>
          <p:cNvPr id="7" name="Content Placeholder 2"/>
          <p:cNvSpPr txBox="1">
            <a:spLocks/>
          </p:cNvSpPr>
          <p:nvPr/>
        </p:nvSpPr>
        <p:spPr>
          <a:xfrm>
            <a:off x="416859" y="1484784"/>
            <a:ext cx="8259597" cy="2520280"/>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t>Non-999 are answered more slowly that 999 calls not only due to call prioritisation, but primarily due to IVR delays.</a:t>
            </a:r>
          </a:p>
          <a:p>
            <a:r>
              <a:rPr lang="en-GB" b="1" dirty="0" smtClean="0"/>
              <a:t>It is assumed that this behaviour will continue.</a:t>
            </a:r>
          </a:p>
        </p:txBody>
      </p:sp>
    </p:spTree>
    <p:extLst>
      <p:ext uri="{BB962C8B-B14F-4D97-AF65-F5344CB8AC3E}">
        <p14:creationId xmlns:p14="http://schemas.microsoft.com/office/powerpoint/2010/main" val="3462328954"/>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Clinical Triage Assessment (CTA)</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49</a:t>
            </a:fld>
            <a:endParaRPr lang="en-GB" dirty="0"/>
          </a:p>
        </p:txBody>
      </p:sp>
      <p:sp>
        <p:nvSpPr>
          <p:cNvPr id="7" name="Content Placeholder 2"/>
          <p:cNvSpPr txBox="1">
            <a:spLocks/>
          </p:cNvSpPr>
          <p:nvPr/>
        </p:nvSpPr>
        <p:spPr>
          <a:xfrm>
            <a:off x="416859" y="1484784"/>
            <a:ext cx="8259597" cy="4968552"/>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b="1" u="sng" dirty="0" smtClean="0"/>
              <a:t>CSD</a:t>
            </a:r>
          </a:p>
          <a:p>
            <a:r>
              <a:rPr lang="en-GB" dirty="0" smtClean="0"/>
              <a:t>Average call duration: 26m 31s</a:t>
            </a:r>
          </a:p>
          <a:p>
            <a:r>
              <a:rPr lang="en-GB" dirty="0" smtClean="0"/>
              <a:t>Hear &amp; Treat “success” rate: 31.8%</a:t>
            </a:r>
          </a:p>
          <a:p>
            <a:r>
              <a:rPr lang="en-GB" dirty="0" smtClean="0"/>
              <a:t>No Hear &amp; Treat contribution from non-CSD suitable calls.</a:t>
            </a:r>
          </a:p>
          <a:p>
            <a:r>
              <a:rPr lang="en-GB" dirty="0" smtClean="0"/>
              <a:t>Not modelling other CSD tasks.</a:t>
            </a:r>
            <a:endParaRPr lang="en-GB" b="1" u="sng" dirty="0"/>
          </a:p>
          <a:p>
            <a:pPr marL="0" indent="0">
              <a:spcBef>
                <a:spcPts val="1200"/>
              </a:spcBef>
              <a:buNone/>
            </a:pPr>
            <a:r>
              <a:rPr lang="en-GB" b="1" u="sng" dirty="0" smtClean="0"/>
              <a:t>NHSD</a:t>
            </a:r>
          </a:p>
          <a:p>
            <a:r>
              <a:rPr lang="en-GB" dirty="0"/>
              <a:t>Average call duration: </a:t>
            </a:r>
            <a:r>
              <a:rPr lang="en-GB" dirty="0" smtClean="0"/>
              <a:t>23m 24s</a:t>
            </a:r>
            <a:endParaRPr lang="en-GB" dirty="0"/>
          </a:p>
          <a:p>
            <a:r>
              <a:rPr lang="en-GB" dirty="0"/>
              <a:t>Hear &amp; Treat </a:t>
            </a:r>
            <a:r>
              <a:rPr lang="en-GB" dirty="0" smtClean="0"/>
              <a:t>“success” </a:t>
            </a:r>
            <a:r>
              <a:rPr lang="en-GB" dirty="0"/>
              <a:t>rate: </a:t>
            </a:r>
            <a:r>
              <a:rPr lang="en-GB" dirty="0" smtClean="0"/>
              <a:t>56.0%</a:t>
            </a: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78480014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8064896" cy="1008113"/>
          </a:xfrm>
        </p:spPr>
        <p:txBody>
          <a:bodyPr/>
          <a:lstStyle/>
          <a:p>
            <a:r>
              <a:rPr lang="en-GB" dirty="0" smtClean="0"/>
              <a:t>Review Timetable</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5</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014413876"/>
              </p:ext>
            </p:extLst>
          </p:nvPr>
        </p:nvGraphicFramePr>
        <p:xfrm>
          <a:off x="251531" y="1273079"/>
          <a:ext cx="8064885" cy="5112566"/>
        </p:xfrm>
        <a:graphic>
          <a:graphicData uri="http://schemas.openxmlformats.org/drawingml/2006/table">
            <a:tbl>
              <a:tblPr/>
              <a:tblGrid>
                <a:gridCol w="231218">
                  <a:extLst>
                    <a:ext uri="{9D8B030D-6E8A-4147-A177-3AD203B41FA5}">
                      <a16:colId xmlns="" xmlns:a16="http://schemas.microsoft.com/office/drawing/2014/main" val="2923078418"/>
                    </a:ext>
                  </a:extLst>
                </a:gridCol>
                <a:gridCol w="1026611">
                  <a:extLst>
                    <a:ext uri="{9D8B030D-6E8A-4147-A177-3AD203B41FA5}">
                      <a16:colId xmlns="" xmlns:a16="http://schemas.microsoft.com/office/drawing/2014/main" val="3093032794"/>
                    </a:ext>
                  </a:extLst>
                </a:gridCol>
                <a:gridCol w="425441">
                  <a:extLst>
                    <a:ext uri="{9D8B030D-6E8A-4147-A177-3AD203B41FA5}">
                      <a16:colId xmlns="" xmlns:a16="http://schemas.microsoft.com/office/drawing/2014/main" val="3247484501"/>
                    </a:ext>
                  </a:extLst>
                </a:gridCol>
                <a:gridCol w="425441">
                  <a:extLst>
                    <a:ext uri="{9D8B030D-6E8A-4147-A177-3AD203B41FA5}">
                      <a16:colId xmlns="" xmlns:a16="http://schemas.microsoft.com/office/drawing/2014/main" val="2082452080"/>
                    </a:ext>
                  </a:extLst>
                </a:gridCol>
                <a:gridCol w="425441">
                  <a:extLst>
                    <a:ext uri="{9D8B030D-6E8A-4147-A177-3AD203B41FA5}">
                      <a16:colId xmlns="" xmlns:a16="http://schemas.microsoft.com/office/drawing/2014/main" val="2990069283"/>
                    </a:ext>
                  </a:extLst>
                </a:gridCol>
                <a:gridCol w="425441">
                  <a:extLst>
                    <a:ext uri="{9D8B030D-6E8A-4147-A177-3AD203B41FA5}">
                      <a16:colId xmlns="" xmlns:a16="http://schemas.microsoft.com/office/drawing/2014/main" val="3388496323"/>
                    </a:ext>
                  </a:extLst>
                </a:gridCol>
                <a:gridCol w="425441">
                  <a:extLst>
                    <a:ext uri="{9D8B030D-6E8A-4147-A177-3AD203B41FA5}">
                      <a16:colId xmlns="" xmlns:a16="http://schemas.microsoft.com/office/drawing/2014/main" val="2933180572"/>
                    </a:ext>
                  </a:extLst>
                </a:gridCol>
                <a:gridCol w="425441">
                  <a:extLst>
                    <a:ext uri="{9D8B030D-6E8A-4147-A177-3AD203B41FA5}">
                      <a16:colId xmlns="" xmlns:a16="http://schemas.microsoft.com/office/drawing/2014/main" val="3766209050"/>
                    </a:ext>
                  </a:extLst>
                </a:gridCol>
                <a:gridCol w="425441">
                  <a:extLst>
                    <a:ext uri="{9D8B030D-6E8A-4147-A177-3AD203B41FA5}">
                      <a16:colId xmlns="" xmlns:a16="http://schemas.microsoft.com/office/drawing/2014/main" val="3544673656"/>
                    </a:ext>
                  </a:extLst>
                </a:gridCol>
                <a:gridCol w="425441">
                  <a:extLst>
                    <a:ext uri="{9D8B030D-6E8A-4147-A177-3AD203B41FA5}">
                      <a16:colId xmlns="" xmlns:a16="http://schemas.microsoft.com/office/drawing/2014/main" val="3530759560"/>
                    </a:ext>
                  </a:extLst>
                </a:gridCol>
                <a:gridCol w="425441">
                  <a:extLst>
                    <a:ext uri="{9D8B030D-6E8A-4147-A177-3AD203B41FA5}">
                      <a16:colId xmlns="" xmlns:a16="http://schemas.microsoft.com/office/drawing/2014/main" val="3995456272"/>
                    </a:ext>
                  </a:extLst>
                </a:gridCol>
                <a:gridCol w="425441">
                  <a:extLst>
                    <a:ext uri="{9D8B030D-6E8A-4147-A177-3AD203B41FA5}">
                      <a16:colId xmlns="" xmlns:a16="http://schemas.microsoft.com/office/drawing/2014/main" val="172556443"/>
                    </a:ext>
                  </a:extLst>
                </a:gridCol>
                <a:gridCol w="425441">
                  <a:extLst>
                    <a:ext uri="{9D8B030D-6E8A-4147-A177-3AD203B41FA5}">
                      <a16:colId xmlns="" xmlns:a16="http://schemas.microsoft.com/office/drawing/2014/main" val="580782820"/>
                    </a:ext>
                  </a:extLst>
                </a:gridCol>
                <a:gridCol w="425441">
                  <a:extLst>
                    <a:ext uri="{9D8B030D-6E8A-4147-A177-3AD203B41FA5}">
                      <a16:colId xmlns="" xmlns:a16="http://schemas.microsoft.com/office/drawing/2014/main" val="2844144426"/>
                    </a:ext>
                  </a:extLst>
                </a:gridCol>
                <a:gridCol w="425441">
                  <a:extLst>
                    <a:ext uri="{9D8B030D-6E8A-4147-A177-3AD203B41FA5}">
                      <a16:colId xmlns="" xmlns:a16="http://schemas.microsoft.com/office/drawing/2014/main" val="3943293976"/>
                    </a:ext>
                  </a:extLst>
                </a:gridCol>
                <a:gridCol w="425441">
                  <a:extLst>
                    <a:ext uri="{9D8B030D-6E8A-4147-A177-3AD203B41FA5}">
                      <a16:colId xmlns="" xmlns:a16="http://schemas.microsoft.com/office/drawing/2014/main" val="1547668601"/>
                    </a:ext>
                  </a:extLst>
                </a:gridCol>
                <a:gridCol w="425441">
                  <a:extLst>
                    <a:ext uri="{9D8B030D-6E8A-4147-A177-3AD203B41FA5}">
                      <a16:colId xmlns="" xmlns:a16="http://schemas.microsoft.com/office/drawing/2014/main" val="3513967746"/>
                    </a:ext>
                  </a:extLst>
                </a:gridCol>
                <a:gridCol w="425441">
                  <a:extLst>
                    <a:ext uri="{9D8B030D-6E8A-4147-A177-3AD203B41FA5}">
                      <a16:colId xmlns="" xmlns:a16="http://schemas.microsoft.com/office/drawing/2014/main" val="3943569668"/>
                    </a:ext>
                  </a:extLst>
                </a:gridCol>
              </a:tblGrid>
              <a:tr h="266231">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a:noFill/>
                    </a:lnR>
                    <a:lnT>
                      <a:noFill/>
                    </a:lnT>
                    <a:lnB>
                      <a:noFill/>
                    </a:lnB>
                  </a:tcPr>
                </a:tc>
                <a:tc>
                  <a:txBody>
                    <a:bodyPr/>
                    <a:lstStyle/>
                    <a:p>
                      <a:pPr algn="r" fontAlgn="ctr"/>
                      <a:r>
                        <a:rPr lang="en-GB" sz="700" b="0" i="0" u="none" strike="noStrike" dirty="0">
                          <a:solidFill>
                            <a:srgbClr val="1A1818"/>
                          </a:solidFill>
                          <a:effectLst/>
                          <a:latin typeface="Verdana" panose="020B0604030504040204" pitchFamily="34" charset="0"/>
                        </a:rPr>
                        <a:t>Week No</a:t>
                      </a: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700" b="1" i="0" u="none" strike="noStrike" dirty="0">
                          <a:solidFill>
                            <a:srgbClr val="FFFFFF"/>
                          </a:solidFill>
                          <a:effectLst/>
                          <a:latin typeface="Verdana" panose="020B0604030504040204" pitchFamily="34" charset="0"/>
                        </a:rPr>
                        <a:t>1</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2</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3</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4</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5</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6</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7</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8</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9</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10</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11</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12</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13</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14</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15</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tc>
                  <a:txBody>
                    <a:bodyPr/>
                    <a:lstStyle/>
                    <a:p>
                      <a:pPr algn="ctr" fontAlgn="ctr"/>
                      <a:r>
                        <a:rPr lang="en-GB" sz="700" b="1" i="0" u="none" strike="noStrike" dirty="0">
                          <a:solidFill>
                            <a:srgbClr val="FFFFFF"/>
                          </a:solidFill>
                          <a:effectLst/>
                          <a:latin typeface="Verdana" panose="020B0604030504040204" pitchFamily="34" charset="0"/>
                        </a:rPr>
                        <a:t>16</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5B3789"/>
                    </a:solidFill>
                  </a:tcPr>
                </a:tc>
                <a:extLst>
                  <a:ext uri="{0D108BD9-81ED-4DB2-BD59-A6C34878D82A}">
                    <a16:rowId xmlns="" xmlns:a16="http://schemas.microsoft.com/office/drawing/2014/main" val="4122349816"/>
                  </a:ext>
                </a:extLst>
              </a:tr>
              <a:tr h="266231">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a:noFill/>
                    </a:lnR>
                    <a:lnT>
                      <a:noFill/>
                    </a:lnT>
                    <a:lnB>
                      <a:noFill/>
                    </a:lnB>
                  </a:tcPr>
                </a:tc>
                <a:tc>
                  <a:txBody>
                    <a:bodyPr/>
                    <a:lstStyle/>
                    <a:p>
                      <a:pPr algn="r" fontAlgn="ctr"/>
                      <a:r>
                        <a:rPr lang="en-GB" sz="700" b="0" i="0" u="none" strike="noStrike" dirty="0">
                          <a:solidFill>
                            <a:srgbClr val="1A1818"/>
                          </a:solidFill>
                          <a:effectLst/>
                          <a:latin typeface="Verdana" panose="020B0604030504040204" pitchFamily="34" charset="0"/>
                        </a:rPr>
                        <a:t>Week Commencing</a:t>
                      </a: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700" b="0" i="0" u="none" strike="noStrike" dirty="0">
                          <a:solidFill>
                            <a:srgbClr val="FFFFFF"/>
                          </a:solidFill>
                          <a:effectLst/>
                          <a:latin typeface="Verdana" panose="020B0604030504040204" pitchFamily="34" charset="0"/>
                        </a:rPr>
                        <a:t>17-Jun</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24-Jun</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01-Jul</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08-Jul</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15-Jul</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22-Jul</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29-Jul</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05-Aug</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12-Aug</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19-Aug</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26-Aug</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02-Sep</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09-Sep</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16-Sep</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23-Sep</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tc>
                  <a:txBody>
                    <a:bodyPr/>
                    <a:lstStyle/>
                    <a:p>
                      <a:pPr algn="ctr" fontAlgn="ctr"/>
                      <a:r>
                        <a:rPr lang="en-GB" sz="700" b="0" i="0" u="none" strike="noStrike" dirty="0">
                          <a:solidFill>
                            <a:srgbClr val="FFFFFF"/>
                          </a:solidFill>
                          <a:effectLst/>
                          <a:latin typeface="Verdana" panose="020B0604030504040204" pitchFamily="34" charset="0"/>
                        </a:rPr>
                        <a:t>30-Sep</a:t>
                      </a:r>
                    </a:p>
                  </a:txBody>
                  <a:tcPr marL="6202" marR="6202" marT="6202"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3789"/>
                    </a:solidFill>
                  </a:tcPr>
                </a:tc>
                <a:extLst>
                  <a:ext uri="{0D108BD9-81ED-4DB2-BD59-A6C34878D82A}">
                    <a16:rowId xmlns="" xmlns:a16="http://schemas.microsoft.com/office/drawing/2014/main" val="725944004"/>
                  </a:ext>
                </a:extLst>
              </a:tr>
              <a:tr h="135918">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a:noFill/>
                    </a:lnR>
                    <a:lnT>
                      <a:noFill/>
                    </a:lnT>
                    <a:lnB>
                      <a:noFill/>
                    </a:lnB>
                  </a:tcPr>
                </a:tc>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gridSpan="16">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702574863"/>
                  </a:ext>
                </a:extLst>
              </a:tr>
              <a:tr h="373190">
                <a:tc>
                  <a:txBody>
                    <a:bodyPr/>
                    <a:lstStyle/>
                    <a:p>
                      <a:pPr algn="l" fontAlgn="ctr"/>
                      <a:r>
                        <a:rPr lang="en-GB" sz="700" b="0" i="0" u="none" strike="noStrike" dirty="0">
                          <a:solidFill>
                            <a:srgbClr val="1A1818"/>
                          </a:solidFill>
                          <a:effectLst/>
                          <a:latin typeface="Verdana" panose="020B0604030504040204" pitchFamily="34" charset="0"/>
                        </a:rPr>
                        <a:t>a)</a:t>
                      </a:r>
                    </a:p>
                  </a:txBody>
                  <a:tcPr marL="6202" marR="6202" marT="6202" marB="0" anchor="ctr">
                    <a:lnL>
                      <a:noFill/>
                    </a:lnL>
                    <a:lnR>
                      <a:noFill/>
                    </a:lnR>
                    <a:lnT>
                      <a:noFill/>
                    </a:lnT>
                    <a:lnB>
                      <a:noFill/>
                    </a:lnB>
                  </a:tcPr>
                </a:tc>
                <a:tc>
                  <a:txBody>
                    <a:bodyPr/>
                    <a:lstStyle/>
                    <a:p>
                      <a:pPr algn="l" fontAlgn="ctr"/>
                      <a:r>
                        <a:rPr lang="en-GB" sz="700" b="0" i="0" u="none" strike="noStrike" dirty="0">
                          <a:solidFill>
                            <a:srgbClr val="1A1818"/>
                          </a:solidFill>
                          <a:effectLst/>
                          <a:latin typeface="Verdana" panose="020B0604030504040204" pitchFamily="34" charset="0"/>
                        </a:rPr>
                        <a:t>Data Collection</a:t>
                      </a: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99D6"/>
                    </a:solidFill>
                  </a:tcPr>
                </a:tc>
                <a:tc hMerge="1">
                  <a:txBody>
                    <a:bodyPr/>
                    <a:lstStyle/>
                    <a:p>
                      <a:endParaRPr lang="en-GB"/>
                    </a:p>
                  </a:txBody>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35879061"/>
                  </a:ext>
                </a:extLst>
              </a:tr>
              <a:tr h="135918">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a:noFill/>
                    </a:lnR>
                    <a:lnT>
                      <a:noFill/>
                    </a:lnT>
                    <a:lnB>
                      <a:noFill/>
                    </a:lnB>
                  </a:tcPr>
                </a:tc>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gridSpan="16">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2754832045"/>
                  </a:ext>
                </a:extLst>
              </a:tr>
              <a:tr h="373190">
                <a:tc>
                  <a:txBody>
                    <a:bodyPr/>
                    <a:lstStyle/>
                    <a:p>
                      <a:pPr algn="l" fontAlgn="ctr"/>
                      <a:r>
                        <a:rPr lang="en-GB" sz="700" b="0" i="0" u="none" strike="noStrike" dirty="0">
                          <a:solidFill>
                            <a:srgbClr val="1A1818"/>
                          </a:solidFill>
                          <a:effectLst/>
                          <a:latin typeface="Verdana" panose="020B0604030504040204" pitchFamily="34" charset="0"/>
                        </a:rPr>
                        <a:t>b)</a:t>
                      </a:r>
                    </a:p>
                  </a:txBody>
                  <a:tcPr marL="6202" marR="6202" marT="6202" marB="0" anchor="ctr">
                    <a:lnL>
                      <a:noFill/>
                    </a:lnL>
                    <a:lnR>
                      <a:noFill/>
                    </a:lnR>
                    <a:lnT>
                      <a:noFill/>
                    </a:lnT>
                    <a:lnB>
                      <a:noFill/>
                    </a:lnB>
                  </a:tcPr>
                </a:tc>
                <a:tc>
                  <a:txBody>
                    <a:bodyPr/>
                    <a:lstStyle/>
                    <a:p>
                      <a:pPr algn="l" fontAlgn="ctr"/>
                      <a:r>
                        <a:rPr lang="en-GB" sz="700" b="0" i="0" u="none" strike="noStrike" dirty="0">
                          <a:solidFill>
                            <a:srgbClr val="1A1818"/>
                          </a:solidFill>
                          <a:effectLst/>
                          <a:latin typeface="Verdana" panose="020B0604030504040204" pitchFamily="34" charset="0"/>
                        </a:rPr>
                        <a:t>Data Analysis</a:t>
                      </a: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GB" sz="700" b="0" i="0" u="none" strike="noStrike" dirty="0">
                          <a:solidFill>
                            <a:srgbClr val="1A1818"/>
                          </a:solidFill>
                          <a:effectLst/>
                          <a:latin typeface="Verdana" panose="020B0604030504040204" pitchFamily="34" charset="0"/>
                        </a:rPr>
                        <a:t>Model Set-up and</a:t>
                      </a:r>
                      <a:br>
                        <a:rPr lang="en-GB" sz="700" b="0" i="0" u="none" strike="noStrike" dirty="0">
                          <a:solidFill>
                            <a:srgbClr val="1A1818"/>
                          </a:solidFill>
                          <a:effectLst/>
                          <a:latin typeface="Verdana" panose="020B0604030504040204" pitchFamily="34" charset="0"/>
                        </a:rPr>
                      </a:br>
                      <a:r>
                        <a:rPr lang="en-GB" sz="700" b="0" i="0" u="none" strike="noStrike" dirty="0">
                          <a:solidFill>
                            <a:srgbClr val="1A1818"/>
                          </a:solidFill>
                          <a:effectLst/>
                          <a:latin typeface="Verdana" panose="020B0604030504040204" pitchFamily="34" charset="0"/>
                        </a:rPr>
                        <a:t>Current Service Profile</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99D6"/>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903953117"/>
                  </a:ext>
                </a:extLst>
              </a:tr>
              <a:tr h="135918">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a:noFill/>
                    </a:lnR>
                    <a:lnT>
                      <a:noFill/>
                    </a:lnT>
                    <a:lnB>
                      <a:noFill/>
                    </a:lnB>
                  </a:tcPr>
                </a:tc>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gridSpan="16">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4186150040"/>
                  </a:ext>
                </a:extLst>
              </a:tr>
              <a:tr h="373190">
                <a:tc>
                  <a:txBody>
                    <a:bodyPr/>
                    <a:lstStyle/>
                    <a:p>
                      <a:pPr algn="l" fontAlgn="ctr"/>
                      <a:r>
                        <a:rPr lang="en-GB" sz="700" b="0" i="0" u="none" strike="noStrike" dirty="0">
                          <a:solidFill>
                            <a:srgbClr val="1A1818"/>
                          </a:solidFill>
                          <a:effectLst/>
                          <a:latin typeface="Verdana" panose="020B0604030504040204" pitchFamily="34" charset="0"/>
                        </a:rPr>
                        <a:t>c)</a:t>
                      </a:r>
                    </a:p>
                  </a:txBody>
                  <a:tcPr marL="6202" marR="6202" marT="6202" marB="0" anchor="ctr">
                    <a:lnL>
                      <a:noFill/>
                    </a:lnL>
                    <a:lnR>
                      <a:noFill/>
                    </a:lnR>
                    <a:lnT>
                      <a:noFill/>
                    </a:lnT>
                    <a:lnB>
                      <a:noFill/>
                    </a:lnB>
                  </a:tcPr>
                </a:tc>
                <a:tc>
                  <a:txBody>
                    <a:bodyPr/>
                    <a:lstStyle/>
                    <a:p>
                      <a:pPr algn="l" fontAlgn="ctr"/>
                      <a:r>
                        <a:rPr lang="en-GB" sz="700" b="0" i="0" u="none" strike="noStrike" dirty="0">
                          <a:solidFill>
                            <a:srgbClr val="1A1818"/>
                          </a:solidFill>
                          <a:effectLst/>
                          <a:latin typeface="Verdana" panose="020B0604030504040204" pitchFamily="34" charset="0"/>
                        </a:rPr>
                        <a:t>Benchmarking</a:t>
                      </a: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99D6"/>
                    </a:solidFill>
                  </a:tcPr>
                </a:tc>
                <a:tc hMerge="1">
                  <a:txBody>
                    <a:bodyPr/>
                    <a:lstStyle/>
                    <a:p>
                      <a:endParaRPr lang="en-GB"/>
                    </a:p>
                  </a:txBody>
                  <a:tcPr/>
                </a:tc>
                <a:tc hMerge="1">
                  <a:txBody>
                    <a:bodyPr/>
                    <a:lstStyle/>
                    <a:p>
                      <a:endParaRPr lang="en-GB"/>
                    </a:p>
                  </a:txBody>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627931503"/>
                  </a:ext>
                </a:extLst>
              </a:tr>
              <a:tr h="135918">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a:noFill/>
                    </a:lnR>
                    <a:lnT>
                      <a:noFill/>
                    </a:lnT>
                    <a:lnB>
                      <a:noFill/>
                    </a:lnB>
                  </a:tcPr>
                </a:tc>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gridSpan="16">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2885679703"/>
                  </a:ext>
                </a:extLst>
              </a:tr>
              <a:tr h="373190">
                <a:tc>
                  <a:txBody>
                    <a:bodyPr/>
                    <a:lstStyle/>
                    <a:p>
                      <a:pPr algn="l" fontAlgn="ctr"/>
                      <a:r>
                        <a:rPr lang="en-GB" sz="700" b="0" i="0" u="none" strike="noStrike" dirty="0">
                          <a:solidFill>
                            <a:srgbClr val="1A1818"/>
                          </a:solidFill>
                          <a:effectLst/>
                          <a:latin typeface="Verdana" panose="020B0604030504040204" pitchFamily="34" charset="0"/>
                        </a:rPr>
                        <a:t>d)</a:t>
                      </a:r>
                    </a:p>
                  </a:txBody>
                  <a:tcPr marL="6202" marR="6202" marT="6202" marB="0" anchor="ctr">
                    <a:lnL>
                      <a:noFill/>
                    </a:lnL>
                    <a:lnR>
                      <a:noFill/>
                    </a:lnR>
                    <a:lnT>
                      <a:noFill/>
                    </a:lnT>
                    <a:lnB>
                      <a:noFill/>
                    </a:lnB>
                  </a:tcPr>
                </a:tc>
                <a:tc>
                  <a:txBody>
                    <a:bodyPr/>
                    <a:lstStyle/>
                    <a:p>
                      <a:pPr algn="l" fontAlgn="ctr"/>
                      <a:r>
                        <a:rPr lang="en-GB" sz="700" b="0" i="0" u="none" strike="noStrike" dirty="0">
                          <a:solidFill>
                            <a:srgbClr val="1A1818"/>
                          </a:solidFill>
                          <a:effectLst/>
                          <a:latin typeface="Verdana" panose="020B0604030504040204" pitchFamily="34" charset="0"/>
                        </a:rPr>
                        <a:t>Demand Projections</a:t>
                      </a: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99D6"/>
                    </a:solidFill>
                  </a:tcPr>
                </a:tc>
                <a:tc hMerge="1">
                  <a:txBody>
                    <a:bodyPr/>
                    <a:lstStyle/>
                    <a:p>
                      <a:endParaRPr lang="en-GB"/>
                    </a:p>
                  </a:txBody>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99D6"/>
                    </a:solidFill>
                  </a:tcPr>
                </a:tc>
                <a:tc hMerge="1">
                  <a:txBody>
                    <a:bodyPr/>
                    <a:lstStyle/>
                    <a:p>
                      <a:endParaRPr lang="en-GB"/>
                    </a:p>
                  </a:txBody>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173938358"/>
                  </a:ext>
                </a:extLst>
              </a:tr>
              <a:tr h="135918">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a:noFill/>
                    </a:lnR>
                    <a:lnT>
                      <a:noFill/>
                    </a:lnT>
                    <a:lnB>
                      <a:noFill/>
                    </a:lnB>
                  </a:tcPr>
                </a:tc>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gridSpan="16">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2435141276"/>
                  </a:ext>
                </a:extLst>
              </a:tr>
              <a:tr h="373190">
                <a:tc>
                  <a:txBody>
                    <a:bodyPr/>
                    <a:lstStyle/>
                    <a:p>
                      <a:pPr algn="l" fontAlgn="ctr"/>
                      <a:r>
                        <a:rPr lang="en-GB" sz="700" b="0" i="0" u="none" strike="noStrike" dirty="0">
                          <a:solidFill>
                            <a:srgbClr val="1A1818"/>
                          </a:solidFill>
                          <a:effectLst/>
                          <a:latin typeface="Verdana" panose="020B0604030504040204" pitchFamily="34" charset="0"/>
                        </a:rPr>
                        <a:t>e)</a:t>
                      </a:r>
                    </a:p>
                  </a:txBody>
                  <a:tcPr marL="6202" marR="6202" marT="6202" marB="0" anchor="ctr">
                    <a:lnL>
                      <a:noFill/>
                    </a:lnL>
                    <a:lnR>
                      <a:noFill/>
                    </a:lnR>
                    <a:lnT>
                      <a:noFill/>
                    </a:lnT>
                    <a:lnB>
                      <a:noFill/>
                    </a:lnB>
                  </a:tcPr>
                </a:tc>
                <a:tc>
                  <a:txBody>
                    <a:bodyPr/>
                    <a:lstStyle/>
                    <a:p>
                      <a:pPr algn="l" fontAlgn="ctr"/>
                      <a:r>
                        <a:rPr lang="en-GB" sz="700" b="0" i="0" u="none" strike="noStrike" dirty="0">
                          <a:solidFill>
                            <a:srgbClr val="1A1818"/>
                          </a:solidFill>
                          <a:effectLst/>
                          <a:latin typeface="Verdana" panose="020B0604030504040204" pitchFamily="34" charset="0"/>
                        </a:rPr>
                        <a:t>Model Setup and Validation</a:t>
                      </a: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99D6"/>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18058697"/>
                  </a:ext>
                </a:extLst>
              </a:tr>
              <a:tr h="135918">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a:noFill/>
                    </a:lnR>
                    <a:lnT>
                      <a:noFill/>
                    </a:lnT>
                    <a:lnB>
                      <a:noFill/>
                    </a:lnB>
                  </a:tcPr>
                </a:tc>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gridSpan="16">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3925304005"/>
                  </a:ext>
                </a:extLst>
              </a:tr>
              <a:tr h="373190">
                <a:tc>
                  <a:txBody>
                    <a:bodyPr/>
                    <a:lstStyle/>
                    <a:p>
                      <a:pPr algn="l" fontAlgn="ctr"/>
                      <a:r>
                        <a:rPr lang="en-GB" sz="700" b="0" i="0" u="none" strike="noStrike" dirty="0">
                          <a:solidFill>
                            <a:srgbClr val="1A1818"/>
                          </a:solidFill>
                          <a:effectLst/>
                          <a:latin typeface="Verdana" panose="020B0604030504040204" pitchFamily="34" charset="0"/>
                        </a:rPr>
                        <a:t>f)</a:t>
                      </a:r>
                    </a:p>
                  </a:txBody>
                  <a:tcPr marL="6202" marR="6202" marT="6202" marB="0" anchor="ctr">
                    <a:lnL>
                      <a:noFill/>
                    </a:lnL>
                    <a:lnR>
                      <a:noFill/>
                    </a:lnR>
                    <a:lnT>
                      <a:noFill/>
                    </a:lnT>
                    <a:lnB>
                      <a:noFill/>
                    </a:lnB>
                  </a:tcPr>
                </a:tc>
                <a:tc>
                  <a:txBody>
                    <a:bodyPr/>
                    <a:lstStyle/>
                    <a:p>
                      <a:pPr algn="l" fontAlgn="ctr"/>
                      <a:r>
                        <a:rPr lang="en-GB" sz="700" b="0" i="0" u="none" strike="noStrike" dirty="0">
                          <a:solidFill>
                            <a:srgbClr val="1A1818"/>
                          </a:solidFill>
                          <a:effectLst/>
                          <a:latin typeface="Verdana" panose="020B0604030504040204" pitchFamily="34" charset="0"/>
                        </a:rPr>
                        <a:t>Operational Scenario Modelling</a:t>
                      </a: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0">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99D6"/>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239057666"/>
                  </a:ext>
                </a:extLst>
              </a:tr>
              <a:tr h="135918">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a:noFill/>
                    </a:lnR>
                    <a:lnT>
                      <a:noFill/>
                    </a:lnT>
                    <a:lnB>
                      <a:noFill/>
                    </a:lnB>
                  </a:tcPr>
                </a:tc>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gridSpan="16">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2494182472"/>
                  </a:ext>
                </a:extLst>
              </a:tr>
              <a:tr h="373190">
                <a:tc>
                  <a:txBody>
                    <a:bodyPr/>
                    <a:lstStyle/>
                    <a:p>
                      <a:pPr algn="l" fontAlgn="ctr"/>
                      <a:r>
                        <a:rPr lang="en-GB" sz="700" b="0" i="0" u="none" strike="noStrike" dirty="0">
                          <a:solidFill>
                            <a:srgbClr val="1A1818"/>
                          </a:solidFill>
                          <a:effectLst/>
                          <a:latin typeface="Verdana" panose="020B0604030504040204" pitchFamily="34" charset="0"/>
                        </a:rPr>
                        <a:t>g)</a:t>
                      </a:r>
                    </a:p>
                  </a:txBody>
                  <a:tcPr marL="6202" marR="6202" marT="6202" marB="0" anchor="ctr">
                    <a:lnL>
                      <a:noFill/>
                    </a:lnL>
                    <a:lnR>
                      <a:noFill/>
                    </a:lnR>
                    <a:lnT>
                      <a:noFill/>
                    </a:lnT>
                    <a:lnB>
                      <a:noFill/>
                    </a:lnB>
                  </a:tcPr>
                </a:tc>
                <a:tc>
                  <a:txBody>
                    <a:bodyPr/>
                    <a:lstStyle/>
                    <a:p>
                      <a:pPr algn="l" fontAlgn="ctr"/>
                      <a:r>
                        <a:rPr lang="en-GB" sz="700" b="0" i="0" u="none" strike="noStrike" dirty="0">
                          <a:solidFill>
                            <a:srgbClr val="1A1818"/>
                          </a:solidFill>
                          <a:effectLst/>
                          <a:latin typeface="Verdana" panose="020B0604030504040204" pitchFamily="34" charset="0"/>
                        </a:rPr>
                        <a:t>Control Scenario Modelling</a:t>
                      </a: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0">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99D6"/>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455580351"/>
                  </a:ext>
                </a:extLst>
              </a:tr>
              <a:tr h="135918">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a:noFill/>
                    </a:lnR>
                    <a:lnT>
                      <a:noFill/>
                    </a:lnT>
                    <a:lnB>
                      <a:noFill/>
                    </a:lnB>
                  </a:tcPr>
                </a:tc>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gridSpan="16">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2472707234"/>
                  </a:ext>
                </a:extLst>
              </a:tr>
              <a:tr h="373190">
                <a:tc>
                  <a:txBody>
                    <a:bodyPr/>
                    <a:lstStyle/>
                    <a:p>
                      <a:pPr algn="l" fontAlgn="ctr"/>
                      <a:r>
                        <a:rPr lang="en-GB" sz="700" b="0" i="0" u="none" strike="noStrike" dirty="0">
                          <a:solidFill>
                            <a:srgbClr val="1A1818"/>
                          </a:solidFill>
                          <a:effectLst/>
                          <a:latin typeface="Verdana" panose="020B0604030504040204" pitchFamily="34" charset="0"/>
                        </a:rPr>
                        <a:t>h)</a:t>
                      </a:r>
                    </a:p>
                  </a:txBody>
                  <a:tcPr marL="6202" marR="6202" marT="6202" marB="0" anchor="ctr">
                    <a:lnL>
                      <a:noFill/>
                    </a:lnL>
                    <a:lnR>
                      <a:noFill/>
                    </a:lnR>
                    <a:lnT>
                      <a:noFill/>
                    </a:lnT>
                    <a:lnB>
                      <a:noFill/>
                    </a:lnB>
                  </a:tcPr>
                </a:tc>
                <a:tc>
                  <a:txBody>
                    <a:bodyPr/>
                    <a:lstStyle/>
                    <a:p>
                      <a:pPr algn="l" fontAlgn="ctr"/>
                      <a:r>
                        <a:rPr lang="en-GB" sz="700" b="0" i="0" u="none" strike="noStrike" dirty="0">
                          <a:solidFill>
                            <a:srgbClr val="1A1818"/>
                          </a:solidFill>
                          <a:effectLst/>
                          <a:latin typeface="Verdana" panose="020B0604030504040204" pitchFamily="34" charset="0"/>
                        </a:rPr>
                        <a:t>Stakeholder Engagement</a:t>
                      </a: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0B848"/>
                    </a:solidFill>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0B848"/>
                    </a:solidFill>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0B848"/>
                    </a:solidFill>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0B848"/>
                    </a:solidFill>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0B848"/>
                    </a:solidFill>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0B848"/>
                    </a:solidFill>
                  </a:tcPr>
                </a:tc>
                <a:extLst>
                  <a:ext uri="{0D108BD9-81ED-4DB2-BD59-A6C34878D82A}">
                    <a16:rowId xmlns="" xmlns:a16="http://schemas.microsoft.com/office/drawing/2014/main" val="934553104"/>
                  </a:ext>
                </a:extLst>
              </a:tr>
              <a:tr h="135918">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a:noFill/>
                    </a:lnR>
                    <a:lnT>
                      <a:noFill/>
                    </a:lnT>
                    <a:lnB>
                      <a:noFill/>
                    </a:lnB>
                  </a:tcPr>
                </a:tc>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gridSpan="16">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774511326"/>
                  </a:ext>
                </a:extLst>
              </a:tr>
              <a:tr h="371322">
                <a:tc>
                  <a:txBody>
                    <a:bodyPr/>
                    <a:lstStyle/>
                    <a:p>
                      <a:pPr algn="l" fontAlgn="ctr"/>
                      <a:endParaRPr lang="en-GB" sz="700" b="0" i="0" u="none" strike="noStrike" dirty="0">
                        <a:solidFill>
                          <a:srgbClr val="1A1818"/>
                        </a:solidFill>
                        <a:effectLst/>
                        <a:latin typeface="Verdana" panose="020B0604030504040204" pitchFamily="34" charset="0"/>
                      </a:endParaRPr>
                    </a:p>
                  </a:txBody>
                  <a:tcPr marL="6202" marR="6202" marT="6202" marB="0" anchor="ctr">
                    <a:lnL>
                      <a:noFill/>
                    </a:lnL>
                    <a:lnR>
                      <a:noFill/>
                    </a:lnR>
                    <a:lnT>
                      <a:noFill/>
                    </a:lnT>
                    <a:lnB>
                      <a:noFill/>
                    </a:lnB>
                  </a:tcPr>
                </a:tc>
                <a:tc>
                  <a:txBody>
                    <a:bodyPr/>
                    <a:lstStyle/>
                    <a:p>
                      <a:pPr algn="l" fontAlgn="ctr"/>
                      <a:r>
                        <a:rPr lang="en-GB" sz="700" b="0" i="0" u="none" strike="noStrike" dirty="0">
                          <a:solidFill>
                            <a:srgbClr val="1A1818"/>
                          </a:solidFill>
                          <a:effectLst/>
                          <a:latin typeface="Verdana" panose="020B0604030504040204" pitchFamily="34" charset="0"/>
                        </a:rPr>
                        <a:t>Reporting</a:t>
                      </a:r>
                    </a:p>
                  </a:txBody>
                  <a:tcPr marL="6202" marR="6202" marT="620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7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1A1818"/>
                          </a:solidFill>
                          <a:effectLst/>
                          <a:latin typeface="Verdana" panose="020B0604030504040204" pitchFamily="34" charset="0"/>
                        </a:rPr>
                        <a:t>Progress Report 1</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B924"/>
                    </a:solidFill>
                  </a:tcPr>
                </a:tc>
                <a:tc>
                  <a:txBody>
                    <a:bodyPr/>
                    <a:lstStyle/>
                    <a:p>
                      <a:pPr algn="ctr" fontAlgn="ctr"/>
                      <a:r>
                        <a:rPr lang="en-GB" sz="6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1A1818"/>
                          </a:solidFill>
                          <a:effectLst/>
                          <a:latin typeface="Verdana" panose="020B0604030504040204" pitchFamily="34" charset="0"/>
                        </a:rPr>
                        <a:t>Progress Report 2</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B924"/>
                    </a:solidFill>
                  </a:tcPr>
                </a:tc>
                <a:tc>
                  <a:txBody>
                    <a:bodyPr/>
                    <a:lstStyle/>
                    <a:p>
                      <a:pPr algn="ctr" fontAlgn="ctr"/>
                      <a:r>
                        <a:rPr lang="en-GB" sz="6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1A1818"/>
                          </a:solidFill>
                          <a:effectLst/>
                          <a:latin typeface="Verdana" panose="020B0604030504040204" pitchFamily="34" charset="0"/>
                        </a:rPr>
                        <a:t>Interim Report</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B924"/>
                    </a:solidFill>
                  </a:tcPr>
                </a:tc>
                <a:tc>
                  <a:txBody>
                    <a:bodyPr/>
                    <a:lstStyle/>
                    <a:p>
                      <a:pPr algn="ctr" fontAlgn="ctr"/>
                      <a:r>
                        <a:rPr lang="en-GB" sz="6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1A1818"/>
                          </a:solidFill>
                          <a:effectLst/>
                          <a:latin typeface="Verdana" panose="020B0604030504040204" pitchFamily="34" charset="0"/>
                        </a:rPr>
                        <a:t>Draft Results Report</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B924"/>
                    </a:solidFill>
                  </a:tcPr>
                </a:tc>
                <a:tc>
                  <a:txBody>
                    <a:bodyPr/>
                    <a:lstStyle/>
                    <a:p>
                      <a:pPr algn="ctr" fontAlgn="ctr"/>
                      <a:r>
                        <a:rPr lang="en-GB" sz="6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1A1818"/>
                          </a:solidFill>
                          <a:effectLst/>
                          <a:latin typeface="Verdana" panose="020B0604030504040204" pitchFamily="34" charset="0"/>
                        </a:rPr>
                        <a:t>Final Report</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B924"/>
                    </a:solidFill>
                  </a:tcPr>
                </a:tc>
                <a:tc>
                  <a:txBody>
                    <a:bodyPr/>
                    <a:lstStyle/>
                    <a:p>
                      <a:pPr algn="ctr" fontAlgn="ctr"/>
                      <a:r>
                        <a:rPr lang="en-GB" sz="600" b="0" i="0" u="none" strike="noStrike" dirty="0">
                          <a:solidFill>
                            <a:srgbClr val="1A1818"/>
                          </a:solidFill>
                          <a:effectLst/>
                          <a:latin typeface="Verdana" panose="020B0604030504040204" pitchFamily="34" charset="0"/>
                        </a:rPr>
                        <a:t> </a:t>
                      </a:r>
                    </a:p>
                  </a:txBody>
                  <a:tcPr marL="6202" marR="6202" marT="62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865227134"/>
                  </a:ext>
                </a:extLst>
              </a:tr>
            </a:tbl>
          </a:graphicData>
        </a:graphic>
      </p:graphicFrame>
      <p:sp>
        <p:nvSpPr>
          <p:cNvPr id="3" name="Rectangle 2"/>
          <p:cNvSpPr/>
          <p:nvPr/>
        </p:nvSpPr>
        <p:spPr>
          <a:xfrm>
            <a:off x="5760000" y="1267374"/>
            <a:ext cx="432048" cy="5112566"/>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046915852"/>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Assumptions</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50</a:t>
            </a:fld>
            <a:endParaRPr lang="en-GB" dirty="0"/>
          </a:p>
        </p:txBody>
      </p:sp>
      <p:sp>
        <p:nvSpPr>
          <p:cNvPr id="7" name="Content Placeholder 2"/>
          <p:cNvSpPr txBox="1">
            <a:spLocks/>
          </p:cNvSpPr>
          <p:nvPr/>
        </p:nvSpPr>
        <p:spPr>
          <a:xfrm>
            <a:off x="416859" y="1484784"/>
            <a:ext cx="8259597" cy="4968552"/>
          </a:xfrm>
          <a:prstGeom prst="rect">
            <a:avLst/>
          </a:prstGeom>
        </p:spPr>
        <p:txBody>
          <a:bodyPr vert="horz" lIns="91440" tIns="45720" rIns="91440" bIns="45720" rtlCol="0">
            <a:noAutofit/>
          </a:bodyPr>
          <a:lstStyle>
            <a:lvl1pPr marL="268288" indent="-268288" algn="l" defTabSz="914400" rtl="0" eaLnBrk="1" latinLnBrk="0" hangingPunct="1">
              <a:lnSpc>
                <a:spcPct val="120000"/>
              </a:lnSpc>
              <a:spcBef>
                <a:spcPts val="60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1pPr>
            <a:lvl2pPr marL="742950" indent="-28575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120000"/>
              </a:lnSpc>
              <a:spcBef>
                <a:spcPts val="0"/>
              </a:spcBef>
              <a:spcAft>
                <a:spcPts val="600"/>
              </a:spcAft>
              <a:buClr>
                <a:schemeClr val="tx2"/>
              </a:buClr>
              <a:buSzPct val="150000"/>
              <a:buFont typeface="Arial"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4pPr>
            <a:lvl5pPr marL="2057400" indent="-228600" algn="l" defTabSz="914400" rtl="0" eaLnBrk="1" latinLnBrk="0" hangingPunct="1">
              <a:lnSpc>
                <a:spcPct val="120000"/>
              </a:lnSpc>
              <a:spcBef>
                <a:spcPts val="0"/>
              </a:spcBef>
              <a:spcAft>
                <a:spcPts val="600"/>
              </a:spcAft>
              <a:buClr>
                <a:schemeClr val="tx2"/>
              </a:buClr>
              <a:buFont typeface="Arial" pitchFamily="34" charset="0"/>
              <a:buChar char="»"/>
              <a:defRPr sz="2000" kern="1200">
                <a:solidFill>
                  <a:schemeClr val="bg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b="1" u="sng" dirty="0"/>
              <a:t>Targets</a:t>
            </a:r>
          </a:p>
          <a:p>
            <a:r>
              <a:rPr lang="en-GB" dirty="0"/>
              <a:t>Call Handing: 95% in 5 seconds call answer target.</a:t>
            </a:r>
          </a:p>
          <a:p>
            <a:r>
              <a:rPr lang="en-GB" dirty="0"/>
              <a:t>CSD Triage: 90% in 30 minutes call back target.</a:t>
            </a:r>
          </a:p>
          <a:p>
            <a:r>
              <a:rPr lang="en-GB" dirty="0"/>
              <a:t>Targets to be met in busiest month (i.e December).</a:t>
            </a:r>
          </a:p>
          <a:p>
            <a:pPr marL="0" indent="0">
              <a:spcBef>
                <a:spcPts val="1200"/>
              </a:spcBef>
              <a:buNone/>
            </a:pPr>
            <a:r>
              <a:rPr lang="en-GB" b="1" u="sng" dirty="0"/>
              <a:t>General</a:t>
            </a:r>
          </a:p>
          <a:p>
            <a:pPr>
              <a:spcBef>
                <a:spcPts val="1200"/>
              </a:spcBef>
            </a:pPr>
            <a:r>
              <a:rPr lang="en-GB" dirty="0"/>
              <a:t>2.8% annual demand growth.</a:t>
            </a:r>
          </a:p>
          <a:p>
            <a:r>
              <a:rPr lang="en-GB" dirty="0"/>
              <a:t>Current rest break policy.</a:t>
            </a:r>
          </a:p>
          <a:p>
            <a:r>
              <a:rPr lang="en-GB" dirty="0"/>
              <a:t>Minimum shift 6 hours, maximum 12 hours.</a:t>
            </a:r>
          </a:p>
          <a:p>
            <a:r>
              <a:rPr lang="en-GB" dirty="0"/>
              <a:t>Earliest start time 06:00, latest finish time 02:00.</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850718825"/>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497" y="286867"/>
            <a:ext cx="8316913" cy="6516000"/>
          </a:xfrm>
        </p:spPr>
      </p:pic>
      <p:sp>
        <p:nvSpPr>
          <p:cNvPr id="6" name="Title 5"/>
          <p:cNvSpPr>
            <a:spLocks noGrp="1"/>
          </p:cNvSpPr>
          <p:nvPr>
            <p:ph type="title"/>
          </p:nvPr>
        </p:nvSpPr>
        <p:spPr/>
        <p:txBody>
          <a:bodyPr/>
          <a:lstStyle/>
          <a:p>
            <a:r>
              <a:rPr lang="en-GB" dirty="0" smtClean="0"/>
              <a:t>CCC Modelling</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51</a:t>
            </a:fld>
            <a:endParaRPr lang="en-GB" dirty="0"/>
          </a:p>
        </p:txBody>
      </p:sp>
    </p:spTree>
    <p:extLst>
      <p:ext uri="{BB962C8B-B14F-4D97-AF65-F5344CB8AC3E}">
        <p14:creationId xmlns:p14="http://schemas.microsoft.com/office/powerpoint/2010/main" val="251673496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CCC Modelling Plan</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52</a:t>
            </a:fld>
            <a:endParaRPr lang="en-GB" dirty="0"/>
          </a:p>
        </p:txBody>
      </p:sp>
      <p:sp>
        <p:nvSpPr>
          <p:cNvPr id="7" name="Content Placeholder 2"/>
          <p:cNvSpPr>
            <a:spLocks noGrp="1"/>
          </p:cNvSpPr>
          <p:nvPr>
            <p:ph idx="1"/>
          </p:nvPr>
        </p:nvSpPr>
        <p:spPr>
          <a:xfrm>
            <a:off x="467544" y="1370378"/>
            <a:ext cx="8259597" cy="5040560"/>
          </a:xfrm>
        </p:spPr>
        <p:txBody>
          <a:bodyPr/>
          <a:lstStyle/>
          <a:p>
            <a:pPr marL="0" indent="0">
              <a:spcBef>
                <a:spcPts val="1200"/>
              </a:spcBef>
              <a:buNone/>
            </a:pPr>
            <a:r>
              <a:rPr lang="en-GB" dirty="0" smtClean="0"/>
              <a:t>Simulation models are being set up. Modelling will look at:</a:t>
            </a:r>
          </a:p>
          <a:p>
            <a:pPr marL="0" indent="0">
              <a:spcBef>
                <a:spcPts val="1200"/>
              </a:spcBef>
              <a:buNone/>
            </a:pPr>
            <a:r>
              <a:rPr lang="en-GB" b="1" u="sng" dirty="0" smtClean="0"/>
              <a:t>Call Handling</a:t>
            </a:r>
          </a:p>
          <a:p>
            <a:pPr marL="457200" indent="-457200">
              <a:spcBef>
                <a:spcPts val="1200"/>
              </a:spcBef>
              <a:buSzPct val="100000"/>
              <a:buFont typeface="+mj-lt"/>
              <a:buAutoNum type="arabicParenR"/>
            </a:pPr>
            <a:r>
              <a:rPr lang="en-GB" sz="1800" dirty="0" smtClean="0"/>
              <a:t>Realign rosters to demand with current demand levels</a:t>
            </a:r>
          </a:p>
          <a:p>
            <a:pPr marL="457200" indent="-457200">
              <a:spcBef>
                <a:spcPts val="1200"/>
              </a:spcBef>
              <a:buSzPct val="100000"/>
              <a:buFont typeface="+mj-lt"/>
              <a:buAutoNum type="arabicParenR"/>
            </a:pPr>
            <a:r>
              <a:rPr lang="en-GB" sz="1800" dirty="0" smtClean="0"/>
              <a:t>Performance trajectory to 2025 with no additional staffing</a:t>
            </a:r>
          </a:p>
          <a:p>
            <a:pPr marL="457200" indent="-457200">
              <a:spcBef>
                <a:spcPts val="1200"/>
              </a:spcBef>
              <a:buSzPct val="100000"/>
              <a:buFont typeface="+mj-lt"/>
              <a:buAutoNum type="arabicParenR"/>
            </a:pPr>
            <a:r>
              <a:rPr lang="en-GB" sz="1800" dirty="0" smtClean="0"/>
              <a:t>Call taker requirement to meet call answer targets</a:t>
            </a:r>
          </a:p>
          <a:p>
            <a:pPr marL="0" indent="0">
              <a:spcBef>
                <a:spcPts val="1200"/>
              </a:spcBef>
              <a:buNone/>
            </a:pPr>
            <a:r>
              <a:rPr lang="en-GB" b="1" u="sng" dirty="0" smtClean="0"/>
              <a:t>Clinical Triage Assessment (CTA)</a:t>
            </a:r>
          </a:p>
          <a:p>
            <a:pPr marL="457200" indent="-457200">
              <a:spcBef>
                <a:spcPts val="1200"/>
              </a:spcBef>
              <a:buSzPct val="100000"/>
              <a:buFont typeface="+mj-lt"/>
              <a:buAutoNum type="arabicParenR"/>
            </a:pPr>
            <a:r>
              <a:rPr lang="en-GB" sz="1800" dirty="0" smtClean="0"/>
              <a:t>CSD staff requirement to maximise WAST codeset</a:t>
            </a:r>
          </a:p>
          <a:p>
            <a:pPr marL="457200" indent="-457200">
              <a:spcBef>
                <a:spcPts val="1200"/>
              </a:spcBef>
              <a:buSzPct val="100000"/>
              <a:buFont typeface="+mj-lt"/>
              <a:buAutoNum type="arabicParenR"/>
            </a:pPr>
            <a:r>
              <a:rPr lang="en-GB" sz="1800" dirty="0" smtClean="0"/>
              <a:t>NHSD staff requirement to maximise WAST codeset</a:t>
            </a:r>
          </a:p>
          <a:p>
            <a:pPr marL="457200" indent="-457200">
              <a:spcBef>
                <a:spcPts val="1200"/>
              </a:spcBef>
              <a:buSzPct val="100000"/>
              <a:buFont typeface="+mj-lt"/>
              <a:buAutoNum type="arabicParenR"/>
            </a:pPr>
            <a:r>
              <a:rPr lang="en-GB" sz="1800" dirty="0" smtClean="0"/>
              <a:t>CSD requirement to maximise expanded codeset (inc. Trusts C)</a:t>
            </a:r>
            <a:endParaRPr lang="en-GB" sz="1800" dirty="0"/>
          </a:p>
          <a:p>
            <a:endParaRPr lang="en-GB" sz="1800" dirty="0"/>
          </a:p>
          <a:p>
            <a:endParaRPr lang="en-GB" sz="1800" dirty="0" smtClean="0"/>
          </a:p>
          <a:p>
            <a:endParaRPr lang="en-GB" sz="1400" b="1" u="sng" dirty="0"/>
          </a:p>
        </p:txBody>
      </p:sp>
    </p:spTree>
    <p:extLst>
      <p:ext uri="{BB962C8B-B14F-4D97-AF65-F5344CB8AC3E}">
        <p14:creationId xmlns:p14="http://schemas.microsoft.com/office/powerpoint/2010/main" val="188662442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497" y="286867"/>
            <a:ext cx="8316913" cy="6516000"/>
          </a:xfrm>
        </p:spPr>
      </p:pic>
      <p:sp>
        <p:nvSpPr>
          <p:cNvPr id="6" name="Title 5"/>
          <p:cNvSpPr>
            <a:spLocks noGrp="1"/>
          </p:cNvSpPr>
          <p:nvPr>
            <p:ph type="title"/>
          </p:nvPr>
        </p:nvSpPr>
        <p:spPr/>
        <p:txBody>
          <a:bodyPr/>
          <a:lstStyle/>
          <a:p>
            <a:r>
              <a:rPr lang="en-GB" dirty="0" smtClean="0"/>
              <a:t>Ops Modelling </a:t>
            </a:r>
            <a:br>
              <a:rPr lang="en-GB" dirty="0" smtClean="0"/>
            </a:br>
            <a:r>
              <a:rPr lang="en-GB" dirty="0" smtClean="0"/>
              <a:t>Assumptions</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53</a:t>
            </a:fld>
            <a:endParaRPr lang="en-GB" dirty="0"/>
          </a:p>
        </p:txBody>
      </p:sp>
    </p:spTree>
    <p:extLst>
      <p:ext uri="{BB962C8B-B14F-4D97-AF65-F5344CB8AC3E}">
        <p14:creationId xmlns:p14="http://schemas.microsoft.com/office/powerpoint/2010/main" val="345798434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Response Times</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54</a:t>
            </a:fld>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2278174692"/>
              </p:ext>
            </p:extLst>
          </p:nvPr>
        </p:nvGraphicFramePr>
        <p:xfrm>
          <a:off x="417016" y="1322884"/>
          <a:ext cx="8110281" cy="3955980"/>
        </p:xfrm>
        <a:graphic>
          <a:graphicData uri="http://schemas.openxmlformats.org/drawingml/2006/table">
            <a:tbl>
              <a:tblPr/>
              <a:tblGrid>
                <a:gridCol w="1783330">
                  <a:extLst>
                    <a:ext uri="{9D8B030D-6E8A-4147-A177-3AD203B41FA5}">
                      <a16:colId xmlns="" xmlns:a16="http://schemas.microsoft.com/office/drawing/2014/main" val="202792856"/>
                    </a:ext>
                  </a:extLst>
                </a:gridCol>
                <a:gridCol w="828000">
                  <a:extLst>
                    <a:ext uri="{9D8B030D-6E8A-4147-A177-3AD203B41FA5}">
                      <a16:colId xmlns="" xmlns:a16="http://schemas.microsoft.com/office/drawing/2014/main" val="1888462672"/>
                    </a:ext>
                  </a:extLst>
                </a:gridCol>
                <a:gridCol w="828000">
                  <a:extLst>
                    <a:ext uri="{9D8B030D-6E8A-4147-A177-3AD203B41FA5}">
                      <a16:colId xmlns="" xmlns:a16="http://schemas.microsoft.com/office/drawing/2014/main" val="371567688"/>
                    </a:ext>
                  </a:extLst>
                </a:gridCol>
                <a:gridCol w="828000">
                  <a:extLst>
                    <a:ext uri="{9D8B030D-6E8A-4147-A177-3AD203B41FA5}">
                      <a16:colId xmlns="" xmlns:a16="http://schemas.microsoft.com/office/drawing/2014/main" val="1286726871"/>
                    </a:ext>
                  </a:extLst>
                </a:gridCol>
                <a:gridCol w="3842951">
                  <a:extLst>
                    <a:ext uri="{9D8B030D-6E8A-4147-A177-3AD203B41FA5}">
                      <a16:colId xmlns="" xmlns:a16="http://schemas.microsoft.com/office/drawing/2014/main" val="1966245963"/>
                    </a:ext>
                  </a:extLst>
                </a:gridCol>
              </a:tblGrid>
              <a:tr h="659330">
                <a:tc>
                  <a:txBody>
                    <a:bodyPr/>
                    <a:lstStyle/>
                    <a:p>
                      <a:pPr algn="l" fontAlgn="ctr"/>
                      <a:r>
                        <a:rPr lang="en-GB" sz="1300" b="1" i="0" u="none" strike="noStrike" dirty="0">
                          <a:solidFill>
                            <a:srgbClr val="FFFFFF"/>
                          </a:solidFill>
                          <a:effectLst/>
                          <a:latin typeface="Verdana" panose="020B0604030504040204" pitchFamily="34" charset="0"/>
                        </a:rPr>
                        <a:t>Standard</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Pan Wales</a:t>
                      </a:r>
                    </a:p>
                  </a:txBody>
                  <a:tcPr marL="9419" marR="9419" marT="9419"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By LHB</a:t>
                      </a:r>
                    </a:p>
                  </a:txBody>
                  <a:tcPr marL="9419" marR="9419" marT="9419"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300" b="1" i="0" u="none" strike="noStrike" dirty="0">
                          <a:solidFill>
                            <a:srgbClr val="FFFFFF"/>
                          </a:solidFill>
                          <a:effectLst/>
                          <a:latin typeface="Verdana" panose="020B0604030504040204" pitchFamily="34" charset="0"/>
                        </a:rPr>
                        <a:t>Period</a:t>
                      </a:r>
                    </a:p>
                  </a:txBody>
                  <a:tcPr marL="9419" marR="9419" marT="9419"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l" fontAlgn="ctr"/>
                      <a:r>
                        <a:rPr lang="en-GB" sz="1300" b="1" i="0" u="none" strike="noStrike" dirty="0">
                          <a:solidFill>
                            <a:srgbClr val="FFFFFF"/>
                          </a:solidFill>
                          <a:effectLst/>
                          <a:latin typeface="Verdana" panose="020B0604030504040204" pitchFamily="34" charset="0"/>
                        </a:rPr>
                        <a:t>Comments</a:t>
                      </a:r>
                    </a:p>
                  </a:txBody>
                  <a:tcPr marL="9419" marR="9419" marT="9419" marB="0" anchor="ctr">
                    <a:lnL w="635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2858544099"/>
                  </a:ext>
                </a:extLst>
              </a:tr>
              <a:tr h="659330">
                <a:tc>
                  <a:txBody>
                    <a:bodyPr/>
                    <a:lstStyle/>
                    <a:p>
                      <a:pPr algn="l" fontAlgn="ctr"/>
                      <a:r>
                        <a:rPr lang="en-GB" sz="1000" b="0" i="0" u="none" strike="noStrike" dirty="0">
                          <a:solidFill>
                            <a:srgbClr val="1A1818"/>
                          </a:solidFill>
                          <a:effectLst/>
                          <a:latin typeface="Verdana" panose="020B0604030504040204" pitchFamily="34" charset="0"/>
                        </a:rPr>
                        <a:t>Red 8 Minute</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70%</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65%</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Monthly</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00" b="0" i="0" u="none" strike="noStrike" dirty="0">
                          <a:solidFill>
                            <a:srgbClr val="1A1818"/>
                          </a:solidFill>
                          <a:effectLst/>
                          <a:latin typeface="Verdana" panose="020B0604030504040204" pitchFamily="34" charset="0"/>
                        </a:rPr>
                        <a:t>With expectation of continuous improvement. Parameters are minimum.</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711166750"/>
                  </a:ext>
                </a:extLst>
              </a:tr>
              <a:tr h="659330">
                <a:tc>
                  <a:txBody>
                    <a:bodyPr/>
                    <a:lstStyle/>
                    <a:p>
                      <a:pPr algn="l" fontAlgn="ctr"/>
                      <a:r>
                        <a:rPr lang="en-GB" sz="1000" b="0" i="0" u="none" strike="noStrike" dirty="0">
                          <a:solidFill>
                            <a:srgbClr val="1A1818"/>
                          </a:solidFill>
                          <a:effectLst/>
                          <a:latin typeface="Verdana" panose="020B0604030504040204" pitchFamily="34" charset="0"/>
                        </a:rPr>
                        <a:t>Red 90th</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15 mins</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Monthly</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00" b="0" i="0" u="none" strike="noStrike" dirty="0">
                          <a:solidFill>
                            <a:srgbClr val="1A1818"/>
                          </a:solidFill>
                          <a:effectLst/>
                          <a:latin typeface="Verdana" panose="020B0604030504040204" pitchFamily="34" charset="0"/>
                        </a:rPr>
                        <a:t>As per English ARP.  See what pan-Wales means at HB level.  Improve distribution curve.  </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650764528"/>
                  </a:ext>
                </a:extLst>
              </a:tr>
              <a:tr h="659330">
                <a:tc>
                  <a:txBody>
                    <a:bodyPr/>
                    <a:lstStyle/>
                    <a:p>
                      <a:pPr algn="l" fontAlgn="ctr"/>
                      <a:r>
                        <a:rPr lang="en-GB" sz="1000" b="0" i="0" u="none" strike="noStrike" dirty="0">
                          <a:solidFill>
                            <a:srgbClr val="1A1818"/>
                          </a:solidFill>
                          <a:effectLst/>
                          <a:latin typeface="Verdana" panose="020B0604030504040204" pitchFamily="34" charset="0"/>
                        </a:rPr>
                        <a:t>Amber 1 (first on scene)</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18 mins</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Monthly</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00" b="0" i="0" u="none" strike="noStrike" dirty="0">
                          <a:solidFill>
                            <a:srgbClr val="1A1818"/>
                          </a:solidFill>
                          <a:effectLst/>
                          <a:latin typeface="Verdana" panose="020B0604030504040204" pitchFamily="34" charset="0"/>
                        </a:rPr>
                        <a:t>As per English ARP.  To mirror ARP this is a hybrid: 18 minutes if not conveyed, 18 minutes for conveying resource if conveyance required.  Model first on scene as per EASC AQIs.</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471475436"/>
                  </a:ext>
                </a:extLst>
              </a:tr>
              <a:tr h="659330">
                <a:tc>
                  <a:txBody>
                    <a:bodyPr/>
                    <a:lstStyle/>
                    <a:p>
                      <a:pPr algn="l" fontAlgn="ctr"/>
                      <a:r>
                        <a:rPr lang="en-GB" sz="1000" b="0" i="0" u="none" strike="noStrike" dirty="0">
                          <a:solidFill>
                            <a:srgbClr val="1A1818"/>
                          </a:solidFill>
                          <a:effectLst/>
                          <a:latin typeface="Verdana" panose="020B0604030504040204" pitchFamily="34" charset="0"/>
                        </a:rPr>
                        <a:t>Amber 1 90th (first on scene)</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40 mins</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Monthly</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00" b="0" i="0" u="none" strike="noStrike" dirty="0">
                          <a:solidFill>
                            <a:srgbClr val="1A1818"/>
                          </a:solidFill>
                          <a:effectLst/>
                          <a:latin typeface="Verdana" panose="020B0604030504040204" pitchFamily="34" charset="0"/>
                        </a:rPr>
                        <a:t>As per English ARP.  See what pan-Wales means at HB level. Improve distribution curve. Hybrid as above.  Model first on scene as per EASC AQIs.</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3936809189"/>
                  </a:ext>
                </a:extLst>
              </a:tr>
              <a:tr h="659330">
                <a:tc>
                  <a:txBody>
                    <a:bodyPr/>
                    <a:lstStyle/>
                    <a:p>
                      <a:pPr algn="l" fontAlgn="ctr"/>
                      <a:r>
                        <a:rPr lang="en-GB" sz="1000" b="0" i="0" u="none" strike="noStrike" dirty="0">
                          <a:solidFill>
                            <a:srgbClr val="1A1818"/>
                          </a:solidFill>
                          <a:effectLst/>
                          <a:latin typeface="Verdana" panose="020B0604030504040204" pitchFamily="34" charset="0"/>
                        </a:rPr>
                        <a:t>Longest Waits</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000" b="0" i="0" u="none" strike="noStrike" dirty="0">
                          <a:solidFill>
                            <a:srgbClr val="1A1818"/>
                          </a:solidFill>
                          <a:effectLst/>
                          <a:latin typeface="Verdana" panose="020B0604030504040204" pitchFamily="34" charset="0"/>
                        </a:rPr>
                        <a:t>Provide a table that shows predicted waits by hour, as per separate table attached.  Review this, based on other changes proposed.</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76367502"/>
                  </a:ext>
                </a:extLst>
              </a:tr>
            </a:tbl>
          </a:graphicData>
        </a:graphic>
      </p:graphicFrame>
      <p:sp>
        <p:nvSpPr>
          <p:cNvPr id="9" name="TextBox 8"/>
          <p:cNvSpPr txBox="1"/>
          <p:nvPr/>
        </p:nvSpPr>
        <p:spPr>
          <a:xfrm>
            <a:off x="251520" y="5733256"/>
            <a:ext cx="6524543" cy="369332"/>
          </a:xfrm>
          <a:prstGeom prst="rect">
            <a:avLst/>
          </a:prstGeom>
          <a:noFill/>
        </p:spPr>
        <p:txBody>
          <a:bodyPr wrap="none" rtlCol="0">
            <a:spAutoFit/>
          </a:bodyPr>
          <a:lstStyle/>
          <a:p>
            <a:r>
              <a:rPr lang="en-GB" dirty="0" smtClean="0">
                <a:solidFill>
                  <a:schemeClr val="tx2"/>
                </a:solidFill>
              </a:rPr>
              <a:t>95% of Amber first responses to be modelled as ideal.</a:t>
            </a:r>
            <a:endParaRPr lang="en-GB" dirty="0">
              <a:solidFill>
                <a:schemeClr val="tx2"/>
              </a:solidFill>
            </a:endParaRPr>
          </a:p>
        </p:txBody>
      </p:sp>
    </p:spTree>
    <p:extLst>
      <p:ext uri="{BB962C8B-B14F-4D97-AF65-F5344CB8AC3E}">
        <p14:creationId xmlns:p14="http://schemas.microsoft.com/office/powerpoint/2010/main" val="143968979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Operations Rosters</a:t>
            </a:r>
            <a:endParaRPr lang="en-GB" dirty="0"/>
          </a:p>
        </p:txBody>
      </p:sp>
      <p:sp>
        <p:nvSpPr>
          <p:cNvPr id="3" name="Content Placeholder 2"/>
          <p:cNvSpPr>
            <a:spLocks noGrp="1"/>
          </p:cNvSpPr>
          <p:nvPr>
            <p:ph idx="1"/>
          </p:nvPr>
        </p:nvSpPr>
        <p:spPr/>
        <p:txBody>
          <a:bodyPr/>
          <a:lstStyle/>
          <a:p>
            <a:pPr marL="0" indent="0">
              <a:buNone/>
            </a:pPr>
            <a:r>
              <a:rPr lang="en-GB" dirty="0" smtClean="0"/>
              <a:t>Roster review should conform to the following parameters:</a:t>
            </a:r>
          </a:p>
          <a:p>
            <a:r>
              <a:rPr lang="en-GB" dirty="0" smtClean="0"/>
              <a:t>Shift lengths between 8 and 12 hours</a:t>
            </a:r>
          </a:p>
          <a:p>
            <a:r>
              <a:rPr lang="en-GB" dirty="0" smtClean="0"/>
              <a:t>No shift to start before 06:00 or after 23:00 – if 23:00 start – maximum shift length to be 9 hours</a:t>
            </a:r>
          </a:p>
          <a:p>
            <a:r>
              <a:rPr lang="en-GB" dirty="0" smtClean="0">
                <a:solidFill>
                  <a:srgbClr val="FF0000"/>
                </a:solidFill>
              </a:rPr>
              <a:t>No shift to finish after 2am?</a:t>
            </a:r>
          </a:p>
          <a:p>
            <a:r>
              <a:rPr lang="en-GB" dirty="0" smtClean="0"/>
              <a:t>Model assuming current meal break policy</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55</a:t>
            </a:fld>
            <a:endParaRPr lang="en-GB" dirty="0"/>
          </a:p>
        </p:txBody>
      </p:sp>
    </p:spTree>
    <p:extLst>
      <p:ext uri="{BB962C8B-B14F-4D97-AF65-F5344CB8AC3E}">
        <p14:creationId xmlns:p14="http://schemas.microsoft.com/office/powerpoint/2010/main" val="393807139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Job Cycle Times</a:t>
            </a:r>
            <a:endParaRPr lang="en-GB" dirty="0"/>
          </a:p>
        </p:txBody>
      </p:sp>
      <p:sp>
        <p:nvSpPr>
          <p:cNvPr id="3" name="Content Placeholder 2"/>
          <p:cNvSpPr>
            <a:spLocks noGrp="1"/>
          </p:cNvSpPr>
          <p:nvPr>
            <p:ph idx="1"/>
          </p:nvPr>
        </p:nvSpPr>
        <p:spPr/>
        <p:txBody>
          <a:bodyPr/>
          <a:lstStyle/>
          <a:p>
            <a:pPr marL="0" indent="0">
              <a:buNone/>
            </a:pPr>
            <a:r>
              <a:rPr lang="en-GB" dirty="0" smtClean="0"/>
              <a:t>WAST components of JCT benchmarked favourably to other Trusts, therefore no change in JCT.</a:t>
            </a:r>
          </a:p>
          <a:p>
            <a:pPr marL="0" indent="0">
              <a:buNone/>
            </a:pPr>
            <a:endParaRPr lang="en-GB" dirty="0"/>
          </a:p>
          <a:p>
            <a:pPr marL="0" indent="0">
              <a:buNone/>
            </a:pPr>
            <a:r>
              <a:rPr lang="en-GB" dirty="0" smtClean="0"/>
              <a:t>Arrival to handover times to be based on sample period – no change.</a:t>
            </a:r>
          </a:p>
          <a:p>
            <a:pPr marL="0" indent="0">
              <a:buNone/>
            </a:pPr>
            <a:endParaRPr lang="en-GB" dirty="0"/>
          </a:p>
          <a:p>
            <a:pPr marL="0" indent="0">
              <a:buNone/>
            </a:pPr>
            <a:r>
              <a:rPr lang="en-GB" dirty="0" smtClean="0"/>
              <a:t>Utilisation to be seen as an output of the review, not an input.</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56</a:t>
            </a:fld>
            <a:endParaRPr lang="en-GB" dirty="0"/>
          </a:p>
        </p:txBody>
      </p:sp>
    </p:spTree>
    <p:extLst>
      <p:ext uri="{BB962C8B-B14F-4D97-AF65-F5344CB8AC3E}">
        <p14:creationId xmlns:p14="http://schemas.microsoft.com/office/powerpoint/2010/main" val="1237472404"/>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497" y="286867"/>
            <a:ext cx="8316913" cy="6516000"/>
          </a:xfrm>
        </p:spPr>
      </p:pic>
      <p:sp>
        <p:nvSpPr>
          <p:cNvPr id="6" name="Title 5"/>
          <p:cNvSpPr>
            <a:spLocks noGrp="1"/>
          </p:cNvSpPr>
          <p:nvPr>
            <p:ph type="title"/>
          </p:nvPr>
        </p:nvSpPr>
        <p:spPr/>
        <p:txBody>
          <a:bodyPr/>
          <a:lstStyle/>
          <a:p>
            <a:r>
              <a:rPr lang="en-GB" dirty="0" smtClean="0"/>
              <a:t>Ops Modelling</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57</a:t>
            </a:fld>
            <a:endParaRPr lang="en-GB" dirty="0"/>
          </a:p>
        </p:txBody>
      </p:sp>
    </p:spTree>
    <p:extLst>
      <p:ext uri="{BB962C8B-B14F-4D97-AF65-F5344CB8AC3E}">
        <p14:creationId xmlns:p14="http://schemas.microsoft.com/office/powerpoint/2010/main" val="427313245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064896" cy="1008113"/>
          </a:xfrm>
        </p:spPr>
        <p:txBody>
          <a:bodyPr/>
          <a:lstStyle/>
          <a:p>
            <a:r>
              <a:rPr lang="en-GB" dirty="0"/>
              <a:t>Model Inputs</a:t>
            </a:r>
          </a:p>
        </p:txBody>
      </p:sp>
      <p:sp>
        <p:nvSpPr>
          <p:cNvPr id="3" name="Slide Number Placeholder 2"/>
          <p:cNvSpPr>
            <a:spLocks noGrp="1"/>
          </p:cNvSpPr>
          <p:nvPr>
            <p:ph type="sldNum" sz="quarter" idx="12"/>
          </p:nvPr>
        </p:nvSpPr>
        <p:spPr/>
        <p:txBody>
          <a:bodyPr/>
          <a:lstStyle/>
          <a:p>
            <a:fld id="{3CB6EDA2-E443-4D51-A80B-0E0091897D6C}" type="slidenum">
              <a:rPr lang="en-GB" smtClean="0"/>
              <a:pPr/>
              <a:t>58</a:t>
            </a:fld>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056182006"/>
              </p:ext>
            </p:extLst>
          </p:nvPr>
        </p:nvGraphicFramePr>
        <p:xfrm>
          <a:off x="251520" y="1088514"/>
          <a:ext cx="8208911" cy="5436832"/>
        </p:xfrm>
        <a:graphic>
          <a:graphicData uri="http://schemas.openxmlformats.org/drawingml/2006/table">
            <a:tbl>
              <a:tblPr/>
              <a:tblGrid>
                <a:gridCol w="2204245">
                  <a:extLst>
                    <a:ext uri="{9D8B030D-6E8A-4147-A177-3AD203B41FA5}">
                      <a16:colId xmlns="" xmlns:a16="http://schemas.microsoft.com/office/drawing/2014/main" val="20000"/>
                    </a:ext>
                  </a:extLst>
                </a:gridCol>
                <a:gridCol w="6004666">
                  <a:extLst>
                    <a:ext uri="{9D8B030D-6E8A-4147-A177-3AD203B41FA5}">
                      <a16:colId xmlns="" xmlns:a16="http://schemas.microsoft.com/office/drawing/2014/main" val="20001"/>
                    </a:ext>
                  </a:extLst>
                </a:gridCol>
              </a:tblGrid>
              <a:tr h="339282">
                <a:tc>
                  <a:txBody>
                    <a:bodyPr/>
                    <a:lstStyle/>
                    <a:p>
                      <a:pPr algn="l" fontAlgn="ctr"/>
                      <a:r>
                        <a:rPr lang="en-GB" sz="1050" b="1" i="0" u="none" strike="noStrike" dirty="0">
                          <a:solidFill>
                            <a:srgbClr val="FFFFFF"/>
                          </a:solidFill>
                          <a:effectLst/>
                          <a:latin typeface="Verdana" panose="020B0604030504040204" pitchFamily="34" charset="0"/>
                        </a:rPr>
                        <a:t>Model Parameter</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l" fontAlgn="ctr"/>
                      <a:r>
                        <a:rPr lang="en-GB" sz="1050" b="1" i="0" u="none" strike="noStrike" dirty="0">
                          <a:solidFill>
                            <a:srgbClr val="FFFFFF"/>
                          </a:solidFill>
                          <a:effectLst/>
                          <a:latin typeface="Verdana" panose="020B0604030504040204" pitchFamily="34" charset="0"/>
                        </a:rPr>
                        <a:t>Degree of Adjustability</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10000"/>
                  </a:ext>
                </a:extLst>
              </a:tr>
              <a:tr h="339282">
                <a:tc>
                  <a:txBody>
                    <a:bodyPr/>
                    <a:lstStyle/>
                    <a:p>
                      <a:pPr algn="l" fontAlgn="ctr"/>
                      <a:r>
                        <a:rPr lang="en-GB" sz="1050" b="1" i="0" u="none" strike="noStrike" dirty="0">
                          <a:solidFill>
                            <a:schemeClr val="bg2"/>
                          </a:solidFill>
                          <a:effectLst/>
                          <a:latin typeface="Verdana" panose="020B0604030504040204" pitchFamily="34" charset="0"/>
                        </a:rPr>
                        <a:t>Demand</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By time, location, call category and clinical specialism (cardiac, stroke, etc)</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1"/>
                  </a:ext>
                </a:extLst>
              </a:tr>
              <a:tr h="340946">
                <a:tc>
                  <a:txBody>
                    <a:bodyPr/>
                    <a:lstStyle/>
                    <a:p>
                      <a:pPr algn="l" fontAlgn="ctr"/>
                      <a:r>
                        <a:rPr lang="en-GB" sz="1050" b="1" i="0" u="none" strike="noStrike" dirty="0">
                          <a:solidFill>
                            <a:schemeClr val="bg2"/>
                          </a:solidFill>
                          <a:effectLst/>
                          <a:latin typeface="Verdana" panose="020B0604030504040204" pitchFamily="34" charset="0"/>
                        </a:rPr>
                        <a:t>Activation time (time of call or clock start to time assign)</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By category and time</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2"/>
                  </a:ext>
                </a:extLst>
              </a:tr>
              <a:tr h="339282">
                <a:tc>
                  <a:txBody>
                    <a:bodyPr/>
                    <a:lstStyle/>
                    <a:p>
                      <a:pPr algn="l" fontAlgn="ctr"/>
                      <a:r>
                        <a:rPr lang="en-GB" sz="1050" b="1" i="0" u="none" strike="noStrike" dirty="0">
                          <a:solidFill>
                            <a:schemeClr val="bg2"/>
                          </a:solidFill>
                          <a:effectLst/>
                          <a:latin typeface="Verdana" panose="020B0604030504040204" pitchFamily="34" charset="0"/>
                        </a:rPr>
                        <a:t>Mobilisation time</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By time of day and vehicle type</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3"/>
                  </a:ext>
                </a:extLst>
              </a:tr>
              <a:tr h="340946">
                <a:tc>
                  <a:txBody>
                    <a:bodyPr/>
                    <a:lstStyle/>
                    <a:p>
                      <a:pPr algn="l" fontAlgn="ctr"/>
                      <a:r>
                        <a:rPr lang="en-GB" sz="1050" b="1" i="0" u="none" strike="noStrike" dirty="0">
                          <a:solidFill>
                            <a:schemeClr val="bg2"/>
                          </a:solidFill>
                          <a:effectLst/>
                          <a:latin typeface="Verdana" panose="020B0604030504040204" pitchFamily="34" charset="0"/>
                        </a:rPr>
                        <a:t>Travel times</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Fixed during </a:t>
                      </a:r>
                      <a:r>
                        <a:rPr lang="en-GB" sz="1050" b="0" i="0" u="none" strike="noStrike" dirty="0" smtClean="0">
                          <a:solidFill>
                            <a:schemeClr val="bg2"/>
                          </a:solidFill>
                          <a:effectLst/>
                          <a:latin typeface="Verdana" panose="020B0604030504040204" pitchFamily="34" charset="0"/>
                        </a:rPr>
                        <a:t>calibration/setup </a:t>
                      </a:r>
                      <a:r>
                        <a:rPr lang="en-GB" sz="1050" b="0" i="0" u="none" strike="noStrike" dirty="0">
                          <a:solidFill>
                            <a:schemeClr val="bg2"/>
                          </a:solidFill>
                          <a:effectLst/>
                          <a:latin typeface="Verdana" panose="020B0604030504040204" pitchFamily="34" charset="0"/>
                        </a:rPr>
                        <a:t>but are varied by time, location, vehicle type and response priority</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4"/>
                  </a:ext>
                </a:extLst>
              </a:tr>
              <a:tr h="339282">
                <a:tc>
                  <a:txBody>
                    <a:bodyPr/>
                    <a:lstStyle/>
                    <a:p>
                      <a:pPr algn="l" fontAlgn="ctr"/>
                      <a:r>
                        <a:rPr lang="en-GB" sz="1050" b="1" i="0" u="none" strike="noStrike" dirty="0">
                          <a:solidFill>
                            <a:schemeClr val="bg2"/>
                          </a:solidFill>
                          <a:effectLst/>
                          <a:latin typeface="Verdana" panose="020B0604030504040204" pitchFamily="34" charset="0"/>
                        </a:rPr>
                        <a:t>Time at scene</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By category, vehicle type and time of week</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5"/>
                  </a:ext>
                </a:extLst>
              </a:tr>
              <a:tr h="339282">
                <a:tc>
                  <a:txBody>
                    <a:bodyPr/>
                    <a:lstStyle/>
                    <a:p>
                      <a:pPr algn="l" fontAlgn="ctr"/>
                      <a:r>
                        <a:rPr lang="en-GB" sz="1050" b="1" i="0" u="none" strike="noStrike" dirty="0">
                          <a:solidFill>
                            <a:schemeClr val="bg2"/>
                          </a:solidFill>
                          <a:effectLst/>
                          <a:latin typeface="Verdana" panose="020B0604030504040204" pitchFamily="34" charset="0"/>
                        </a:rPr>
                        <a:t>Hear and Treat</a:t>
                      </a:r>
                      <a:r>
                        <a:rPr lang="en-GB" sz="1050" b="1" i="0" u="none" strike="noStrike" baseline="0" dirty="0">
                          <a:solidFill>
                            <a:schemeClr val="bg2"/>
                          </a:solidFill>
                          <a:effectLst/>
                          <a:latin typeface="Verdana" panose="020B0604030504040204" pitchFamily="34" charset="0"/>
                        </a:rPr>
                        <a:t> rates</a:t>
                      </a:r>
                      <a:endParaRPr lang="en-GB" sz="1050" b="1" i="0" u="none" strike="noStrike" dirty="0">
                        <a:solidFill>
                          <a:schemeClr val="bg2"/>
                        </a:solidFill>
                        <a:effectLst/>
                        <a:latin typeface="Verdana" panose="020B0604030504040204" pitchFamily="34" charset="0"/>
                      </a:endParaRP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By</a:t>
                      </a:r>
                      <a:r>
                        <a:rPr lang="en-GB" sz="1050" b="0" i="0" u="none" strike="noStrike" baseline="0" dirty="0">
                          <a:solidFill>
                            <a:schemeClr val="bg2"/>
                          </a:solidFill>
                          <a:effectLst/>
                          <a:latin typeface="Verdana" panose="020B0604030504040204" pitchFamily="34" charset="0"/>
                        </a:rPr>
                        <a:t> category, area and time of week, affecting responded demand levels</a:t>
                      </a:r>
                      <a:endParaRPr lang="en-GB" sz="1050" b="0" i="0" u="none" strike="noStrike" dirty="0">
                        <a:solidFill>
                          <a:schemeClr val="bg2"/>
                        </a:solidFill>
                        <a:effectLst/>
                        <a:latin typeface="Verdana" panose="020B0604030504040204" pitchFamily="34" charset="0"/>
                      </a:endParaRP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6"/>
                  </a:ext>
                </a:extLst>
              </a:tr>
              <a:tr h="339282">
                <a:tc>
                  <a:txBody>
                    <a:bodyPr/>
                    <a:lstStyle/>
                    <a:p>
                      <a:pPr algn="l" fontAlgn="ctr"/>
                      <a:r>
                        <a:rPr lang="en-GB" sz="1050" b="1" i="0" u="none" strike="noStrike" dirty="0">
                          <a:solidFill>
                            <a:schemeClr val="bg2"/>
                          </a:solidFill>
                          <a:effectLst/>
                          <a:latin typeface="Verdana" panose="020B0604030504040204" pitchFamily="34" charset="0"/>
                        </a:rPr>
                        <a:t>Conveyance rates</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By time of week and type of call - can be altered by vehicle type</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7"/>
                  </a:ext>
                </a:extLst>
              </a:tr>
              <a:tr h="339282">
                <a:tc>
                  <a:txBody>
                    <a:bodyPr/>
                    <a:lstStyle/>
                    <a:p>
                      <a:pPr algn="l" fontAlgn="ctr"/>
                      <a:r>
                        <a:rPr lang="en-GB" sz="1050" b="1" i="0" u="none" strike="noStrike" dirty="0">
                          <a:solidFill>
                            <a:schemeClr val="bg2"/>
                          </a:solidFill>
                          <a:effectLst/>
                          <a:latin typeface="Verdana" panose="020B0604030504040204" pitchFamily="34" charset="0"/>
                        </a:rPr>
                        <a:t>Hospitals</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Location, opening hours and specialism accepted</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8"/>
                  </a:ext>
                </a:extLst>
              </a:tr>
              <a:tr h="339282">
                <a:tc>
                  <a:txBody>
                    <a:bodyPr/>
                    <a:lstStyle/>
                    <a:p>
                      <a:pPr algn="l" fontAlgn="ctr"/>
                      <a:r>
                        <a:rPr lang="en-GB" sz="1050" b="1" i="0" u="none" strike="noStrike" dirty="0">
                          <a:solidFill>
                            <a:schemeClr val="bg2"/>
                          </a:solidFill>
                          <a:effectLst/>
                          <a:latin typeface="Verdana" panose="020B0604030504040204" pitchFamily="34" charset="0"/>
                        </a:rPr>
                        <a:t>Time spent at hospital</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By time of day and type of patient</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9"/>
                  </a:ext>
                </a:extLst>
              </a:tr>
              <a:tr h="339282">
                <a:tc>
                  <a:txBody>
                    <a:bodyPr/>
                    <a:lstStyle/>
                    <a:p>
                      <a:pPr algn="l" fontAlgn="ctr"/>
                      <a:r>
                        <a:rPr lang="en-GB" sz="1050" b="1" i="0" u="none" strike="noStrike" dirty="0">
                          <a:solidFill>
                            <a:schemeClr val="bg2"/>
                          </a:solidFill>
                          <a:effectLst/>
                          <a:latin typeface="Verdana" panose="020B0604030504040204" pitchFamily="34" charset="0"/>
                        </a:rPr>
                        <a:t>Response locations</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Location, capacity, type (station, deployment point, etc)</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0"/>
                  </a:ext>
                </a:extLst>
              </a:tr>
              <a:tr h="339282">
                <a:tc>
                  <a:txBody>
                    <a:bodyPr/>
                    <a:lstStyle/>
                    <a:p>
                      <a:pPr algn="l" fontAlgn="ctr"/>
                      <a:r>
                        <a:rPr lang="en-GB" sz="1050" b="1" i="0" u="none" strike="noStrike" dirty="0">
                          <a:solidFill>
                            <a:schemeClr val="bg2"/>
                          </a:solidFill>
                          <a:effectLst/>
                          <a:latin typeface="Verdana" panose="020B0604030504040204" pitchFamily="34" charset="0"/>
                        </a:rPr>
                        <a:t>Vehicle deployment</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Shift times, locations, on duty vs on call variations, vehicle types and availability</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1"/>
                  </a:ext>
                </a:extLst>
              </a:tr>
              <a:tr h="340946">
                <a:tc>
                  <a:txBody>
                    <a:bodyPr/>
                    <a:lstStyle/>
                    <a:p>
                      <a:pPr algn="l" fontAlgn="ctr"/>
                      <a:r>
                        <a:rPr lang="en-GB" sz="1050" b="1" i="0" u="none" strike="noStrike" dirty="0">
                          <a:solidFill>
                            <a:schemeClr val="bg2"/>
                          </a:solidFill>
                          <a:effectLst/>
                          <a:latin typeface="Verdana" panose="020B0604030504040204" pitchFamily="34" charset="0"/>
                        </a:rPr>
                        <a:t>Staff skill levels</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Adjust staff skill be shift and input the impact by skill type on conveyance or 'See and Treat' rates</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2"/>
                  </a:ext>
                </a:extLst>
              </a:tr>
              <a:tr h="339282">
                <a:tc>
                  <a:txBody>
                    <a:bodyPr/>
                    <a:lstStyle/>
                    <a:p>
                      <a:pPr algn="l" fontAlgn="ctr"/>
                      <a:r>
                        <a:rPr lang="en-GB" sz="1050" b="1" i="0" u="none" strike="noStrike" dirty="0">
                          <a:solidFill>
                            <a:schemeClr val="bg2"/>
                          </a:solidFill>
                          <a:effectLst/>
                          <a:latin typeface="Verdana" panose="020B0604030504040204" pitchFamily="34" charset="0"/>
                        </a:rPr>
                        <a:t>Meal breaks</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Meal break length based on shift length, meal break locations and  policy on </a:t>
                      </a:r>
                      <a:r>
                        <a:rPr lang="en-GB" sz="1050" b="0" i="0" u="none" strike="noStrike" dirty="0" smtClean="0">
                          <a:solidFill>
                            <a:schemeClr val="bg2"/>
                          </a:solidFill>
                          <a:effectLst/>
                          <a:latin typeface="Verdana" panose="020B0604030504040204" pitchFamily="34" charset="0"/>
                        </a:rPr>
                        <a:t>interrupts</a:t>
                      </a:r>
                      <a:endParaRPr lang="en-GB" sz="1050" b="0" i="0" u="none" strike="noStrike" dirty="0">
                        <a:solidFill>
                          <a:schemeClr val="bg2"/>
                        </a:solidFill>
                        <a:effectLst/>
                        <a:latin typeface="Verdana" panose="020B0604030504040204" pitchFamily="34" charset="0"/>
                      </a:endParaRP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3"/>
                  </a:ext>
                </a:extLst>
              </a:tr>
              <a:tr h="340946">
                <a:tc>
                  <a:txBody>
                    <a:bodyPr/>
                    <a:lstStyle/>
                    <a:p>
                      <a:pPr algn="l" fontAlgn="ctr"/>
                      <a:r>
                        <a:rPr lang="en-GB" sz="1050" b="1" i="0" u="none" strike="noStrike" dirty="0">
                          <a:solidFill>
                            <a:schemeClr val="bg2"/>
                          </a:solidFill>
                          <a:effectLst/>
                          <a:latin typeface="Verdana" panose="020B0604030504040204" pitchFamily="34" charset="0"/>
                        </a:rPr>
                        <a:t>Dispatch rules</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Type, number and distance of vehicles to send to each type of call. End of Shift behaviour</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4"/>
                  </a:ext>
                </a:extLst>
              </a:tr>
              <a:tr h="340946">
                <a:tc>
                  <a:txBody>
                    <a:bodyPr/>
                    <a:lstStyle/>
                    <a:p>
                      <a:pPr algn="l" fontAlgn="ctr"/>
                      <a:r>
                        <a:rPr lang="en-GB" sz="1050" b="1" i="0" u="none" strike="noStrike" dirty="0">
                          <a:solidFill>
                            <a:schemeClr val="bg2"/>
                          </a:solidFill>
                          <a:effectLst/>
                          <a:latin typeface="Verdana" panose="020B0604030504040204" pitchFamily="34" charset="0"/>
                        </a:rPr>
                        <a:t>Reporting options</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050" b="0" i="0" u="none" strike="noStrike" dirty="0">
                          <a:solidFill>
                            <a:schemeClr val="bg2"/>
                          </a:solidFill>
                          <a:effectLst/>
                          <a:latin typeface="Verdana" panose="020B0604030504040204" pitchFamily="34" charset="0"/>
                        </a:rPr>
                        <a:t>Geographical areas over which to aggregate results, response and transport time standards</a:t>
                      </a:r>
                    </a:p>
                  </a:txBody>
                  <a:tcPr marL="7359" marR="7359" marT="73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5"/>
                  </a:ext>
                </a:extLst>
              </a:tr>
            </a:tbl>
          </a:graphicData>
        </a:graphic>
      </p:graphicFrame>
    </p:spTree>
    <p:extLst>
      <p:ext uri="{BB962C8B-B14F-4D97-AF65-F5344CB8AC3E}">
        <p14:creationId xmlns:p14="http://schemas.microsoft.com/office/powerpoint/2010/main" val="90042539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064896" cy="1008113"/>
          </a:xfrm>
        </p:spPr>
        <p:txBody>
          <a:bodyPr/>
          <a:lstStyle/>
          <a:p>
            <a:r>
              <a:rPr lang="en-GB" dirty="0"/>
              <a:t>Model Outputs</a:t>
            </a:r>
          </a:p>
        </p:txBody>
      </p:sp>
      <p:sp>
        <p:nvSpPr>
          <p:cNvPr id="5" name="Content Placeholder 4"/>
          <p:cNvSpPr>
            <a:spLocks noGrp="1"/>
          </p:cNvSpPr>
          <p:nvPr>
            <p:ph idx="1"/>
          </p:nvPr>
        </p:nvSpPr>
        <p:spPr>
          <a:xfrm>
            <a:off x="251520" y="1124744"/>
            <a:ext cx="7899557" cy="4176464"/>
          </a:xfrm>
        </p:spPr>
        <p:txBody>
          <a:bodyPr/>
          <a:lstStyle/>
          <a:p>
            <a:pPr marL="361950" indent="-361950"/>
            <a:r>
              <a:rPr lang="en-GB" dirty="0"/>
              <a:t>Response performance against KPIs</a:t>
            </a:r>
          </a:p>
          <a:p>
            <a:pPr lvl="1"/>
            <a:r>
              <a:rPr lang="en-GB" dirty="0"/>
              <a:t>By category: % within X minutes, mean response time, response time percentiles</a:t>
            </a:r>
          </a:p>
          <a:p>
            <a:pPr lvl="1"/>
            <a:r>
              <a:rPr lang="en-GB" dirty="0"/>
              <a:t>Also presented by area, day and hour</a:t>
            </a:r>
          </a:p>
          <a:p>
            <a:pPr marL="361950" indent="-361950"/>
            <a:r>
              <a:rPr lang="en-GB" dirty="0"/>
              <a:t>Vehicle utilisation</a:t>
            </a:r>
          </a:p>
          <a:p>
            <a:pPr lvl="1"/>
            <a:r>
              <a:rPr lang="en-GB" dirty="0"/>
              <a:t>By type, day, hour and location</a:t>
            </a:r>
          </a:p>
          <a:p>
            <a:pPr marL="361950" indent="-361950"/>
            <a:r>
              <a:rPr lang="en-GB" dirty="0"/>
              <a:t>Multiple attendance rate and vehicle workload</a:t>
            </a:r>
          </a:p>
          <a:p>
            <a:pPr lvl="1"/>
            <a:r>
              <a:rPr lang="en-GB" dirty="0"/>
              <a:t>By category, showing influence of dispatch rules</a:t>
            </a:r>
          </a:p>
          <a:p>
            <a:pPr marL="361950" indent="-361950"/>
            <a:r>
              <a:rPr lang="en-GB" dirty="0"/>
              <a:t>Hospital profiles – journeys by specialty</a:t>
            </a:r>
          </a:p>
          <a:p>
            <a:endParaRPr lang="en-GB" dirty="0"/>
          </a:p>
        </p:txBody>
      </p:sp>
      <p:sp>
        <p:nvSpPr>
          <p:cNvPr id="3" name="Slide Number Placeholder 2"/>
          <p:cNvSpPr>
            <a:spLocks noGrp="1"/>
          </p:cNvSpPr>
          <p:nvPr>
            <p:ph type="sldNum" sz="quarter" idx="12"/>
          </p:nvPr>
        </p:nvSpPr>
        <p:spPr/>
        <p:txBody>
          <a:bodyPr/>
          <a:lstStyle/>
          <a:p>
            <a:pPr algn="ctr"/>
            <a:fld id="{3CB6EDA2-E443-4D51-A80B-0E0091897D6C}" type="slidenum">
              <a:rPr lang="en-GB" smtClean="0"/>
              <a:pPr algn="ctr"/>
              <a:t>59</a:t>
            </a:fld>
            <a:endParaRPr lang="en-GB" dirty="0"/>
          </a:p>
        </p:txBody>
      </p:sp>
      <p:sp>
        <p:nvSpPr>
          <p:cNvPr id="6" name="Text Placeholder 5"/>
          <p:cNvSpPr>
            <a:spLocks noGrp="1"/>
          </p:cNvSpPr>
          <p:nvPr>
            <p:ph type="body" sz="quarter" idx="13"/>
          </p:nvPr>
        </p:nvSpPr>
        <p:spPr>
          <a:xfrm>
            <a:off x="395039" y="5591145"/>
            <a:ext cx="7921377" cy="790183"/>
          </a:xfrm>
          <a:solidFill>
            <a:schemeClr val="tx2"/>
          </a:solidFill>
        </p:spPr>
        <p:txBody>
          <a:bodyPr anchor="ctr"/>
          <a:lstStyle/>
          <a:p>
            <a:r>
              <a:rPr lang="en-GB" sz="1800" dirty="0"/>
              <a:t>In the first instance, these outputs are used to validate the model against analysed performance</a:t>
            </a:r>
          </a:p>
        </p:txBody>
      </p:sp>
    </p:spTree>
    <p:extLst>
      <p:ext uri="{BB962C8B-B14F-4D97-AF65-F5344CB8AC3E}">
        <p14:creationId xmlns:p14="http://schemas.microsoft.com/office/powerpoint/2010/main" val="318432175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497" y="286867"/>
            <a:ext cx="8316913" cy="6516000"/>
          </a:xfrm>
        </p:spPr>
      </p:pic>
      <p:sp>
        <p:nvSpPr>
          <p:cNvPr id="6" name="Title 5"/>
          <p:cNvSpPr>
            <a:spLocks noGrp="1"/>
          </p:cNvSpPr>
          <p:nvPr>
            <p:ph type="title"/>
          </p:nvPr>
        </p:nvSpPr>
        <p:spPr/>
        <p:txBody>
          <a:bodyPr/>
          <a:lstStyle/>
          <a:p>
            <a:r>
              <a:rPr lang="en-GB" dirty="0" smtClean="0"/>
              <a:t>Updated </a:t>
            </a:r>
            <a:br>
              <a:rPr lang="en-GB" dirty="0" smtClean="0"/>
            </a:br>
            <a:r>
              <a:rPr lang="en-GB" dirty="0" smtClean="0"/>
              <a:t>Ops Analysis</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6</a:t>
            </a:fld>
            <a:endParaRPr lang="en-GB" dirty="0"/>
          </a:p>
        </p:txBody>
      </p:sp>
    </p:spTree>
    <p:extLst>
      <p:ext uri="{BB962C8B-B14F-4D97-AF65-F5344CB8AC3E}">
        <p14:creationId xmlns:p14="http://schemas.microsoft.com/office/powerpoint/2010/main" val="297003906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Validated Performance</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60</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610440221"/>
              </p:ext>
            </p:extLst>
          </p:nvPr>
        </p:nvGraphicFramePr>
        <p:xfrm>
          <a:off x="334267" y="1844824"/>
          <a:ext cx="7899401" cy="3096340"/>
        </p:xfrm>
        <a:graphic>
          <a:graphicData uri="http://schemas.openxmlformats.org/drawingml/2006/table">
            <a:tbl>
              <a:tblPr/>
              <a:tblGrid>
                <a:gridCol w="2775465">
                  <a:extLst>
                    <a:ext uri="{9D8B030D-6E8A-4147-A177-3AD203B41FA5}">
                      <a16:colId xmlns="" xmlns:a16="http://schemas.microsoft.com/office/drawing/2014/main" val="1473270009"/>
                    </a:ext>
                  </a:extLst>
                </a:gridCol>
                <a:gridCol w="753520">
                  <a:extLst>
                    <a:ext uri="{9D8B030D-6E8A-4147-A177-3AD203B41FA5}">
                      <a16:colId xmlns="" xmlns:a16="http://schemas.microsoft.com/office/drawing/2014/main" val="4185269078"/>
                    </a:ext>
                  </a:extLst>
                </a:gridCol>
                <a:gridCol w="753520">
                  <a:extLst>
                    <a:ext uri="{9D8B030D-6E8A-4147-A177-3AD203B41FA5}">
                      <a16:colId xmlns="" xmlns:a16="http://schemas.microsoft.com/office/drawing/2014/main" val="2499979064"/>
                    </a:ext>
                  </a:extLst>
                </a:gridCol>
                <a:gridCol w="753520">
                  <a:extLst>
                    <a:ext uri="{9D8B030D-6E8A-4147-A177-3AD203B41FA5}">
                      <a16:colId xmlns="" xmlns:a16="http://schemas.microsoft.com/office/drawing/2014/main" val="3671244221"/>
                    </a:ext>
                  </a:extLst>
                </a:gridCol>
                <a:gridCol w="715844">
                  <a:extLst>
                    <a:ext uri="{9D8B030D-6E8A-4147-A177-3AD203B41FA5}">
                      <a16:colId xmlns="" xmlns:a16="http://schemas.microsoft.com/office/drawing/2014/main" val="2293042765"/>
                    </a:ext>
                  </a:extLst>
                </a:gridCol>
                <a:gridCol w="715844">
                  <a:extLst>
                    <a:ext uri="{9D8B030D-6E8A-4147-A177-3AD203B41FA5}">
                      <a16:colId xmlns="" xmlns:a16="http://schemas.microsoft.com/office/drawing/2014/main" val="1375279332"/>
                    </a:ext>
                  </a:extLst>
                </a:gridCol>
                <a:gridCol w="715844">
                  <a:extLst>
                    <a:ext uri="{9D8B030D-6E8A-4147-A177-3AD203B41FA5}">
                      <a16:colId xmlns="" xmlns:a16="http://schemas.microsoft.com/office/drawing/2014/main" val="4242737589"/>
                    </a:ext>
                  </a:extLst>
                </a:gridCol>
                <a:gridCol w="715844">
                  <a:extLst>
                    <a:ext uri="{9D8B030D-6E8A-4147-A177-3AD203B41FA5}">
                      <a16:colId xmlns="" xmlns:a16="http://schemas.microsoft.com/office/drawing/2014/main" val="3228621836"/>
                    </a:ext>
                  </a:extLst>
                </a:gridCol>
              </a:tblGrid>
              <a:tr h="309634">
                <a:tc rowSpan="2">
                  <a:txBody>
                    <a:bodyPr/>
                    <a:lstStyle/>
                    <a:p>
                      <a:pPr algn="ctr" fontAlgn="ctr"/>
                      <a:r>
                        <a:rPr lang="en-GB" sz="1000" b="1" i="0" u="none" strike="noStrike" dirty="0" smtClean="0">
                          <a:solidFill>
                            <a:srgbClr val="FFFFFF"/>
                          </a:solidFill>
                          <a:effectLst/>
                          <a:latin typeface="Verdana" panose="020B0604030504040204" pitchFamily="34" charset="0"/>
                        </a:rPr>
                        <a:t>Local Health Board</a:t>
                      </a:r>
                      <a:endParaRPr lang="en-GB" sz="1000" b="1" i="0" u="none" strike="noStrike" dirty="0">
                        <a:solidFill>
                          <a:srgbClr val="FFFFFF"/>
                        </a:solidFill>
                        <a:effectLst/>
                        <a:latin typeface="Verdana" panose="020B0604030504040204" pitchFamily="34" charset="0"/>
                      </a:endParaRP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50" b="1" i="0" u="none" strike="noStrike" dirty="0">
                          <a:solidFill>
                            <a:srgbClr val="FFFFFF"/>
                          </a:solidFill>
                          <a:effectLst/>
                          <a:latin typeface="Verdana" panose="020B0604030504040204" pitchFamily="34" charset="0"/>
                        </a:rPr>
                        <a:t>Red</a:t>
                      </a:r>
                    </a:p>
                  </a:txBody>
                  <a:tcPr marL="9419" marR="9419" marT="94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50" b="1" i="0" u="none" strike="noStrike" dirty="0">
                          <a:solidFill>
                            <a:srgbClr val="FFFFFF"/>
                          </a:solidFill>
                          <a:effectLst/>
                          <a:latin typeface="Verdana" panose="020B0604030504040204" pitchFamily="34" charset="0"/>
                        </a:rPr>
                        <a:t>Red</a:t>
                      </a:r>
                    </a:p>
                  </a:txBody>
                  <a:tcPr marL="9419" marR="9419" marT="94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50" b="1" i="0" u="none" strike="noStrike" dirty="0">
                          <a:solidFill>
                            <a:srgbClr val="FFFFFF"/>
                          </a:solidFill>
                          <a:effectLst/>
                          <a:latin typeface="Verdana" panose="020B0604030504040204" pitchFamily="34" charset="0"/>
                        </a:rPr>
                        <a:t>Amber 1</a:t>
                      </a:r>
                    </a:p>
                  </a:txBody>
                  <a:tcPr marL="9419" marR="9419" marT="94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l" fontAlgn="ctr"/>
                      <a:r>
                        <a:rPr lang="en-GB" sz="1050" b="1" i="0" u="none" strike="noStrike" dirty="0">
                          <a:solidFill>
                            <a:srgbClr val="FFFFFF"/>
                          </a:solidFill>
                          <a:effectLst/>
                          <a:latin typeface="Verdana" panose="020B0604030504040204" pitchFamily="34" charset="0"/>
                        </a:rPr>
                        <a:t>Amber 2</a:t>
                      </a:r>
                    </a:p>
                  </a:txBody>
                  <a:tcPr marL="9419" marR="9419" marT="94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50" b="1" i="0" u="none" strike="noStrike" dirty="0">
                          <a:solidFill>
                            <a:srgbClr val="FFFFFF"/>
                          </a:solidFill>
                          <a:effectLst/>
                          <a:latin typeface="Verdana" panose="020B0604030504040204" pitchFamily="34" charset="0"/>
                        </a:rPr>
                        <a:t>Red</a:t>
                      </a:r>
                    </a:p>
                  </a:txBody>
                  <a:tcPr marL="9419" marR="9419" marT="94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50" b="1" i="0" u="none" strike="noStrike" dirty="0">
                          <a:solidFill>
                            <a:srgbClr val="FFFFFF"/>
                          </a:solidFill>
                          <a:effectLst/>
                          <a:latin typeface="Verdana" panose="020B0604030504040204" pitchFamily="34" charset="0"/>
                        </a:rPr>
                        <a:t>Amber 1</a:t>
                      </a:r>
                    </a:p>
                  </a:txBody>
                  <a:tcPr marL="9419" marR="9419" marT="94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l" fontAlgn="ctr"/>
                      <a:r>
                        <a:rPr lang="en-GB" sz="1050" b="1" i="0" u="none" strike="noStrike" dirty="0">
                          <a:solidFill>
                            <a:srgbClr val="FFFFFF"/>
                          </a:solidFill>
                          <a:effectLst/>
                          <a:latin typeface="Verdana" panose="020B0604030504040204" pitchFamily="34" charset="0"/>
                        </a:rPr>
                        <a:t>Amber 2</a:t>
                      </a:r>
                    </a:p>
                  </a:txBody>
                  <a:tcPr marL="9419" marR="9419" marT="9419"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extLst>
                  <a:ext uri="{0D108BD9-81ED-4DB2-BD59-A6C34878D82A}">
                    <a16:rowId xmlns="" xmlns:a16="http://schemas.microsoft.com/office/drawing/2014/main" val="1177817786"/>
                  </a:ext>
                </a:extLst>
              </a:tr>
              <a:tr h="309634">
                <a:tc vMerge="1">
                  <a:txBody>
                    <a:bodyPr/>
                    <a:lstStyle/>
                    <a:p>
                      <a:endParaRPr lang="en-GB"/>
                    </a:p>
                  </a:txBody>
                  <a:tcPr/>
                </a:tc>
                <a:tc>
                  <a:txBody>
                    <a:bodyPr/>
                    <a:lstStyle/>
                    <a:p>
                      <a:pPr algn="ctr" fontAlgn="ctr"/>
                      <a:r>
                        <a:rPr lang="en-GB" sz="1050" b="1" i="0" u="none" strike="noStrike" dirty="0">
                          <a:solidFill>
                            <a:srgbClr val="FFFFFF"/>
                          </a:solidFill>
                          <a:effectLst/>
                          <a:latin typeface="Verdana" panose="020B0604030504040204" pitchFamily="34" charset="0"/>
                        </a:rPr>
                        <a:t>8</a:t>
                      </a:r>
                    </a:p>
                  </a:txBody>
                  <a:tcPr marL="9419" marR="9419" marT="94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050" b="1" i="0" u="none" strike="noStrike" dirty="0">
                          <a:solidFill>
                            <a:srgbClr val="FFFFFF"/>
                          </a:solidFill>
                          <a:effectLst/>
                          <a:latin typeface="Verdana" panose="020B0604030504040204" pitchFamily="34" charset="0"/>
                        </a:rPr>
                        <a:t>Mean</a:t>
                      </a:r>
                    </a:p>
                  </a:txBody>
                  <a:tcPr marL="9419" marR="9419" marT="9419"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gridSpan="3">
                  <a:txBody>
                    <a:bodyPr/>
                    <a:lstStyle/>
                    <a:p>
                      <a:pPr algn="ctr" fontAlgn="ctr"/>
                      <a:r>
                        <a:rPr lang="en-GB" sz="1050" b="1" i="0" u="none" strike="noStrike" dirty="0">
                          <a:solidFill>
                            <a:srgbClr val="FFFFFF"/>
                          </a:solidFill>
                          <a:effectLst/>
                          <a:latin typeface="Verdana" panose="020B0604030504040204" pitchFamily="34" charset="0"/>
                        </a:rPr>
                        <a:t>90th Percentile</a:t>
                      </a:r>
                    </a:p>
                  </a:txBody>
                  <a:tcPr marL="9419" marR="9419" marT="9419"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2226320019"/>
                  </a:ext>
                </a:extLst>
              </a:tr>
              <a:tr h="309634">
                <a:tc>
                  <a:txBody>
                    <a:bodyPr/>
                    <a:lstStyle/>
                    <a:p>
                      <a:pPr algn="l" fontAlgn="ctr"/>
                      <a:r>
                        <a:rPr lang="en-GB" sz="1000" b="0" i="0" u="none" strike="noStrike" dirty="0">
                          <a:solidFill>
                            <a:srgbClr val="1A1818"/>
                          </a:solidFill>
                          <a:effectLst/>
                          <a:latin typeface="Verdana" panose="020B0604030504040204" pitchFamily="34" charset="0"/>
                        </a:rPr>
                        <a:t>Abertawe Bro Morgannwg University LHB</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76.4%</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05:37</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48:22</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101:45</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10:59</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114:14</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262:34</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603146479"/>
                  </a:ext>
                </a:extLst>
              </a:tr>
              <a:tr h="309634">
                <a:tc>
                  <a:txBody>
                    <a:bodyPr/>
                    <a:lstStyle/>
                    <a:p>
                      <a:pPr algn="l" fontAlgn="ctr"/>
                      <a:r>
                        <a:rPr lang="en-GB" sz="1000" b="0" i="0" u="none" strike="noStrike" dirty="0">
                          <a:solidFill>
                            <a:srgbClr val="1A1818"/>
                          </a:solidFill>
                          <a:effectLst/>
                          <a:latin typeface="Verdana" panose="020B0604030504040204" pitchFamily="34" charset="0"/>
                        </a:rPr>
                        <a:t>Aneurin Bevan LHB</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73.0%</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06:07</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49:52</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104:37</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12:07</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110:45</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258:18</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978225722"/>
                  </a:ext>
                </a:extLst>
              </a:tr>
              <a:tr h="309634">
                <a:tc>
                  <a:txBody>
                    <a:bodyPr/>
                    <a:lstStyle/>
                    <a:p>
                      <a:pPr algn="l" fontAlgn="ctr"/>
                      <a:r>
                        <a:rPr lang="en-GB" sz="1000" b="0" i="0" u="none" strike="noStrike" dirty="0">
                          <a:solidFill>
                            <a:srgbClr val="1A1818"/>
                          </a:solidFill>
                          <a:effectLst/>
                          <a:latin typeface="Verdana" panose="020B0604030504040204" pitchFamily="34" charset="0"/>
                        </a:rPr>
                        <a:t>Betsi Cadwaladr University LHB</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72.4%</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06:14</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31:32</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66:53</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13:26</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67:22</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159:19</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004371000"/>
                  </a:ext>
                </a:extLst>
              </a:tr>
              <a:tr h="309634">
                <a:tc>
                  <a:txBody>
                    <a:bodyPr/>
                    <a:lstStyle/>
                    <a:p>
                      <a:pPr algn="l" fontAlgn="ctr"/>
                      <a:r>
                        <a:rPr lang="en-GB" sz="1000" b="0" i="0" u="none" strike="noStrike" dirty="0">
                          <a:solidFill>
                            <a:srgbClr val="1A1818"/>
                          </a:solidFill>
                          <a:effectLst/>
                          <a:latin typeface="Verdana" panose="020B0604030504040204" pitchFamily="34" charset="0"/>
                        </a:rPr>
                        <a:t>Cardiff &amp; Vale University LHB</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81.3%</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05:18</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43:15</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113:07</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09:44</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95:33</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281:28</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295860671"/>
                  </a:ext>
                </a:extLst>
              </a:tr>
              <a:tr h="309634">
                <a:tc>
                  <a:txBody>
                    <a:bodyPr/>
                    <a:lstStyle/>
                    <a:p>
                      <a:pPr algn="l" fontAlgn="ctr"/>
                      <a:r>
                        <a:rPr lang="en-GB" sz="1000" b="0" i="0" u="none" strike="noStrike" dirty="0">
                          <a:solidFill>
                            <a:srgbClr val="1A1818"/>
                          </a:solidFill>
                          <a:effectLst/>
                          <a:latin typeface="Verdana" panose="020B0604030504040204" pitchFamily="34" charset="0"/>
                        </a:rPr>
                        <a:t>Cwm Taf LHB</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72.5%</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06:06</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38:19</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70:08</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11:49</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82:58</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163:59</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611094556"/>
                  </a:ext>
                </a:extLst>
              </a:tr>
              <a:tr h="309634">
                <a:tc>
                  <a:txBody>
                    <a:bodyPr/>
                    <a:lstStyle/>
                    <a:p>
                      <a:pPr algn="l" fontAlgn="ctr"/>
                      <a:r>
                        <a:rPr lang="en-GB" sz="1000" b="0" i="0" u="none" strike="noStrike" dirty="0">
                          <a:solidFill>
                            <a:srgbClr val="1A1818"/>
                          </a:solidFill>
                          <a:effectLst/>
                          <a:latin typeface="Verdana" panose="020B0604030504040204" pitchFamily="34" charset="0"/>
                        </a:rPr>
                        <a:t>Hywel Dda LHB</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65.6%</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06:45</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32:01</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54:51</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15:08</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70:19</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50" b="0" i="0" u="none" strike="noStrike" dirty="0">
                          <a:solidFill>
                            <a:srgbClr val="1A1818"/>
                          </a:solidFill>
                          <a:effectLst/>
                          <a:latin typeface="Verdana" panose="020B0604030504040204" pitchFamily="34" charset="0"/>
                        </a:rPr>
                        <a:t>124:52</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191182973"/>
                  </a:ext>
                </a:extLst>
              </a:tr>
              <a:tr h="309634">
                <a:tc>
                  <a:txBody>
                    <a:bodyPr/>
                    <a:lstStyle/>
                    <a:p>
                      <a:pPr algn="l" fontAlgn="ctr"/>
                      <a:r>
                        <a:rPr lang="en-GB" sz="1000" b="0" i="0" u="none" strike="noStrike" dirty="0">
                          <a:solidFill>
                            <a:srgbClr val="1A1818"/>
                          </a:solidFill>
                          <a:effectLst/>
                          <a:latin typeface="Verdana" panose="020B0604030504040204" pitchFamily="34" charset="0"/>
                        </a:rPr>
                        <a:t>Powys LHB</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65.9%</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07:08</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30:39</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48:39</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17:30</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65:31</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50" b="0" i="0" u="none" strike="noStrike" dirty="0">
                          <a:solidFill>
                            <a:srgbClr val="1A1818"/>
                          </a:solidFill>
                          <a:effectLst/>
                          <a:latin typeface="Verdana" panose="020B0604030504040204" pitchFamily="34" charset="0"/>
                        </a:rPr>
                        <a:t>109:49</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960253862"/>
                  </a:ext>
                </a:extLst>
              </a:tr>
              <a:tr h="309634">
                <a:tc>
                  <a:txBody>
                    <a:bodyPr/>
                    <a:lstStyle/>
                    <a:p>
                      <a:pPr algn="l" fontAlgn="ctr"/>
                      <a:r>
                        <a:rPr lang="en-GB" sz="1000" b="1" i="0" u="none" strike="noStrike" dirty="0">
                          <a:solidFill>
                            <a:srgbClr val="1A1818"/>
                          </a:solidFill>
                          <a:effectLst/>
                          <a:latin typeface="Verdana" panose="020B0604030504040204" pitchFamily="34" charset="0"/>
                        </a:rPr>
                        <a:t>Wales-wide</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73.7%</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06:01</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39:41</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81:02</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12:19</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88:03</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50" b="1" i="0" u="none" strike="noStrike" dirty="0">
                          <a:solidFill>
                            <a:srgbClr val="1A1818"/>
                          </a:solidFill>
                          <a:effectLst/>
                          <a:latin typeface="Verdana" panose="020B0604030504040204" pitchFamily="34" charset="0"/>
                        </a:rPr>
                        <a:t>197:21</a:t>
                      </a:r>
                    </a:p>
                  </a:txBody>
                  <a:tcPr marL="9419" marR="9419" marT="9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862416689"/>
                  </a:ext>
                </a:extLst>
              </a:tr>
            </a:tbl>
          </a:graphicData>
        </a:graphic>
      </p:graphicFrame>
      <p:sp>
        <p:nvSpPr>
          <p:cNvPr id="6" name="TextBox 5"/>
          <p:cNvSpPr txBox="1"/>
          <p:nvPr/>
        </p:nvSpPr>
        <p:spPr>
          <a:xfrm>
            <a:off x="334267" y="5301208"/>
            <a:ext cx="7899402" cy="646331"/>
          </a:xfrm>
          <a:prstGeom prst="rect">
            <a:avLst/>
          </a:prstGeom>
          <a:noFill/>
        </p:spPr>
        <p:txBody>
          <a:bodyPr wrap="square" rtlCol="0">
            <a:spAutoFit/>
          </a:bodyPr>
          <a:lstStyle/>
          <a:p>
            <a:r>
              <a:rPr lang="en-GB" dirty="0" smtClean="0">
                <a:solidFill>
                  <a:schemeClr val="tx2"/>
                </a:solidFill>
              </a:rPr>
              <a:t>Red performance based on first response.  Amber based on hybrid response measure.</a:t>
            </a:r>
            <a:endParaRPr lang="en-GB" dirty="0">
              <a:solidFill>
                <a:schemeClr val="tx2"/>
              </a:solidFill>
            </a:endParaRPr>
          </a:p>
        </p:txBody>
      </p:sp>
    </p:spTree>
    <p:extLst>
      <p:ext uri="{BB962C8B-B14F-4D97-AF65-F5344CB8AC3E}">
        <p14:creationId xmlns:p14="http://schemas.microsoft.com/office/powerpoint/2010/main" val="3128490296"/>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Modelling Scenarios</a:t>
            </a:r>
            <a:endParaRPr lang="en-GB" dirty="0"/>
          </a:p>
        </p:txBody>
      </p:sp>
      <p:sp>
        <p:nvSpPr>
          <p:cNvPr id="3" name="Content Placeholder 2"/>
          <p:cNvSpPr>
            <a:spLocks noGrp="1"/>
          </p:cNvSpPr>
          <p:nvPr>
            <p:ph idx="1"/>
          </p:nvPr>
        </p:nvSpPr>
        <p:spPr/>
        <p:txBody>
          <a:bodyPr/>
          <a:lstStyle/>
          <a:p>
            <a:pPr marL="0" indent="0">
              <a:buNone/>
            </a:pPr>
            <a:r>
              <a:rPr lang="en-GB" dirty="0" smtClean="0"/>
              <a:t>With the model validated, the following scenarios have been run:</a:t>
            </a:r>
          </a:p>
          <a:p>
            <a:r>
              <a:rPr lang="en-GB" dirty="0" smtClean="0"/>
              <a:t>Moving to planned shifts (assumes full shift coverage)</a:t>
            </a:r>
          </a:p>
          <a:p>
            <a:r>
              <a:rPr lang="en-GB" dirty="0" smtClean="0"/>
              <a:t>Moving to projected December 2024 demand (highest month in final modelled year)</a:t>
            </a:r>
          </a:p>
          <a:p>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61</a:t>
            </a:fld>
            <a:endParaRPr lang="en-GB" dirty="0"/>
          </a:p>
        </p:txBody>
      </p:sp>
    </p:spTree>
    <p:extLst>
      <p:ext uri="{BB962C8B-B14F-4D97-AF65-F5344CB8AC3E}">
        <p14:creationId xmlns:p14="http://schemas.microsoft.com/office/powerpoint/2010/main" val="4288874507"/>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Planned Shifts – Current Demand</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62</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910469449"/>
              </p:ext>
            </p:extLst>
          </p:nvPr>
        </p:nvGraphicFramePr>
        <p:xfrm>
          <a:off x="468000" y="1260000"/>
          <a:ext cx="7726758" cy="4996406"/>
        </p:xfrm>
        <a:graphic>
          <a:graphicData uri="http://schemas.openxmlformats.org/drawingml/2006/table">
            <a:tbl>
              <a:tblPr/>
              <a:tblGrid>
                <a:gridCol w="2736000">
                  <a:extLst>
                    <a:ext uri="{9D8B030D-6E8A-4147-A177-3AD203B41FA5}">
                      <a16:colId xmlns="" xmlns:a16="http://schemas.microsoft.com/office/drawing/2014/main" val="3969380484"/>
                    </a:ext>
                  </a:extLst>
                </a:gridCol>
                <a:gridCol w="713186">
                  <a:extLst>
                    <a:ext uri="{9D8B030D-6E8A-4147-A177-3AD203B41FA5}">
                      <a16:colId xmlns="" xmlns:a16="http://schemas.microsoft.com/office/drawing/2014/main" val="2648135578"/>
                    </a:ext>
                  </a:extLst>
                </a:gridCol>
                <a:gridCol w="713186">
                  <a:extLst>
                    <a:ext uri="{9D8B030D-6E8A-4147-A177-3AD203B41FA5}">
                      <a16:colId xmlns="" xmlns:a16="http://schemas.microsoft.com/office/drawing/2014/main" val="3071456419"/>
                    </a:ext>
                  </a:extLst>
                </a:gridCol>
                <a:gridCol w="713186">
                  <a:extLst>
                    <a:ext uri="{9D8B030D-6E8A-4147-A177-3AD203B41FA5}">
                      <a16:colId xmlns="" xmlns:a16="http://schemas.microsoft.com/office/drawing/2014/main" val="680692112"/>
                    </a:ext>
                  </a:extLst>
                </a:gridCol>
                <a:gridCol w="712800">
                  <a:extLst>
                    <a:ext uri="{9D8B030D-6E8A-4147-A177-3AD203B41FA5}">
                      <a16:colId xmlns="" xmlns:a16="http://schemas.microsoft.com/office/drawing/2014/main" val="2529126440"/>
                    </a:ext>
                  </a:extLst>
                </a:gridCol>
                <a:gridCol w="712800">
                  <a:extLst>
                    <a:ext uri="{9D8B030D-6E8A-4147-A177-3AD203B41FA5}">
                      <a16:colId xmlns="" xmlns:a16="http://schemas.microsoft.com/office/drawing/2014/main" val="388381060"/>
                    </a:ext>
                  </a:extLst>
                </a:gridCol>
                <a:gridCol w="712800">
                  <a:extLst>
                    <a:ext uri="{9D8B030D-6E8A-4147-A177-3AD203B41FA5}">
                      <a16:colId xmlns="" xmlns:a16="http://schemas.microsoft.com/office/drawing/2014/main" val="31304601"/>
                    </a:ext>
                  </a:extLst>
                </a:gridCol>
                <a:gridCol w="712800">
                  <a:extLst>
                    <a:ext uri="{9D8B030D-6E8A-4147-A177-3AD203B41FA5}">
                      <a16:colId xmlns="" xmlns:a16="http://schemas.microsoft.com/office/drawing/2014/main" val="1913614294"/>
                    </a:ext>
                  </a:extLst>
                </a:gridCol>
              </a:tblGrid>
              <a:tr h="212873">
                <a:tc>
                  <a:txBody>
                    <a:bodyPr/>
                    <a:lstStyle/>
                    <a:p>
                      <a:pPr algn="l" fontAlgn="ctr"/>
                      <a:r>
                        <a:rPr lang="en-GB" sz="1000" b="1" i="1" u="none" strike="noStrike" dirty="0">
                          <a:solidFill>
                            <a:srgbClr val="1A1818"/>
                          </a:solidFill>
                          <a:effectLst/>
                          <a:latin typeface="Verdana" panose="020B0604030504040204" pitchFamily="34" charset="0"/>
                        </a:rPr>
                        <a:t>Planned Shifts</a:t>
                      </a: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542176833"/>
                  </a:ext>
                </a:extLst>
              </a:tr>
              <a:tr h="212873">
                <a:tc rowSpan="2">
                  <a:txBody>
                    <a:bodyPr/>
                    <a:lstStyle/>
                    <a:p>
                      <a:pPr algn="ctr" fontAlgn="ctr"/>
                      <a:r>
                        <a:rPr lang="en-GB" sz="1000" b="1" i="0" u="none" strike="noStrike" dirty="0" smtClean="0">
                          <a:solidFill>
                            <a:srgbClr val="FFFFFF"/>
                          </a:solidFill>
                          <a:effectLst/>
                          <a:latin typeface="Verdana" panose="020B0604030504040204" pitchFamily="34" charset="0"/>
                        </a:rPr>
                        <a:t>Local Health Board</a:t>
                      </a:r>
                      <a:endParaRPr lang="en-GB" sz="1000" b="1" i="0" u="none" strike="noStrike" dirty="0">
                        <a:solidFill>
                          <a:srgbClr val="FFFFFF"/>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Red</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Red</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1</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2</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Red</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1</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2</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extLst>
                  <a:ext uri="{0D108BD9-81ED-4DB2-BD59-A6C34878D82A}">
                    <a16:rowId xmlns="" xmlns:a16="http://schemas.microsoft.com/office/drawing/2014/main" val="335316411"/>
                  </a:ext>
                </a:extLst>
              </a:tr>
              <a:tr h="212873">
                <a:tc vMerge="1">
                  <a:txBody>
                    <a:bodyPr/>
                    <a:lstStyle/>
                    <a:p>
                      <a:endParaRPr lang="en-GB"/>
                    </a:p>
                  </a:txBody>
                  <a:tcPr/>
                </a:tc>
                <a:tc>
                  <a:txBody>
                    <a:bodyPr/>
                    <a:lstStyle/>
                    <a:p>
                      <a:pPr algn="ctr" fontAlgn="ctr"/>
                      <a:r>
                        <a:rPr lang="en-GB" sz="1000" b="1" i="0" u="none" strike="noStrike" dirty="0">
                          <a:solidFill>
                            <a:srgbClr val="FFFFFF"/>
                          </a:solidFill>
                          <a:effectLst/>
                          <a:latin typeface="Verdana" panose="020B0604030504040204" pitchFamily="34" charset="0"/>
                        </a:rPr>
                        <a:t>8</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000" b="1" i="0" u="none" strike="noStrike" dirty="0">
                          <a:solidFill>
                            <a:srgbClr val="FFFFFF"/>
                          </a:solidFill>
                          <a:effectLst/>
                          <a:latin typeface="Verdana" panose="020B0604030504040204" pitchFamily="34" charset="0"/>
                        </a:rPr>
                        <a:t>Mean</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gridSpan="3">
                  <a:txBody>
                    <a:bodyPr/>
                    <a:lstStyle/>
                    <a:p>
                      <a:pPr algn="ctr" fontAlgn="ctr"/>
                      <a:r>
                        <a:rPr lang="en-GB" sz="1000" b="1" i="0" u="none" strike="noStrike" dirty="0">
                          <a:solidFill>
                            <a:srgbClr val="FFFFFF"/>
                          </a:solidFill>
                          <a:effectLst/>
                          <a:latin typeface="Verdana" panose="020B0604030504040204" pitchFamily="34" charset="0"/>
                        </a:rPr>
                        <a:t>90th Percentile</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2647551462"/>
                  </a:ext>
                </a:extLst>
              </a:tr>
              <a:tr h="212873">
                <a:tc>
                  <a:txBody>
                    <a:bodyPr/>
                    <a:lstStyle/>
                    <a:p>
                      <a:pPr algn="l" fontAlgn="ctr"/>
                      <a:r>
                        <a:rPr lang="en-GB" sz="1000" b="0" i="0" u="none" strike="noStrike" dirty="0">
                          <a:solidFill>
                            <a:srgbClr val="1A1818"/>
                          </a:solidFill>
                          <a:effectLst/>
                          <a:latin typeface="Verdana" panose="020B0604030504040204" pitchFamily="34" charset="0"/>
                        </a:rPr>
                        <a:t>Abertawe Bro Morgannwg University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81.0%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04:58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40:44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79:24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09:49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94:28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194:49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4211522377"/>
                  </a:ext>
                </a:extLst>
              </a:tr>
              <a:tr h="212873">
                <a:tc>
                  <a:txBody>
                    <a:bodyPr/>
                    <a:lstStyle/>
                    <a:p>
                      <a:pPr algn="l" fontAlgn="ctr"/>
                      <a:r>
                        <a:rPr lang="en-GB" sz="1000" b="0" i="0" u="none" strike="noStrike" dirty="0">
                          <a:solidFill>
                            <a:srgbClr val="1A1818"/>
                          </a:solidFill>
                          <a:effectLst/>
                          <a:latin typeface="Verdana" panose="020B0604030504040204" pitchFamily="34" charset="0"/>
                        </a:rPr>
                        <a:t>Aneurin Bevan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83.9%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04:46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29:59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54:47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09:28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61:48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109:07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511877538"/>
                  </a:ext>
                </a:extLst>
              </a:tr>
              <a:tr h="212873">
                <a:tc>
                  <a:txBody>
                    <a:bodyPr/>
                    <a:lstStyle/>
                    <a:p>
                      <a:pPr algn="l" fontAlgn="ctr"/>
                      <a:r>
                        <a:rPr lang="en-GB" sz="1000" b="0" i="0" u="none" strike="noStrike" dirty="0">
                          <a:solidFill>
                            <a:srgbClr val="1A1818"/>
                          </a:solidFill>
                          <a:effectLst/>
                          <a:latin typeface="Verdana" panose="020B0604030504040204" pitchFamily="34" charset="0"/>
                        </a:rPr>
                        <a:t>Betsi Cadwaladr University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77.4%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05:15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23:23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40:39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10:20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50:12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84:29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549691393"/>
                  </a:ext>
                </a:extLst>
              </a:tr>
              <a:tr h="212873">
                <a:tc>
                  <a:txBody>
                    <a:bodyPr/>
                    <a:lstStyle/>
                    <a:p>
                      <a:pPr algn="l" fontAlgn="ctr"/>
                      <a:r>
                        <a:rPr lang="en-GB" sz="1000" b="0" i="0" u="none" strike="noStrike" dirty="0">
                          <a:solidFill>
                            <a:srgbClr val="1A1818"/>
                          </a:solidFill>
                          <a:effectLst/>
                          <a:latin typeface="Verdana" panose="020B0604030504040204" pitchFamily="34" charset="0"/>
                        </a:rPr>
                        <a:t>Cardiff &amp; Vale University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83.7%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05:08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26:24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61:45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09:10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53:01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126:28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960552851"/>
                  </a:ext>
                </a:extLst>
              </a:tr>
              <a:tr h="212873">
                <a:tc>
                  <a:txBody>
                    <a:bodyPr/>
                    <a:lstStyle/>
                    <a:p>
                      <a:pPr algn="l" fontAlgn="ctr"/>
                      <a:r>
                        <a:rPr lang="en-GB" sz="1000" b="0" i="0" u="none" strike="noStrike" dirty="0">
                          <a:solidFill>
                            <a:srgbClr val="1A1818"/>
                          </a:solidFill>
                          <a:effectLst/>
                          <a:latin typeface="Verdana" panose="020B0604030504040204" pitchFamily="34" charset="0"/>
                        </a:rPr>
                        <a:t>Cwm Taf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77.6%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05:29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23:14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36:27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10:26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45:52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67:56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972908459"/>
                  </a:ext>
                </a:extLst>
              </a:tr>
              <a:tr h="212873">
                <a:tc>
                  <a:txBody>
                    <a:bodyPr/>
                    <a:lstStyle/>
                    <a:p>
                      <a:pPr algn="l" fontAlgn="ctr"/>
                      <a:r>
                        <a:rPr lang="en-GB" sz="1000" b="0" i="0" u="none" strike="noStrike" dirty="0">
                          <a:solidFill>
                            <a:srgbClr val="1A1818"/>
                          </a:solidFill>
                          <a:effectLst/>
                          <a:latin typeface="Verdana" panose="020B0604030504040204" pitchFamily="34" charset="0"/>
                        </a:rPr>
                        <a:t>Hywel Dda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66.3%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06:37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28:38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46:07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14:53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63:19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101:34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4018753099"/>
                  </a:ext>
                </a:extLst>
              </a:tr>
              <a:tr h="212873">
                <a:tc>
                  <a:txBody>
                    <a:bodyPr/>
                    <a:lstStyle/>
                    <a:p>
                      <a:pPr algn="l" fontAlgn="ctr"/>
                      <a:r>
                        <a:rPr lang="en-GB" sz="1000" b="0" i="0" u="none" strike="noStrike" dirty="0">
                          <a:solidFill>
                            <a:srgbClr val="1A1818"/>
                          </a:solidFill>
                          <a:effectLst/>
                          <a:latin typeface="Verdana" panose="020B0604030504040204" pitchFamily="34" charset="0"/>
                        </a:rPr>
                        <a:t>Powys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67.9%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06:32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27:09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40:32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15:57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58:11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87:17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542574068"/>
                  </a:ext>
                </a:extLst>
              </a:tr>
              <a:tr h="313200">
                <a:tc>
                  <a:txBody>
                    <a:bodyPr/>
                    <a:lstStyle/>
                    <a:p>
                      <a:pPr algn="l" fontAlgn="ctr"/>
                      <a:r>
                        <a:rPr lang="en-GB" sz="1000" b="1" i="0" u="none" strike="noStrike" dirty="0">
                          <a:solidFill>
                            <a:srgbClr val="1A1818"/>
                          </a:solidFill>
                          <a:effectLst/>
                          <a:latin typeface="Verdana" panose="020B0604030504040204" pitchFamily="34" charset="0"/>
                        </a:rPr>
                        <a:t>Wales-wide</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78.7%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05:19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28:35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51:22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10:38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61:24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110:19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823861609"/>
                  </a:ext>
                </a:extLst>
              </a:tr>
              <a:tr h="212873">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540902725"/>
                  </a:ext>
                </a:extLst>
              </a:tr>
              <a:tr h="212873">
                <a:tc>
                  <a:txBody>
                    <a:bodyPr/>
                    <a:lstStyle/>
                    <a:p>
                      <a:pPr algn="l" fontAlgn="ctr"/>
                      <a:r>
                        <a:rPr lang="en-GB" sz="1000" b="1" i="1" u="none" strike="noStrike" dirty="0">
                          <a:solidFill>
                            <a:srgbClr val="1A1818"/>
                          </a:solidFill>
                          <a:effectLst/>
                          <a:latin typeface="Verdana" panose="020B0604030504040204" pitchFamily="34" charset="0"/>
                        </a:rPr>
                        <a:t>Difference from Actual Resourcing</a:t>
                      </a: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1" i="1"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1" i="1"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1" i="1"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1" i="1"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1" i="1"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100" b="1" i="1"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517261600"/>
                  </a:ext>
                </a:extLst>
              </a:tr>
              <a:tr h="212873">
                <a:tc rowSpan="2">
                  <a:txBody>
                    <a:bodyPr/>
                    <a:lstStyle/>
                    <a:p>
                      <a:pPr algn="ctr" fontAlgn="ctr"/>
                      <a:r>
                        <a:rPr lang="en-GB" sz="1000" b="1" i="0" u="none" strike="noStrike" dirty="0" smtClean="0">
                          <a:solidFill>
                            <a:srgbClr val="FFFFFF"/>
                          </a:solidFill>
                          <a:effectLst/>
                          <a:latin typeface="Verdana" panose="020B0604030504040204" pitchFamily="34" charset="0"/>
                        </a:rPr>
                        <a:t>Local Health Board</a:t>
                      </a:r>
                      <a:endParaRPr lang="en-GB" sz="1000" b="1" i="0" u="none" strike="noStrike" dirty="0">
                        <a:solidFill>
                          <a:srgbClr val="FFFFFF"/>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Red</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Red</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1</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2</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Red</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1</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2</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extLst>
                  <a:ext uri="{0D108BD9-81ED-4DB2-BD59-A6C34878D82A}">
                    <a16:rowId xmlns="" xmlns:a16="http://schemas.microsoft.com/office/drawing/2014/main" val="128335644"/>
                  </a:ext>
                </a:extLst>
              </a:tr>
              <a:tr h="212873">
                <a:tc vMerge="1">
                  <a:txBody>
                    <a:bodyPr/>
                    <a:lstStyle/>
                    <a:p>
                      <a:endParaRPr lang="en-GB"/>
                    </a:p>
                  </a:txBody>
                  <a:tcPr/>
                </a:tc>
                <a:tc>
                  <a:txBody>
                    <a:bodyPr/>
                    <a:lstStyle/>
                    <a:p>
                      <a:pPr algn="ctr" fontAlgn="ctr"/>
                      <a:r>
                        <a:rPr lang="en-GB" sz="1000" b="1" i="0" u="none" strike="noStrike" dirty="0">
                          <a:solidFill>
                            <a:srgbClr val="FFFFFF"/>
                          </a:solidFill>
                          <a:effectLst/>
                          <a:latin typeface="Verdana" panose="020B0604030504040204" pitchFamily="34" charset="0"/>
                        </a:rPr>
                        <a:t>8</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000" b="1" i="0" u="none" strike="noStrike" dirty="0">
                          <a:solidFill>
                            <a:srgbClr val="FFFFFF"/>
                          </a:solidFill>
                          <a:effectLst/>
                          <a:latin typeface="Verdana" panose="020B0604030504040204" pitchFamily="34" charset="0"/>
                        </a:rPr>
                        <a:t>Mean</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gridSpan="3">
                  <a:txBody>
                    <a:bodyPr/>
                    <a:lstStyle/>
                    <a:p>
                      <a:pPr algn="ctr" fontAlgn="ctr"/>
                      <a:r>
                        <a:rPr lang="en-GB" sz="1000" b="1" i="0" u="none" strike="noStrike" dirty="0">
                          <a:solidFill>
                            <a:srgbClr val="FFFFFF"/>
                          </a:solidFill>
                          <a:effectLst/>
                          <a:latin typeface="Verdana" panose="020B0604030504040204" pitchFamily="34" charset="0"/>
                        </a:rPr>
                        <a:t>90th Percentile</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2244359139"/>
                  </a:ext>
                </a:extLst>
              </a:tr>
              <a:tr h="212873">
                <a:tc>
                  <a:txBody>
                    <a:bodyPr/>
                    <a:lstStyle/>
                    <a:p>
                      <a:pPr algn="l" fontAlgn="ctr"/>
                      <a:r>
                        <a:rPr lang="en-GB" sz="1000" b="0" i="0" u="none" strike="noStrike" dirty="0">
                          <a:solidFill>
                            <a:srgbClr val="1A1818"/>
                          </a:solidFill>
                          <a:effectLst/>
                          <a:latin typeface="Verdana" panose="020B0604030504040204" pitchFamily="34" charset="0"/>
                        </a:rPr>
                        <a:t>Abertawe Bro Morgannwg University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4.6%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- 00:39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- 07:38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- 22:21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- 01:10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- 19:45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- 67:44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2639530613"/>
                  </a:ext>
                </a:extLst>
              </a:tr>
              <a:tr h="212873">
                <a:tc>
                  <a:txBody>
                    <a:bodyPr/>
                    <a:lstStyle/>
                    <a:p>
                      <a:pPr algn="l" fontAlgn="ctr"/>
                      <a:r>
                        <a:rPr lang="en-GB" sz="1000" b="0" i="0" u="none" strike="noStrike" dirty="0">
                          <a:solidFill>
                            <a:srgbClr val="1A1818"/>
                          </a:solidFill>
                          <a:effectLst/>
                          <a:latin typeface="Verdana" panose="020B0604030504040204" pitchFamily="34" charset="0"/>
                        </a:rPr>
                        <a:t>Aneurin Bevan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10.9%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- 01:21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- 19:53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- 49:50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- 02:39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- 48:57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- 149:11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296332204"/>
                  </a:ext>
                </a:extLst>
              </a:tr>
              <a:tr h="212873">
                <a:tc>
                  <a:txBody>
                    <a:bodyPr/>
                    <a:lstStyle/>
                    <a:p>
                      <a:pPr algn="l" fontAlgn="ctr"/>
                      <a:r>
                        <a:rPr lang="en-GB" sz="1000" b="0" i="0" u="none" strike="noStrike" dirty="0">
                          <a:solidFill>
                            <a:srgbClr val="1A1818"/>
                          </a:solidFill>
                          <a:effectLst/>
                          <a:latin typeface="Verdana" panose="020B0604030504040204" pitchFamily="34" charset="0"/>
                        </a:rPr>
                        <a:t>Betsi Cadwaladr University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5.0%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- 00:59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- 08:09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- 26:14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- 03:06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- 17:10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- 74:50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933090000"/>
                  </a:ext>
                </a:extLst>
              </a:tr>
              <a:tr h="212873">
                <a:tc>
                  <a:txBody>
                    <a:bodyPr/>
                    <a:lstStyle/>
                    <a:p>
                      <a:pPr algn="l" fontAlgn="ctr"/>
                      <a:r>
                        <a:rPr lang="en-GB" sz="1000" b="0" i="0" u="none" strike="noStrike" dirty="0">
                          <a:solidFill>
                            <a:srgbClr val="1A1818"/>
                          </a:solidFill>
                          <a:effectLst/>
                          <a:latin typeface="Verdana" panose="020B0604030504040204" pitchFamily="34" charset="0"/>
                        </a:rPr>
                        <a:t>Cardiff &amp; Vale University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- 00:10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- 16:51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- 51:22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- 00:34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- 42:32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- 154:59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23212497"/>
                  </a:ext>
                </a:extLst>
              </a:tr>
              <a:tr h="212873">
                <a:tc>
                  <a:txBody>
                    <a:bodyPr/>
                    <a:lstStyle/>
                    <a:p>
                      <a:pPr algn="l" fontAlgn="ctr"/>
                      <a:r>
                        <a:rPr lang="en-GB" sz="1000" b="0" i="0" u="none" strike="noStrike" dirty="0">
                          <a:solidFill>
                            <a:srgbClr val="1A1818"/>
                          </a:solidFill>
                          <a:effectLst/>
                          <a:latin typeface="Verdana" panose="020B0604030504040204" pitchFamily="34" charset="0"/>
                        </a:rPr>
                        <a:t>Cwm Taf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5.1%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- 00:37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- 15:05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- 33:41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- 01:23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- 37:06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- 96:03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292799926"/>
                  </a:ext>
                </a:extLst>
              </a:tr>
              <a:tr h="212873">
                <a:tc>
                  <a:txBody>
                    <a:bodyPr/>
                    <a:lstStyle/>
                    <a:p>
                      <a:pPr algn="l" fontAlgn="ctr"/>
                      <a:r>
                        <a:rPr lang="en-GB" sz="1000" b="0" i="0" u="none" strike="noStrike" dirty="0">
                          <a:solidFill>
                            <a:srgbClr val="1A1818"/>
                          </a:solidFill>
                          <a:effectLst/>
                          <a:latin typeface="Verdana" panose="020B0604030504040204" pitchFamily="34" charset="0"/>
                        </a:rPr>
                        <a:t>Hywel Dda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- 00:08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- 03:23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- 08:44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- 00:15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- 07:00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- 23:18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272382121"/>
                  </a:ext>
                </a:extLst>
              </a:tr>
              <a:tr h="212873">
                <a:tc>
                  <a:txBody>
                    <a:bodyPr/>
                    <a:lstStyle/>
                    <a:p>
                      <a:pPr algn="l" fontAlgn="ctr"/>
                      <a:r>
                        <a:rPr lang="en-GB" sz="1000" b="0" i="0" u="none" strike="noStrike" dirty="0">
                          <a:solidFill>
                            <a:srgbClr val="1A1818"/>
                          </a:solidFill>
                          <a:effectLst/>
                          <a:latin typeface="Verdana" panose="020B0604030504040204" pitchFamily="34" charset="0"/>
                        </a:rPr>
                        <a:t>Powys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- 00:36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- 03:30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- 08:07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- 01:33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- 07:20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- 22:32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16001500"/>
                  </a:ext>
                </a:extLst>
              </a:tr>
              <a:tr h="212873">
                <a:tc>
                  <a:txBody>
                    <a:bodyPr/>
                    <a:lstStyle/>
                    <a:p>
                      <a:pPr algn="l" fontAlgn="ctr"/>
                      <a:r>
                        <a:rPr lang="en-GB" sz="1000" b="1" i="0" u="none" strike="noStrike" dirty="0">
                          <a:solidFill>
                            <a:srgbClr val="1A1818"/>
                          </a:solidFill>
                          <a:effectLst/>
                          <a:latin typeface="Verdana" panose="020B0604030504040204" pitchFamily="34" charset="0"/>
                        </a:rPr>
                        <a:t>Wales-wide</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5.0%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- 00:42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- 11:06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- 29:40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- 01:40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- 26:38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- 87:02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037685801"/>
                  </a:ext>
                </a:extLst>
              </a:tr>
            </a:tbl>
          </a:graphicData>
        </a:graphic>
      </p:graphicFrame>
    </p:spTree>
    <p:extLst>
      <p:ext uri="{BB962C8B-B14F-4D97-AF65-F5344CB8AC3E}">
        <p14:creationId xmlns:p14="http://schemas.microsoft.com/office/powerpoint/2010/main" val="293082431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of December 2024 Demand</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63</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17829500"/>
              </p:ext>
            </p:extLst>
          </p:nvPr>
        </p:nvGraphicFramePr>
        <p:xfrm>
          <a:off x="468000" y="1260000"/>
          <a:ext cx="7725600" cy="4996461"/>
        </p:xfrm>
        <a:graphic>
          <a:graphicData uri="http://schemas.openxmlformats.org/drawingml/2006/table">
            <a:tbl>
              <a:tblPr/>
              <a:tblGrid>
                <a:gridCol w="2736000">
                  <a:extLst>
                    <a:ext uri="{9D8B030D-6E8A-4147-A177-3AD203B41FA5}">
                      <a16:colId xmlns="" xmlns:a16="http://schemas.microsoft.com/office/drawing/2014/main" val="1830723132"/>
                    </a:ext>
                  </a:extLst>
                </a:gridCol>
                <a:gridCol w="712800">
                  <a:extLst>
                    <a:ext uri="{9D8B030D-6E8A-4147-A177-3AD203B41FA5}">
                      <a16:colId xmlns="" xmlns:a16="http://schemas.microsoft.com/office/drawing/2014/main" val="4068823884"/>
                    </a:ext>
                  </a:extLst>
                </a:gridCol>
                <a:gridCol w="712800">
                  <a:extLst>
                    <a:ext uri="{9D8B030D-6E8A-4147-A177-3AD203B41FA5}">
                      <a16:colId xmlns="" xmlns:a16="http://schemas.microsoft.com/office/drawing/2014/main" val="1893022108"/>
                    </a:ext>
                  </a:extLst>
                </a:gridCol>
                <a:gridCol w="712800">
                  <a:extLst>
                    <a:ext uri="{9D8B030D-6E8A-4147-A177-3AD203B41FA5}">
                      <a16:colId xmlns="" xmlns:a16="http://schemas.microsoft.com/office/drawing/2014/main" val="3215276972"/>
                    </a:ext>
                  </a:extLst>
                </a:gridCol>
                <a:gridCol w="712800">
                  <a:extLst>
                    <a:ext uri="{9D8B030D-6E8A-4147-A177-3AD203B41FA5}">
                      <a16:colId xmlns="" xmlns:a16="http://schemas.microsoft.com/office/drawing/2014/main" val="4230327547"/>
                    </a:ext>
                  </a:extLst>
                </a:gridCol>
                <a:gridCol w="712800">
                  <a:extLst>
                    <a:ext uri="{9D8B030D-6E8A-4147-A177-3AD203B41FA5}">
                      <a16:colId xmlns="" xmlns:a16="http://schemas.microsoft.com/office/drawing/2014/main" val="3404764719"/>
                    </a:ext>
                  </a:extLst>
                </a:gridCol>
                <a:gridCol w="712800">
                  <a:extLst>
                    <a:ext uri="{9D8B030D-6E8A-4147-A177-3AD203B41FA5}">
                      <a16:colId xmlns="" xmlns:a16="http://schemas.microsoft.com/office/drawing/2014/main" val="265400737"/>
                    </a:ext>
                  </a:extLst>
                </a:gridCol>
                <a:gridCol w="712800">
                  <a:extLst>
                    <a:ext uri="{9D8B030D-6E8A-4147-A177-3AD203B41FA5}">
                      <a16:colId xmlns="" xmlns:a16="http://schemas.microsoft.com/office/drawing/2014/main" val="1685184083"/>
                    </a:ext>
                  </a:extLst>
                </a:gridCol>
              </a:tblGrid>
              <a:tr h="212893">
                <a:tc gridSpan="2">
                  <a:txBody>
                    <a:bodyPr/>
                    <a:lstStyle/>
                    <a:p>
                      <a:pPr algn="l" fontAlgn="ctr"/>
                      <a:r>
                        <a:rPr lang="en-GB" sz="1000" b="1" i="1" u="none" strike="noStrike" dirty="0">
                          <a:solidFill>
                            <a:srgbClr val="1A1818"/>
                          </a:solidFill>
                          <a:effectLst/>
                          <a:latin typeface="Verdana" panose="020B0604030504040204" pitchFamily="34" charset="0"/>
                        </a:rPr>
                        <a:t>Planned Shifts - December 2024 Demand</a:t>
                      </a: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125116177"/>
                  </a:ext>
                </a:extLst>
              </a:tr>
              <a:tr h="212893">
                <a:tc rowSpan="2">
                  <a:txBody>
                    <a:bodyPr/>
                    <a:lstStyle/>
                    <a:p>
                      <a:pPr algn="ctr" fontAlgn="ctr"/>
                      <a:r>
                        <a:rPr lang="en-GB" sz="1000" b="1" i="0" u="none" strike="noStrike" dirty="0" smtClean="0">
                          <a:solidFill>
                            <a:srgbClr val="FFFFFF"/>
                          </a:solidFill>
                          <a:effectLst/>
                          <a:latin typeface="Verdana" panose="020B0604030504040204" pitchFamily="34" charset="0"/>
                        </a:rPr>
                        <a:t>Local Health Board</a:t>
                      </a:r>
                      <a:endParaRPr lang="en-GB" sz="1000" b="1" i="0" u="none" strike="noStrike" dirty="0">
                        <a:solidFill>
                          <a:srgbClr val="FFFFFF"/>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Red</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Red</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1</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2</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Red</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1</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2</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extLst>
                  <a:ext uri="{0D108BD9-81ED-4DB2-BD59-A6C34878D82A}">
                    <a16:rowId xmlns="" xmlns:a16="http://schemas.microsoft.com/office/drawing/2014/main" val="2944777062"/>
                  </a:ext>
                </a:extLst>
              </a:tr>
              <a:tr h="212893">
                <a:tc vMerge="1">
                  <a:txBody>
                    <a:bodyPr/>
                    <a:lstStyle/>
                    <a:p>
                      <a:endParaRPr lang="en-GB"/>
                    </a:p>
                  </a:txBody>
                  <a:tcPr/>
                </a:tc>
                <a:tc>
                  <a:txBody>
                    <a:bodyPr/>
                    <a:lstStyle/>
                    <a:p>
                      <a:pPr algn="ctr" fontAlgn="ctr"/>
                      <a:r>
                        <a:rPr lang="en-GB" sz="1000" b="1" i="0" u="none" strike="noStrike" dirty="0">
                          <a:solidFill>
                            <a:srgbClr val="FFFFFF"/>
                          </a:solidFill>
                          <a:effectLst/>
                          <a:latin typeface="Verdana" panose="020B0604030504040204" pitchFamily="34" charset="0"/>
                        </a:rPr>
                        <a:t>8</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000" b="1" i="0" u="none" strike="noStrike" dirty="0">
                          <a:solidFill>
                            <a:srgbClr val="FFFFFF"/>
                          </a:solidFill>
                          <a:effectLst/>
                          <a:latin typeface="Verdana" panose="020B0604030504040204" pitchFamily="34" charset="0"/>
                        </a:rPr>
                        <a:t>Mean</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gridSpan="3">
                  <a:txBody>
                    <a:bodyPr/>
                    <a:lstStyle/>
                    <a:p>
                      <a:pPr algn="ctr" fontAlgn="ctr"/>
                      <a:r>
                        <a:rPr lang="en-GB" sz="1000" b="1" i="0" u="none" strike="noStrike" dirty="0">
                          <a:solidFill>
                            <a:srgbClr val="FFFFFF"/>
                          </a:solidFill>
                          <a:effectLst/>
                          <a:latin typeface="Verdana" panose="020B0604030504040204" pitchFamily="34" charset="0"/>
                        </a:rPr>
                        <a:t>90th Percentile</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3327097893"/>
                  </a:ext>
                </a:extLst>
              </a:tr>
              <a:tr h="212893">
                <a:tc>
                  <a:txBody>
                    <a:bodyPr/>
                    <a:lstStyle/>
                    <a:p>
                      <a:pPr algn="l" fontAlgn="ctr"/>
                      <a:r>
                        <a:rPr lang="en-GB" sz="1000" b="0" i="0" u="none" strike="noStrike" dirty="0">
                          <a:solidFill>
                            <a:srgbClr val="1A1818"/>
                          </a:solidFill>
                          <a:effectLst/>
                          <a:latin typeface="Verdana" panose="020B0604030504040204" pitchFamily="34" charset="0"/>
                        </a:rPr>
                        <a:t>Abertawe Bro Morgannwg University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68.5%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08:27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282:36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427:36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15:11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450:20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000" b="0" i="0" u="none" strike="noStrike" dirty="0">
                        <a:solidFill>
                          <a:srgbClr val="1A1818"/>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3952682941"/>
                  </a:ext>
                </a:extLst>
              </a:tr>
              <a:tr h="212893">
                <a:tc>
                  <a:txBody>
                    <a:bodyPr/>
                    <a:lstStyle/>
                    <a:p>
                      <a:pPr algn="l" fontAlgn="ctr"/>
                      <a:r>
                        <a:rPr lang="en-GB" sz="1000" b="0" i="0" u="none" strike="noStrike" dirty="0">
                          <a:solidFill>
                            <a:srgbClr val="1A1818"/>
                          </a:solidFill>
                          <a:effectLst/>
                          <a:latin typeface="Verdana" panose="020B0604030504040204" pitchFamily="34" charset="0"/>
                        </a:rPr>
                        <a:t>Aneurin Bevan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78.5%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05:35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129:40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284:28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10:53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404:27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000" b="0" i="0" u="none" strike="noStrike" dirty="0">
                        <a:solidFill>
                          <a:srgbClr val="1A1818"/>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225395031"/>
                  </a:ext>
                </a:extLst>
              </a:tr>
              <a:tr h="212893">
                <a:tc>
                  <a:txBody>
                    <a:bodyPr/>
                    <a:lstStyle/>
                    <a:p>
                      <a:pPr algn="l" fontAlgn="ctr"/>
                      <a:r>
                        <a:rPr lang="en-GB" sz="1000" b="0" i="0" u="none" strike="noStrike" dirty="0">
                          <a:solidFill>
                            <a:srgbClr val="1A1818"/>
                          </a:solidFill>
                          <a:effectLst/>
                          <a:latin typeface="Verdana" panose="020B0604030504040204" pitchFamily="34" charset="0"/>
                        </a:rPr>
                        <a:t>Betsi Cadwaladr University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72.2%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06:17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61:49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199:59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13:22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150:40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000" b="0" i="0" u="none" strike="noStrike" dirty="0">
                        <a:solidFill>
                          <a:srgbClr val="1A1818"/>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569545833"/>
                  </a:ext>
                </a:extLst>
              </a:tr>
              <a:tr h="212893">
                <a:tc>
                  <a:txBody>
                    <a:bodyPr/>
                    <a:lstStyle/>
                    <a:p>
                      <a:pPr algn="l" fontAlgn="ctr"/>
                      <a:r>
                        <a:rPr lang="en-GB" sz="1000" b="0" i="0" u="none" strike="noStrike" dirty="0">
                          <a:solidFill>
                            <a:srgbClr val="1A1818"/>
                          </a:solidFill>
                          <a:effectLst/>
                          <a:latin typeface="Verdana" panose="020B0604030504040204" pitchFamily="34" charset="0"/>
                        </a:rPr>
                        <a:t>Cardiff &amp; Vale University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75.0%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06:17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133:09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313:07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12:02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392:51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000" b="0" i="0" u="none" strike="noStrike" dirty="0">
                        <a:solidFill>
                          <a:srgbClr val="1A1818"/>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776525873"/>
                  </a:ext>
                </a:extLst>
              </a:tr>
              <a:tr h="212893">
                <a:tc>
                  <a:txBody>
                    <a:bodyPr/>
                    <a:lstStyle/>
                    <a:p>
                      <a:pPr algn="l" fontAlgn="ctr"/>
                      <a:r>
                        <a:rPr lang="en-GB" sz="1000" b="0" i="0" u="none" strike="noStrike" dirty="0">
                          <a:solidFill>
                            <a:srgbClr val="1A1818"/>
                          </a:solidFill>
                          <a:effectLst/>
                          <a:latin typeface="Verdana" panose="020B0604030504040204" pitchFamily="34" charset="0"/>
                        </a:rPr>
                        <a:t>Cwm Taf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71.1%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06:24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115:53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251:37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12:01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382:34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000" b="0" i="0" u="none" strike="noStrike" dirty="0">
                        <a:solidFill>
                          <a:srgbClr val="1A1818"/>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758591443"/>
                  </a:ext>
                </a:extLst>
              </a:tr>
              <a:tr h="212893">
                <a:tc>
                  <a:txBody>
                    <a:bodyPr/>
                    <a:lstStyle/>
                    <a:p>
                      <a:pPr algn="l" fontAlgn="ctr"/>
                      <a:r>
                        <a:rPr lang="en-GB" sz="1000" b="0" i="0" u="none" strike="noStrike" dirty="0">
                          <a:solidFill>
                            <a:srgbClr val="1A1818"/>
                          </a:solidFill>
                          <a:effectLst/>
                          <a:latin typeface="Verdana" panose="020B0604030504040204" pitchFamily="34" charset="0"/>
                        </a:rPr>
                        <a:t>Hywel Dda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55.9%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10:11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270:14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401:26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21:32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396:01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000" b="0" i="0" u="none" strike="noStrike" dirty="0">
                        <a:solidFill>
                          <a:srgbClr val="1A1818"/>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796986077"/>
                  </a:ext>
                </a:extLst>
              </a:tr>
              <a:tr h="212893">
                <a:tc>
                  <a:txBody>
                    <a:bodyPr/>
                    <a:lstStyle/>
                    <a:p>
                      <a:pPr algn="l" fontAlgn="ctr"/>
                      <a:r>
                        <a:rPr lang="en-GB" sz="1000" b="0" i="0" u="none" strike="noStrike" dirty="0">
                          <a:solidFill>
                            <a:srgbClr val="1A1818"/>
                          </a:solidFill>
                          <a:effectLst/>
                          <a:latin typeface="Verdana" panose="020B0604030504040204" pitchFamily="34" charset="0"/>
                        </a:rPr>
                        <a:t>Powys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60.2%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09:23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261:18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404:33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21:18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392:31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000" b="0" i="0" u="none" strike="noStrike" dirty="0">
                        <a:solidFill>
                          <a:srgbClr val="1A1818"/>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49729314"/>
                  </a:ext>
                </a:extLst>
              </a:tr>
              <a:tr h="212893">
                <a:tc>
                  <a:txBody>
                    <a:bodyPr/>
                    <a:lstStyle/>
                    <a:p>
                      <a:pPr algn="l" fontAlgn="ctr"/>
                      <a:r>
                        <a:rPr lang="en-GB" sz="1000" b="1" i="0" u="none" strike="noStrike" dirty="0">
                          <a:solidFill>
                            <a:srgbClr val="1A1818"/>
                          </a:solidFill>
                          <a:effectLst/>
                          <a:latin typeface="Verdana" panose="020B0604030504040204" pitchFamily="34" charset="0"/>
                        </a:rPr>
                        <a:t>Wales-wide</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70.5%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07:12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161:13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305:22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14:14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339:57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smtClean="0">
                          <a:solidFill>
                            <a:srgbClr val="1A1818"/>
                          </a:solidFill>
                          <a:effectLst/>
                          <a:latin typeface="Verdana" panose="020B0604030504040204" pitchFamily="34" charset="0"/>
                        </a:rPr>
                        <a:t>&gt;12 hours</a:t>
                      </a:r>
                      <a:r>
                        <a:rPr lang="en-GB" sz="1000" b="1" i="0" u="none" strike="noStrike" dirty="0">
                          <a:solidFill>
                            <a:srgbClr val="1A1818"/>
                          </a:solidFill>
                          <a:effectLst/>
                          <a:latin typeface="Verdana" panose="020B0604030504040204" pitchFamily="34" charset="0"/>
                        </a:rPr>
                        <a:t> </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79658733"/>
                  </a:ext>
                </a:extLst>
              </a:tr>
              <a:tr h="212893">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050" b="0" i="0" u="none" strike="noStrike" dirty="0">
                        <a:solidFill>
                          <a:srgbClr val="1A1818"/>
                        </a:solidFill>
                        <a:effectLst/>
                        <a:latin typeface="Verdana" panose="020B0604030504040204" pitchFamily="34" charset="0"/>
                      </a:endParaRPr>
                    </a:p>
                  </a:txBody>
                  <a:tcPr marL="8015" marR="8015" marT="8015"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856977339"/>
                  </a:ext>
                </a:extLst>
              </a:tr>
              <a:tr h="212893">
                <a:tc>
                  <a:txBody>
                    <a:bodyPr/>
                    <a:lstStyle/>
                    <a:p>
                      <a:pPr algn="l" fontAlgn="ctr"/>
                      <a:r>
                        <a:rPr lang="en-GB" sz="1000" b="1" i="1" u="none" strike="noStrike" dirty="0">
                          <a:solidFill>
                            <a:srgbClr val="1A1818"/>
                          </a:solidFill>
                          <a:effectLst/>
                          <a:latin typeface="Verdana" panose="020B0604030504040204" pitchFamily="34" charset="0"/>
                        </a:rPr>
                        <a:t>Difference from Current Demand</a:t>
                      </a: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1" i="1"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1" i="1"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1" i="1"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1" i="1"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1" i="1"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100" b="1" i="1"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en-GB" sz="1000" b="0" i="0" u="none" strike="noStrike" dirty="0">
                        <a:solidFill>
                          <a:srgbClr val="1A1818"/>
                        </a:solidFill>
                        <a:effectLst/>
                        <a:latin typeface="Verdana" panose="020B0604030504040204" pitchFamily="34" charset="0"/>
                      </a:endParaRPr>
                    </a:p>
                  </a:txBody>
                  <a:tcPr marL="8015" marR="8015" marT="801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979179426"/>
                  </a:ext>
                </a:extLst>
              </a:tr>
              <a:tr h="212893">
                <a:tc rowSpan="2">
                  <a:txBody>
                    <a:bodyPr/>
                    <a:lstStyle/>
                    <a:p>
                      <a:pPr algn="ctr" fontAlgn="ctr"/>
                      <a:r>
                        <a:rPr lang="en-GB" sz="1000" b="1" i="0" u="none" strike="noStrike" dirty="0" smtClean="0">
                          <a:solidFill>
                            <a:srgbClr val="FFFFFF"/>
                          </a:solidFill>
                          <a:effectLst/>
                          <a:latin typeface="Verdana" panose="020B0604030504040204" pitchFamily="34" charset="0"/>
                        </a:rPr>
                        <a:t>Local Health Board</a:t>
                      </a:r>
                      <a:endParaRPr lang="en-GB" sz="1000" b="1" i="0" u="none" strike="noStrike" dirty="0">
                        <a:solidFill>
                          <a:srgbClr val="FFFFFF"/>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Red</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Red</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1</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2</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Red</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1</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a:txBody>
                    <a:bodyPr/>
                    <a:lstStyle/>
                    <a:p>
                      <a:pPr algn="ctr" fontAlgn="ctr"/>
                      <a:r>
                        <a:rPr lang="en-GB" sz="1000" b="1" i="0" u="none" strike="noStrike" dirty="0">
                          <a:solidFill>
                            <a:srgbClr val="FFFFFF"/>
                          </a:solidFill>
                          <a:effectLst/>
                          <a:latin typeface="Verdana" panose="020B0604030504040204" pitchFamily="34" charset="0"/>
                        </a:rPr>
                        <a:t>Amber 2</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extLst>
                  <a:ext uri="{0D108BD9-81ED-4DB2-BD59-A6C34878D82A}">
                    <a16:rowId xmlns="" xmlns:a16="http://schemas.microsoft.com/office/drawing/2014/main" val="1537659646"/>
                  </a:ext>
                </a:extLst>
              </a:tr>
              <a:tr h="212893">
                <a:tc vMerge="1">
                  <a:txBody>
                    <a:bodyPr/>
                    <a:lstStyle/>
                    <a:p>
                      <a:endParaRPr lang="en-GB"/>
                    </a:p>
                  </a:txBody>
                  <a:tcPr/>
                </a:tc>
                <a:tc>
                  <a:txBody>
                    <a:bodyPr/>
                    <a:lstStyle/>
                    <a:p>
                      <a:pPr algn="ctr" fontAlgn="ctr"/>
                      <a:r>
                        <a:rPr lang="en-GB" sz="1000" b="1" i="0" u="none" strike="noStrike" dirty="0">
                          <a:solidFill>
                            <a:srgbClr val="FFFFFF"/>
                          </a:solidFill>
                          <a:effectLst/>
                          <a:latin typeface="Verdana" panose="020B0604030504040204" pitchFamily="34" charset="0"/>
                        </a:rPr>
                        <a:t>8</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3">
                  <a:txBody>
                    <a:bodyPr/>
                    <a:lstStyle/>
                    <a:p>
                      <a:pPr algn="ctr" fontAlgn="ctr"/>
                      <a:r>
                        <a:rPr lang="en-GB" sz="1000" b="1" i="0" u="none" strike="noStrike" dirty="0">
                          <a:solidFill>
                            <a:srgbClr val="FFFFFF"/>
                          </a:solidFill>
                          <a:effectLst/>
                          <a:latin typeface="Verdana" panose="020B0604030504040204" pitchFamily="34" charset="0"/>
                        </a:rPr>
                        <a:t>Mean</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gridSpan="3">
                  <a:txBody>
                    <a:bodyPr/>
                    <a:lstStyle/>
                    <a:p>
                      <a:pPr algn="ctr" fontAlgn="ctr"/>
                      <a:r>
                        <a:rPr lang="en-GB" sz="1000" b="1" i="0" u="none" strike="noStrike" dirty="0">
                          <a:solidFill>
                            <a:srgbClr val="FFFFFF"/>
                          </a:solidFill>
                          <a:effectLst/>
                          <a:latin typeface="Verdana" panose="020B0604030504040204" pitchFamily="34" charset="0"/>
                        </a:rPr>
                        <a:t>90th Percentile</a:t>
                      </a:r>
                    </a:p>
                  </a:txBody>
                  <a:tcPr marL="8015" marR="8015" marT="801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extLst>
                  <a:ext uri="{0D108BD9-81ED-4DB2-BD59-A6C34878D82A}">
                    <a16:rowId xmlns="" xmlns:a16="http://schemas.microsoft.com/office/drawing/2014/main" val="4179420913"/>
                  </a:ext>
                </a:extLst>
              </a:tr>
              <a:tr h="212893">
                <a:tc>
                  <a:txBody>
                    <a:bodyPr/>
                    <a:lstStyle/>
                    <a:p>
                      <a:pPr algn="l" fontAlgn="ctr"/>
                      <a:r>
                        <a:rPr lang="en-GB" sz="1000" b="0" i="0" u="none" strike="noStrike" dirty="0">
                          <a:solidFill>
                            <a:srgbClr val="1A1818"/>
                          </a:solidFill>
                          <a:effectLst/>
                          <a:latin typeface="Verdana" panose="020B0604030504040204" pitchFamily="34" charset="0"/>
                        </a:rPr>
                        <a:t>Abertawe Bro Morgannwg University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-12.5%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03:29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241:52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348:12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05:22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355:51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3052186936"/>
                  </a:ext>
                </a:extLst>
              </a:tr>
              <a:tr h="212893">
                <a:tc>
                  <a:txBody>
                    <a:bodyPr/>
                    <a:lstStyle/>
                    <a:p>
                      <a:pPr algn="l" fontAlgn="ctr"/>
                      <a:r>
                        <a:rPr lang="en-GB" sz="1000" b="0" i="0" u="none" strike="noStrike" dirty="0">
                          <a:solidFill>
                            <a:srgbClr val="1A1818"/>
                          </a:solidFill>
                          <a:effectLst/>
                          <a:latin typeface="Verdana" panose="020B0604030504040204" pitchFamily="34" charset="0"/>
                        </a:rPr>
                        <a:t>Aneurin Bevan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-5.4%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00:49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99:41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229:42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01:25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342:39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000" b="0" i="0" u="none" strike="noStrike" dirty="0">
                        <a:solidFill>
                          <a:srgbClr val="1A1818"/>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469110593"/>
                  </a:ext>
                </a:extLst>
              </a:tr>
              <a:tr h="212893">
                <a:tc>
                  <a:txBody>
                    <a:bodyPr/>
                    <a:lstStyle/>
                    <a:p>
                      <a:pPr algn="l" fontAlgn="ctr"/>
                      <a:r>
                        <a:rPr lang="en-GB" sz="1000" b="0" i="0" u="none" strike="noStrike" dirty="0">
                          <a:solidFill>
                            <a:srgbClr val="1A1818"/>
                          </a:solidFill>
                          <a:effectLst/>
                          <a:latin typeface="Verdana" panose="020B0604030504040204" pitchFamily="34" charset="0"/>
                        </a:rPr>
                        <a:t>Betsi Cadwaladr University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-5.1%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01:03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38:26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159:20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03:02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100:28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000" b="0" i="0" u="none" strike="noStrike" dirty="0">
                        <a:solidFill>
                          <a:srgbClr val="1A1818"/>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599235862"/>
                  </a:ext>
                </a:extLst>
              </a:tr>
              <a:tr h="212893">
                <a:tc>
                  <a:txBody>
                    <a:bodyPr/>
                    <a:lstStyle/>
                    <a:p>
                      <a:pPr algn="l" fontAlgn="ctr"/>
                      <a:r>
                        <a:rPr lang="en-GB" sz="1000" b="0" i="0" u="none" strike="noStrike" dirty="0">
                          <a:solidFill>
                            <a:srgbClr val="1A1818"/>
                          </a:solidFill>
                          <a:effectLst/>
                          <a:latin typeface="Verdana" panose="020B0604030504040204" pitchFamily="34" charset="0"/>
                        </a:rPr>
                        <a:t>Cardiff &amp; Vale University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-8.7%</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01:09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106:46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251:22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02:52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339:50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1000" b="0" i="0" u="none" strike="noStrike" dirty="0">
                        <a:solidFill>
                          <a:srgbClr val="1A1818"/>
                        </a:solidFill>
                        <a:effectLst/>
                        <a:latin typeface="Verdana" panose="020B0604030504040204" pitchFamily="34" charset="0"/>
                      </a:endParaRP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75964755"/>
                  </a:ext>
                </a:extLst>
              </a:tr>
              <a:tr h="212893">
                <a:tc>
                  <a:txBody>
                    <a:bodyPr/>
                    <a:lstStyle/>
                    <a:p>
                      <a:pPr algn="l" fontAlgn="ctr"/>
                      <a:r>
                        <a:rPr lang="en-GB" sz="1000" b="0" i="0" u="none" strike="noStrike" dirty="0">
                          <a:solidFill>
                            <a:srgbClr val="1A1818"/>
                          </a:solidFill>
                          <a:effectLst/>
                          <a:latin typeface="Verdana" panose="020B0604030504040204" pitchFamily="34" charset="0"/>
                        </a:rPr>
                        <a:t>Cwm Taf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-6.6%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00:55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92:38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215:10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01:35</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336:42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950148713"/>
                  </a:ext>
                </a:extLst>
              </a:tr>
              <a:tr h="212893">
                <a:tc>
                  <a:txBody>
                    <a:bodyPr/>
                    <a:lstStyle/>
                    <a:p>
                      <a:pPr algn="l" fontAlgn="ctr"/>
                      <a:r>
                        <a:rPr lang="en-GB" sz="1000" b="0" i="0" u="none" strike="noStrike" dirty="0">
                          <a:solidFill>
                            <a:srgbClr val="1A1818"/>
                          </a:solidFill>
                          <a:effectLst/>
                          <a:latin typeface="Verdana" panose="020B0604030504040204" pitchFamily="34" charset="0"/>
                        </a:rPr>
                        <a:t>Hywel Dda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-10.4%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03:34</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241:36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355:19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06:39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332:42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000" b="0" i="0" u="none" strike="noStrike" dirty="0">
                          <a:solidFill>
                            <a:srgbClr val="1A1818"/>
                          </a:solidFill>
                          <a:effectLst/>
                          <a:latin typeface="Verdana" panose="020B0604030504040204" pitchFamily="34" charset="0"/>
                        </a:rPr>
                        <a:t> </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169403198"/>
                  </a:ext>
                </a:extLst>
              </a:tr>
              <a:tr h="212893">
                <a:tc>
                  <a:txBody>
                    <a:bodyPr/>
                    <a:lstStyle/>
                    <a:p>
                      <a:pPr algn="l" fontAlgn="ctr"/>
                      <a:r>
                        <a:rPr lang="en-GB" sz="1000" b="0" i="0" u="none" strike="noStrike" dirty="0">
                          <a:solidFill>
                            <a:srgbClr val="1A1818"/>
                          </a:solidFill>
                          <a:effectLst/>
                          <a:latin typeface="Verdana" panose="020B0604030504040204" pitchFamily="34" charset="0"/>
                        </a:rPr>
                        <a:t>Powys LHB</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-7.6%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02:51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234:09</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364:00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05:21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334:20</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1A1818"/>
                          </a:solidFill>
                          <a:effectLst/>
                          <a:latin typeface="Verdana" panose="020B0604030504040204" pitchFamily="34" charset="0"/>
                        </a:rPr>
                        <a:t> </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96227187"/>
                  </a:ext>
                </a:extLst>
              </a:tr>
              <a:tr h="212893">
                <a:tc>
                  <a:txBody>
                    <a:bodyPr/>
                    <a:lstStyle/>
                    <a:p>
                      <a:pPr algn="l" fontAlgn="ctr"/>
                      <a:r>
                        <a:rPr lang="en-GB" sz="1000" b="1" i="0" u="none" strike="noStrike" dirty="0">
                          <a:solidFill>
                            <a:srgbClr val="1A1818"/>
                          </a:solidFill>
                          <a:effectLst/>
                          <a:latin typeface="Verdana" panose="020B0604030504040204" pitchFamily="34" charset="0"/>
                        </a:rPr>
                        <a:t>Wales-wide</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-8.2%</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01:53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132:38</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254:01</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03:36</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278:33</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dirty="0">
                          <a:solidFill>
                            <a:srgbClr val="1A1818"/>
                          </a:solidFill>
                          <a:effectLst/>
                          <a:latin typeface="Verdana" panose="020B0604030504040204" pitchFamily="34" charset="0"/>
                        </a:rPr>
                        <a:t> </a:t>
                      </a:r>
                    </a:p>
                  </a:txBody>
                  <a:tcPr marL="8015" marR="8015" marT="80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736946484"/>
                  </a:ext>
                </a:extLst>
              </a:tr>
            </a:tbl>
          </a:graphicData>
        </a:graphic>
      </p:graphicFrame>
    </p:spTree>
    <p:extLst>
      <p:ext uri="{BB962C8B-B14F-4D97-AF65-F5344CB8AC3E}">
        <p14:creationId xmlns:p14="http://schemas.microsoft.com/office/powerpoint/2010/main" val="59211902"/>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Ops Modelling Plan</a:t>
            </a:r>
            <a:endParaRPr lang="en-GB" dirty="0"/>
          </a:p>
        </p:txBody>
      </p:sp>
      <p:sp>
        <p:nvSpPr>
          <p:cNvPr id="3" name="Content Placeholder 2"/>
          <p:cNvSpPr>
            <a:spLocks noGrp="1"/>
          </p:cNvSpPr>
          <p:nvPr>
            <p:ph idx="1"/>
          </p:nvPr>
        </p:nvSpPr>
        <p:spPr/>
        <p:txBody>
          <a:bodyPr/>
          <a:lstStyle/>
          <a:p>
            <a:pPr marL="0" indent="0">
              <a:buNone/>
            </a:pPr>
            <a:r>
              <a:rPr lang="en-GB" dirty="0" smtClean="0"/>
              <a:t>The next modelling steps are:</a:t>
            </a:r>
          </a:p>
          <a:p>
            <a:r>
              <a:rPr lang="en-GB" sz="1800" dirty="0" smtClean="0"/>
              <a:t>Add </a:t>
            </a:r>
            <a:r>
              <a:rPr lang="en-GB" sz="1800" dirty="0"/>
              <a:t>staff to meet targets </a:t>
            </a:r>
            <a:r>
              <a:rPr lang="en-GB" sz="1800" dirty="0" smtClean="0"/>
              <a:t>with current demand</a:t>
            </a:r>
            <a:endParaRPr lang="en-GB" sz="1800" dirty="0"/>
          </a:p>
          <a:p>
            <a:r>
              <a:rPr lang="en-GB" sz="1800" dirty="0"/>
              <a:t>Add staff to meet targets </a:t>
            </a:r>
            <a:r>
              <a:rPr lang="en-GB" sz="1800" dirty="0" smtClean="0"/>
              <a:t>with December 2024 demand</a:t>
            </a:r>
            <a:endParaRPr lang="en-GB" sz="1800" dirty="0"/>
          </a:p>
          <a:p>
            <a:r>
              <a:rPr lang="en-GB" sz="1800" dirty="0" smtClean="0"/>
              <a:t>Model efficiencies through increased:</a:t>
            </a:r>
          </a:p>
          <a:p>
            <a:pPr lvl="1"/>
            <a:r>
              <a:rPr lang="en-GB" sz="1800" dirty="0" smtClean="0"/>
              <a:t>Hear and treat</a:t>
            </a:r>
          </a:p>
          <a:p>
            <a:pPr lvl="1"/>
            <a:r>
              <a:rPr lang="en-GB" sz="1800" dirty="0" smtClean="0"/>
              <a:t>APP usage</a:t>
            </a:r>
          </a:p>
          <a:p>
            <a:pPr lvl="1"/>
            <a:r>
              <a:rPr lang="en-GB" sz="1800" dirty="0" smtClean="0"/>
              <a:t>Locations</a:t>
            </a:r>
          </a:p>
          <a:p>
            <a:r>
              <a:rPr lang="en-GB" sz="1800" dirty="0" smtClean="0"/>
              <a:t>Model trajectory from 2019/20 to 2024/25</a:t>
            </a:r>
            <a:endParaRPr lang="en-GB" sz="1800" dirty="0"/>
          </a:p>
          <a:p>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64</a:t>
            </a:fld>
            <a:endParaRPr lang="en-GB" dirty="0"/>
          </a:p>
        </p:txBody>
      </p:sp>
    </p:spTree>
    <p:extLst>
      <p:ext uri="{BB962C8B-B14F-4D97-AF65-F5344CB8AC3E}">
        <p14:creationId xmlns:p14="http://schemas.microsoft.com/office/powerpoint/2010/main" val="217272725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497" y="286867"/>
            <a:ext cx="8316913" cy="6516000"/>
          </a:xfrm>
        </p:spPr>
      </p:pic>
      <p:sp>
        <p:nvSpPr>
          <p:cNvPr id="6" name="Title 5"/>
          <p:cNvSpPr>
            <a:spLocks noGrp="1"/>
          </p:cNvSpPr>
          <p:nvPr>
            <p:ph type="title"/>
          </p:nvPr>
        </p:nvSpPr>
        <p:spPr/>
        <p:txBody>
          <a:bodyPr/>
          <a:lstStyle/>
          <a:p>
            <a:r>
              <a:rPr lang="en-GB" dirty="0" smtClean="0"/>
              <a:t>Optimal Location</a:t>
            </a:r>
            <a:br>
              <a:rPr lang="en-GB" dirty="0" smtClean="0"/>
            </a:br>
            <a:r>
              <a:rPr lang="en-GB" dirty="0" smtClean="0"/>
              <a:t>Modelling</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65</a:t>
            </a:fld>
            <a:endParaRPr lang="en-GB" dirty="0"/>
          </a:p>
        </p:txBody>
      </p:sp>
    </p:spTree>
    <p:extLst>
      <p:ext uri="{BB962C8B-B14F-4D97-AF65-F5344CB8AC3E}">
        <p14:creationId xmlns:p14="http://schemas.microsoft.com/office/powerpoint/2010/main" val="33358560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Location Optimisation</a:t>
            </a:r>
            <a:endParaRPr lang="en-GB" dirty="0"/>
          </a:p>
        </p:txBody>
      </p:sp>
      <p:sp>
        <p:nvSpPr>
          <p:cNvPr id="3" name="Content Placeholder 2"/>
          <p:cNvSpPr>
            <a:spLocks noGrp="1"/>
          </p:cNvSpPr>
          <p:nvPr>
            <p:ph idx="1"/>
          </p:nvPr>
        </p:nvSpPr>
        <p:spPr/>
        <p:txBody>
          <a:bodyPr/>
          <a:lstStyle/>
          <a:p>
            <a:r>
              <a:rPr lang="en-GB" dirty="0" smtClean="0"/>
              <a:t>Applied ‘blank canvas’ location optimisation to assess current estates configuration.</a:t>
            </a:r>
          </a:p>
          <a:p>
            <a:pPr lvl="1"/>
            <a:r>
              <a:rPr lang="en-GB" dirty="0" smtClean="0"/>
              <a:t>Blank canvas modelling uses optimisation techniques to identify ideal locations with no account of current locations or other constraints.</a:t>
            </a:r>
          </a:p>
          <a:p>
            <a:r>
              <a:rPr lang="en-GB" dirty="0" smtClean="0"/>
              <a:t>Majority of existing stations are aligned with optimal locations.</a:t>
            </a:r>
          </a:p>
          <a:p>
            <a:r>
              <a:rPr lang="en-GB" dirty="0" smtClean="0"/>
              <a:t>However, there may be some opportunities to improve coverage.</a:t>
            </a:r>
          </a:p>
          <a:p>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66</a:t>
            </a:fld>
            <a:endParaRPr lang="en-GB" dirty="0"/>
          </a:p>
        </p:txBody>
      </p:sp>
    </p:spTree>
    <p:extLst>
      <p:ext uri="{BB962C8B-B14F-4D97-AF65-F5344CB8AC3E}">
        <p14:creationId xmlns:p14="http://schemas.microsoft.com/office/powerpoint/2010/main" val="3633149686"/>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67</a:t>
            </a:fld>
            <a:endParaRPr lang="en-GB"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1520" y="332656"/>
            <a:ext cx="8640960" cy="6346900"/>
          </a:xfrm>
          <a:prstGeom prst="rect">
            <a:avLst/>
          </a:prstGeom>
        </p:spPr>
      </p:pic>
      <p:sp>
        <p:nvSpPr>
          <p:cNvPr id="6" name="TextBox 5"/>
          <p:cNvSpPr txBox="1"/>
          <p:nvPr/>
        </p:nvSpPr>
        <p:spPr>
          <a:xfrm>
            <a:off x="7876963" y="404664"/>
            <a:ext cx="925253" cy="369332"/>
          </a:xfrm>
          <a:prstGeom prst="rect">
            <a:avLst/>
          </a:prstGeom>
          <a:solidFill>
            <a:schemeClr val="bg1"/>
          </a:solidFill>
        </p:spPr>
        <p:txBody>
          <a:bodyPr wrap="none" rtlCol="0">
            <a:spAutoFit/>
          </a:bodyPr>
          <a:lstStyle/>
          <a:p>
            <a:pPr algn="r"/>
            <a:r>
              <a:rPr lang="en-GB" b="1" dirty="0" smtClean="0">
                <a:solidFill>
                  <a:schemeClr val="accent5"/>
                </a:solidFill>
              </a:rPr>
              <a:t>North</a:t>
            </a:r>
            <a:endParaRPr lang="en-GB" sz="1600" b="1" dirty="0">
              <a:solidFill>
                <a:schemeClr val="accent5"/>
              </a:solidFill>
            </a:endParaRPr>
          </a:p>
        </p:txBody>
      </p:sp>
    </p:spTree>
    <p:extLst>
      <p:ext uri="{BB962C8B-B14F-4D97-AF65-F5344CB8AC3E}">
        <p14:creationId xmlns:p14="http://schemas.microsoft.com/office/powerpoint/2010/main" val="266093152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68</a:t>
            </a:fld>
            <a:endParaRPr lang="en-GB" dirty="0"/>
          </a:p>
        </p:txBody>
      </p:sp>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2216" y="476672"/>
            <a:ext cx="8939569" cy="6160039"/>
          </a:xfrm>
          <a:prstGeom prst="rect">
            <a:avLst/>
          </a:prstGeom>
        </p:spPr>
      </p:pic>
      <p:sp>
        <p:nvSpPr>
          <p:cNvPr id="7" name="TextBox 6"/>
          <p:cNvSpPr txBox="1"/>
          <p:nvPr/>
        </p:nvSpPr>
        <p:spPr>
          <a:xfrm>
            <a:off x="5364088" y="548680"/>
            <a:ext cx="3568606" cy="646331"/>
          </a:xfrm>
          <a:prstGeom prst="rect">
            <a:avLst/>
          </a:prstGeom>
          <a:solidFill>
            <a:schemeClr val="bg1"/>
          </a:solidFill>
        </p:spPr>
        <p:txBody>
          <a:bodyPr wrap="none" rtlCol="0">
            <a:spAutoFit/>
          </a:bodyPr>
          <a:lstStyle/>
          <a:p>
            <a:pPr algn="r"/>
            <a:r>
              <a:rPr lang="en-GB" b="1" dirty="0" smtClean="0">
                <a:solidFill>
                  <a:schemeClr val="accent5"/>
                </a:solidFill>
              </a:rPr>
              <a:t>Central &amp; West:</a:t>
            </a:r>
          </a:p>
          <a:p>
            <a:pPr algn="r"/>
            <a:r>
              <a:rPr lang="en-GB" b="1" dirty="0" err="1" smtClean="0">
                <a:solidFill>
                  <a:schemeClr val="accent5"/>
                </a:solidFill>
              </a:rPr>
              <a:t>Abertawe</a:t>
            </a:r>
            <a:r>
              <a:rPr lang="en-GB" b="1" dirty="0" smtClean="0">
                <a:solidFill>
                  <a:schemeClr val="accent5"/>
                </a:solidFill>
              </a:rPr>
              <a:t> Bro </a:t>
            </a:r>
            <a:r>
              <a:rPr lang="en-GB" b="1" dirty="0" err="1" smtClean="0">
                <a:solidFill>
                  <a:schemeClr val="accent5"/>
                </a:solidFill>
              </a:rPr>
              <a:t>Morgannwg</a:t>
            </a:r>
            <a:endParaRPr lang="en-GB" sz="1600" b="1" dirty="0">
              <a:solidFill>
                <a:schemeClr val="accent5"/>
              </a:solidFill>
            </a:endParaRPr>
          </a:p>
        </p:txBody>
      </p:sp>
    </p:spTree>
    <p:extLst>
      <p:ext uri="{BB962C8B-B14F-4D97-AF65-F5344CB8AC3E}">
        <p14:creationId xmlns:p14="http://schemas.microsoft.com/office/powerpoint/2010/main" val="168108241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69</a:t>
            </a:fld>
            <a:endParaRPr lang="en-GB"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5576" y="332656"/>
            <a:ext cx="7632848" cy="6452510"/>
          </a:xfrm>
          <a:prstGeom prst="rect">
            <a:avLst/>
          </a:prstGeom>
        </p:spPr>
      </p:pic>
      <p:sp>
        <p:nvSpPr>
          <p:cNvPr id="6" name="TextBox 5"/>
          <p:cNvSpPr txBox="1"/>
          <p:nvPr/>
        </p:nvSpPr>
        <p:spPr>
          <a:xfrm>
            <a:off x="6089231" y="365619"/>
            <a:ext cx="2228495" cy="646331"/>
          </a:xfrm>
          <a:prstGeom prst="rect">
            <a:avLst/>
          </a:prstGeom>
          <a:solidFill>
            <a:schemeClr val="bg1"/>
          </a:solidFill>
        </p:spPr>
        <p:txBody>
          <a:bodyPr wrap="none" rtlCol="0">
            <a:spAutoFit/>
          </a:bodyPr>
          <a:lstStyle/>
          <a:p>
            <a:pPr algn="r"/>
            <a:r>
              <a:rPr lang="en-GB" b="1" dirty="0" smtClean="0">
                <a:solidFill>
                  <a:schemeClr val="accent5"/>
                </a:solidFill>
              </a:rPr>
              <a:t>Central &amp; West:</a:t>
            </a:r>
          </a:p>
          <a:p>
            <a:pPr algn="r"/>
            <a:r>
              <a:rPr lang="en-GB" b="1" dirty="0" err="1" smtClean="0">
                <a:solidFill>
                  <a:schemeClr val="accent5"/>
                </a:solidFill>
              </a:rPr>
              <a:t>Hywel</a:t>
            </a:r>
            <a:r>
              <a:rPr lang="en-GB" b="1" dirty="0" smtClean="0">
                <a:solidFill>
                  <a:schemeClr val="accent5"/>
                </a:solidFill>
              </a:rPr>
              <a:t> </a:t>
            </a:r>
            <a:r>
              <a:rPr lang="en-GB" b="1" dirty="0" err="1" smtClean="0">
                <a:solidFill>
                  <a:schemeClr val="accent5"/>
                </a:solidFill>
              </a:rPr>
              <a:t>Dda</a:t>
            </a:r>
            <a:endParaRPr lang="en-GB" sz="1600" b="1" dirty="0">
              <a:solidFill>
                <a:schemeClr val="accent5"/>
              </a:solidFill>
            </a:endParaRPr>
          </a:p>
        </p:txBody>
      </p:sp>
    </p:spTree>
    <p:extLst>
      <p:ext uri="{BB962C8B-B14F-4D97-AF65-F5344CB8AC3E}">
        <p14:creationId xmlns:p14="http://schemas.microsoft.com/office/powerpoint/2010/main" val="336932425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Utilisation by LHB</a:t>
            </a:r>
            <a:endParaRPr lang="en-GB"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302597356"/>
              </p:ext>
            </p:extLst>
          </p:nvPr>
        </p:nvGraphicFramePr>
        <p:xfrm>
          <a:off x="417513" y="1341184"/>
          <a:ext cx="8127923" cy="4611427"/>
        </p:xfrm>
        <a:graphic>
          <a:graphicData uri="http://schemas.openxmlformats.org/drawingml/2006/table">
            <a:tbl>
              <a:tblPr/>
              <a:tblGrid>
                <a:gridCol w="1584000">
                  <a:extLst>
                    <a:ext uri="{9D8B030D-6E8A-4147-A177-3AD203B41FA5}">
                      <a16:colId xmlns="" xmlns:a16="http://schemas.microsoft.com/office/drawing/2014/main" val="1604400423"/>
                    </a:ext>
                  </a:extLst>
                </a:gridCol>
                <a:gridCol w="746144">
                  <a:extLst>
                    <a:ext uri="{9D8B030D-6E8A-4147-A177-3AD203B41FA5}">
                      <a16:colId xmlns="" xmlns:a16="http://schemas.microsoft.com/office/drawing/2014/main" val="1392661436"/>
                    </a:ext>
                  </a:extLst>
                </a:gridCol>
                <a:gridCol w="1048928">
                  <a:extLst>
                    <a:ext uri="{9D8B030D-6E8A-4147-A177-3AD203B41FA5}">
                      <a16:colId xmlns="" xmlns:a16="http://schemas.microsoft.com/office/drawing/2014/main" val="1408425024"/>
                    </a:ext>
                  </a:extLst>
                </a:gridCol>
                <a:gridCol w="648821">
                  <a:extLst>
                    <a:ext uri="{9D8B030D-6E8A-4147-A177-3AD203B41FA5}">
                      <a16:colId xmlns="" xmlns:a16="http://schemas.microsoft.com/office/drawing/2014/main" val="4060303097"/>
                    </a:ext>
                  </a:extLst>
                </a:gridCol>
                <a:gridCol w="108137">
                  <a:extLst>
                    <a:ext uri="{9D8B030D-6E8A-4147-A177-3AD203B41FA5}">
                      <a16:colId xmlns="" xmlns:a16="http://schemas.microsoft.com/office/drawing/2014/main" val="2000051916"/>
                    </a:ext>
                  </a:extLst>
                </a:gridCol>
                <a:gridCol w="1548000">
                  <a:extLst>
                    <a:ext uri="{9D8B030D-6E8A-4147-A177-3AD203B41FA5}">
                      <a16:colId xmlns="" xmlns:a16="http://schemas.microsoft.com/office/drawing/2014/main" val="3883639857"/>
                    </a:ext>
                  </a:extLst>
                </a:gridCol>
                <a:gridCol w="746144">
                  <a:extLst>
                    <a:ext uri="{9D8B030D-6E8A-4147-A177-3AD203B41FA5}">
                      <a16:colId xmlns="" xmlns:a16="http://schemas.microsoft.com/office/drawing/2014/main" val="1384785689"/>
                    </a:ext>
                  </a:extLst>
                </a:gridCol>
                <a:gridCol w="1048928">
                  <a:extLst>
                    <a:ext uri="{9D8B030D-6E8A-4147-A177-3AD203B41FA5}">
                      <a16:colId xmlns="" xmlns:a16="http://schemas.microsoft.com/office/drawing/2014/main" val="2051301551"/>
                    </a:ext>
                  </a:extLst>
                </a:gridCol>
                <a:gridCol w="648821">
                  <a:extLst>
                    <a:ext uri="{9D8B030D-6E8A-4147-A177-3AD203B41FA5}">
                      <a16:colId xmlns="" xmlns:a16="http://schemas.microsoft.com/office/drawing/2014/main" val="3550809406"/>
                    </a:ext>
                  </a:extLst>
                </a:gridCol>
              </a:tblGrid>
              <a:tr h="196944">
                <a:tc gridSpan="2">
                  <a:txBody>
                    <a:bodyPr/>
                    <a:lstStyle/>
                    <a:p>
                      <a:pPr algn="l" fontAlgn="ctr"/>
                      <a:r>
                        <a:rPr lang="en-GB" sz="900" b="1" i="1" u="none" strike="noStrike" dirty="0">
                          <a:solidFill>
                            <a:srgbClr val="6D6C70"/>
                          </a:solidFill>
                          <a:effectLst/>
                          <a:latin typeface="Verdana" panose="020B0604030504040204" pitchFamily="34" charset="0"/>
                        </a:rPr>
                        <a:t> Emergency Ambulance </a:t>
                      </a: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a:noFill/>
                    </a:lnB>
                  </a:tcPr>
                </a:tc>
                <a:tc>
                  <a:txBody>
                    <a:bodyPr/>
                    <a:lstStyle/>
                    <a:p>
                      <a:pPr algn="l" fontAlgn="ctr"/>
                      <a:r>
                        <a:rPr lang="en-GB" sz="900" b="1" i="1" u="none" strike="noStrike" dirty="0">
                          <a:solidFill>
                            <a:srgbClr val="6D6C70"/>
                          </a:solidFill>
                          <a:effectLst/>
                          <a:latin typeface="Verdana" panose="020B0604030504040204" pitchFamily="34" charset="0"/>
                        </a:rPr>
                        <a:t> RRV </a:t>
                      </a: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523580197"/>
                  </a:ext>
                </a:extLst>
              </a:tr>
              <a:tr h="413907">
                <a:tc>
                  <a:txBody>
                    <a:bodyPr/>
                    <a:lstStyle/>
                    <a:p>
                      <a:pPr algn="l" fontAlgn="ctr"/>
                      <a:r>
                        <a:rPr lang="en-GB" sz="900" b="0" i="0" u="none" strike="noStrike" dirty="0">
                          <a:solidFill>
                            <a:srgbClr val="FFFFFF"/>
                          </a:solidFill>
                          <a:effectLst/>
                          <a:latin typeface="Verdana" panose="020B0604030504040204" pitchFamily="34" charset="0"/>
                        </a:rPr>
                        <a:t>Local Health Board</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 Weekly Vehicle Hours </a:t>
                      </a:r>
                    </a:p>
                  </a:txBody>
                  <a:tcPr marL="8116" marR="8116" marT="8116"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 Avg Weekly </a:t>
                      </a:r>
                      <a:r>
                        <a:rPr lang="en-GB" sz="900" b="0" i="0" u="none" strike="noStrike" dirty="0" smtClean="0">
                          <a:solidFill>
                            <a:srgbClr val="FFFFFF"/>
                          </a:solidFill>
                          <a:effectLst/>
                          <a:latin typeface="Verdana" panose="020B0604030504040204" pitchFamily="34" charset="0"/>
                        </a:rPr>
                        <a:t>Occupied </a:t>
                      </a:r>
                      <a:r>
                        <a:rPr lang="en-GB" sz="900" b="0" i="0" u="none" strike="noStrike" dirty="0">
                          <a:solidFill>
                            <a:srgbClr val="FFFFFF"/>
                          </a:solidFill>
                          <a:effectLst/>
                          <a:latin typeface="Verdana" panose="020B0604030504040204" pitchFamily="34" charset="0"/>
                        </a:rPr>
                        <a:t>Time </a:t>
                      </a:r>
                    </a:p>
                  </a:txBody>
                  <a:tcPr marL="8116" marR="8116" marT="8116"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Utilisation</a:t>
                      </a:r>
                    </a:p>
                  </a:txBody>
                  <a:tcPr marL="8116" marR="8116" marT="8116" marB="0" anchor="ctr">
                    <a:lnL w="635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FFFFFF"/>
                          </a:solidFill>
                          <a:effectLst/>
                          <a:latin typeface="Verdana" panose="020B0604030504040204" pitchFamily="34" charset="0"/>
                        </a:rPr>
                        <a:t> </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 Weekly Vehicle Hours </a:t>
                      </a:r>
                    </a:p>
                  </a:txBody>
                  <a:tcPr marL="8116" marR="8116" marT="8116"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 Avg Weekly </a:t>
                      </a:r>
                      <a:r>
                        <a:rPr lang="en-GB" sz="900" b="0" i="0" u="none" strike="noStrike" dirty="0" smtClean="0">
                          <a:solidFill>
                            <a:srgbClr val="FFFFFF"/>
                          </a:solidFill>
                          <a:effectLst/>
                          <a:latin typeface="Verdana" panose="020B0604030504040204" pitchFamily="34" charset="0"/>
                        </a:rPr>
                        <a:t>Occupied </a:t>
                      </a:r>
                      <a:r>
                        <a:rPr lang="en-GB" sz="900" b="0" i="0" u="none" strike="noStrike" dirty="0">
                          <a:solidFill>
                            <a:srgbClr val="FFFFFF"/>
                          </a:solidFill>
                          <a:effectLst/>
                          <a:latin typeface="Verdana" panose="020B0604030504040204" pitchFamily="34" charset="0"/>
                        </a:rPr>
                        <a:t>Time </a:t>
                      </a:r>
                    </a:p>
                  </a:txBody>
                  <a:tcPr marL="8116" marR="8116" marT="8116"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Utilisation</a:t>
                      </a:r>
                    </a:p>
                  </a:txBody>
                  <a:tcPr marL="8116" marR="8116" marT="8116" marB="0" anchor="ctr">
                    <a:lnL w="635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2218936917"/>
                  </a:ext>
                </a:extLst>
              </a:tr>
              <a:tr h="196944">
                <a:tc>
                  <a:txBody>
                    <a:bodyPr/>
                    <a:lstStyle/>
                    <a:p>
                      <a:pPr algn="l" fontAlgn="ctr"/>
                      <a:r>
                        <a:rPr lang="en-GB" sz="900" b="0" i="0" u="none" strike="noStrike" dirty="0">
                          <a:solidFill>
                            <a:srgbClr val="6D6C70"/>
                          </a:solidFill>
                          <a:effectLst/>
                          <a:latin typeface="Verdana" panose="020B0604030504040204" pitchFamily="34" charset="0"/>
                        </a:rPr>
                        <a:t>Aneurin Bevan</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2,240.8 </a:t>
                      </a:r>
                    </a:p>
                  </a:txBody>
                  <a:tcPr marL="8116" marR="8116" marT="8116" marB="0" anchor="ctr">
                    <a:lnL w="6350" cap="flat" cmpd="sng" algn="ctr">
                      <a:solidFill>
                        <a:srgbClr val="6D6C7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1,635.7 </a:t>
                      </a:r>
                    </a:p>
                  </a:txBody>
                  <a:tcPr marL="8116" marR="8116" marT="811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73.0%</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Aneurin Bevan</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1,565.3 </a:t>
                      </a:r>
                    </a:p>
                  </a:txBody>
                  <a:tcPr marL="8116" marR="8116" marT="8116" marB="0" anchor="ctr">
                    <a:lnL w="6350" cap="flat" cmpd="sng" algn="ctr">
                      <a:solidFill>
                        <a:srgbClr val="6D6C7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582.8 </a:t>
                      </a:r>
                    </a:p>
                  </a:txBody>
                  <a:tcPr marL="8116" marR="8116" marT="811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37.2%</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91738922"/>
                  </a:ext>
                </a:extLst>
              </a:tr>
              <a:tr h="196944">
                <a:tc>
                  <a:txBody>
                    <a:bodyPr/>
                    <a:lstStyle/>
                    <a:p>
                      <a:pPr algn="l" fontAlgn="ctr"/>
                      <a:r>
                        <a:rPr lang="en-GB" sz="900" b="0" i="0" u="none" strike="noStrike" dirty="0">
                          <a:solidFill>
                            <a:srgbClr val="6D6C70"/>
                          </a:solidFill>
                          <a:effectLst/>
                          <a:latin typeface="Verdana" panose="020B0604030504040204" pitchFamily="34" charset="0"/>
                        </a:rPr>
                        <a:t>Cardiff &amp; Vale</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1,461.6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1,086.9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74.4%</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Cardiff &amp; Vale</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822.6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283.7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34.5%</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883199817"/>
                  </a:ext>
                </a:extLst>
              </a:tr>
              <a:tr h="196944">
                <a:tc>
                  <a:txBody>
                    <a:bodyPr/>
                    <a:lstStyle/>
                    <a:p>
                      <a:pPr algn="l" fontAlgn="ctr"/>
                      <a:r>
                        <a:rPr lang="en-GB" sz="900" b="0" i="0" u="none" strike="noStrike" dirty="0">
                          <a:solidFill>
                            <a:srgbClr val="6D6C70"/>
                          </a:solidFill>
                          <a:effectLst/>
                          <a:latin typeface="Verdana" panose="020B0604030504040204" pitchFamily="34" charset="0"/>
                        </a:rPr>
                        <a:t>Cwm Taf</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1,204.2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727.8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60.4%</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Cwm Taf</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816.6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243.7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29.8%</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219970372"/>
                  </a:ext>
                </a:extLst>
              </a:tr>
              <a:tr h="196944">
                <a:tc>
                  <a:txBody>
                    <a:bodyPr/>
                    <a:lstStyle/>
                    <a:p>
                      <a:pPr algn="l" fontAlgn="ctr"/>
                      <a:r>
                        <a:rPr lang="en-GB" sz="900" b="0" i="0" u="none" strike="noStrike" dirty="0">
                          <a:solidFill>
                            <a:srgbClr val="6D6C70"/>
                          </a:solidFill>
                          <a:effectLst/>
                          <a:latin typeface="Verdana" panose="020B0604030504040204" pitchFamily="34" charset="0"/>
                        </a:rPr>
                        <a:t>Betsi Cadwaladr</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4,283.5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2,579.9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60.2%</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Betsi Cadwaladr</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1,081.1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378.1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35.0%</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923826660"/>
                  </a:ext>
                </a:extLst>
              </a:tr>
              <a:tr h="196944">
                <a:tc>
                  <a:txBody>
                    <a:bodyPr/>
                    <a:lstStyle/>
                    <a:p>
                      <a:pPr algn="l" fontAlgn="ctr"/>
                      <a:r>
                        <a:rPr lang="en-GB" sz="900" b="0" i="0" u="none" strike="noStrike" dirty="0">
                          <a:solidFill>
                            <a:srgbClr val="6D6C70"/>
                          </a:solidFill>
                          <a:effectLst/>
                          <a:latin typeface="Verdana" panose="020B0604030504040204" pitchFamily="34" charset="0"/>
                        </a:rPr>
                        <a:t>Abertawe Bro Morgannwg</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2,288.5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1,519.9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66.4%</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Abertawe Bro Morgannwg</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991.8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397.1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40.0%</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96213141"/>
                  </a:ext>
                </a:extLst>
              </a:tr>
              <a:tr h="196944">
                <a:tc>
                  <a:txBody>
                    <a:bodyPr/>
                    <a:lstStyle/>
                    <a:p>
                      <a:pPr algn="l" fontAlgn="ctr"/>
                      <a:r>
                        <a:rPr lang="en-GB" sz="900" b="0" i="0" u="none" strike="noStrike" dirty="0">
                          <a:solidFill>
                            <a:srgbClr val="6D6C70"/>
                          </a:solidFill>
                          <a:effectLst/>
                          <a:latin typeface="Verdana" panose="020B0604030504040204" pitchFamily="34" charset="0"/>
                        </a:rPr>
                        <a:t>Hywel Dda</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3,010.9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1,374.3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45.6%</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Hywel Dda</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442.3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166.0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37.5%</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263552210"/>
                  </a:ext>
                </a:extLst>
              </a:tr>
              <a:tr h="196944">
                <a:tc>
                  <a:txBody>
                    <a:bodyPr/>
                    <a:lstStyle/>
                    <a:p>
                      <a:pPr algn="l" fontAlgn="ctr"/>
                      <a:r>
                        <a:rPr lang="en-GB" sz="900" b="0" i="0" u="none" strike="noStrike" dirty="0">
                          <a:solidFill>
                            <a:srgbClr val="6D6C70"/>
                          </a:solidFill>
                          <a:effectLst/>
                          <a:latin typeface="Verdana" panose="020B0604030504040204" pitchFamily="34" charset="0"/>
                        </a:rPr>
                        <a:t>Powys</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w="6350" cap="flat" cmpd="sng" algn="ctr">
                      <a:solidFill>
                        <a:srgbClr val="6D6C7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1,549.3 </a:t>
                      </a:r>
                    </a:p>
                  </a:txBody>
                  <a:tcPr marL="8116" marR="8116" marT="8116" marB="0" anchor="ctr">
                    <a:lnL w="6350" cap="flat" cmpd="sng" algn="ctr">
                      <a:solidFill>
                        <a:srgbClr val="6D6C70"/>
                      </a:solidFill>
                      <a:prstDash val="solid"/>
                      <a:round/>
                      <a:headEnd type="none" w="med" len="med"/>
                      <a:tailEnd type="none" w="med" len="med"/>
                    </a:lnL>
                    <a:lnR>
                      <a:noFill/>
                    </a:lnR>
                    <a:lnT>
                      <a:noFill/>
                    </a:lnT>
                    <a:lnB w="6350" cap="flat" cmpd="sng" algn="ctr">
                      <a:solidFill>
                        <a:srgbClr val="6D6C7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576.7 </a:t>
                      </a:r>
                    </a:p>
                  </a:txBody>
                  <a:tcPr marL="8116" marR="8116" marT="8116" marB="0" anchor="ctr">
                    <a:lnL>
                      <a:noFill/>
                    </a:lnL>
                    <a:lnR w="6350" cap="flat" cmpd="sng" algn="ctr">
                      <a:solidFill>
                        <a:srgbClr val="000000"/>
                      </a:solidFill>
                      <a:prstDash val="solid"/>
                      <a:round/>
                      <a:headEnd type="none" w="med" len="med"/>
                      <a:tailEnd type="none" w="med" len="med"/>
                    </a:lnR>
                    <a:lnT>
                      <a:noFill/>
                    </a:lnT>
                    <a:lnB w="6350" cap="flat" cmpd="sng" algn="ctr">
                      <a:solidFill>
                        <a:srgbClr val="6D6C7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37.2%</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6D6C7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Powys</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w="6350" cap="flat" cmpd="sng" algn="ctr">
                      <a:solidFill>
                        <a:srgbClr val="6D6C7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315.7 </a:t>
                      </a:r>
                    </a:p>
                  </a:txBody>
                  <a:tcPr marL="8116" marR="8116" marT="8116" marB="0" anchor="ctr">
                    <a:lnL w="6350" cap="flat" cmpd="sng" algn="ctr">
                      <a:solidFill>
                        <a:srgbClr val="6D6C70"/>
                      </a:solidFill>
                      <a:prstDash val="solid"/>
                      <a:round/>
                      <a:headEnd type="none" w="med" len="med"/>
                      <a:tailEnd type="none" w="med" len="med"/>
                    </a:lnL>
                    <a:lnR>
                      <a:noFill/>
                    </a:lnR>
                    <a:lnT>
                      <a:noFill/>
                    </a:lnT>
                    <a:lnB w="6350" cap="flat" cmpd="sng" algn="ctr">
                      <a:solidFill>
                        <a:srgbClr val="6D6C7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60.8 </a:t>
                      </a:r>
                    </a:p>
                  </a:txBody>
                  <a:tcPr marL="8116" marR="8116" marT="8116" marB="0" anchor="ctr">
                    <a:lnL>
                      <a:noFill/>
                    </a:lnL>
                    <a:lnR w="6350" cap="flat" cmpd="sng" algn="ctr">
                      <a:solidFill>
                        <a:srgbClr val="000000"/>
                      </a:solidFill>
                      <a:prstDash val="solid"/>
                      <a:round/>
                      <a:headEnd type="none" w="med" len="med"/>
                      <a:tailEnd type="none" w="med" len="med"/>
                    </a:lnR>
                    <a:lnT>
                      <a:noFill/>
                    </a:lnT>
                    <a:lnB w="6350" cap="flat" cmpd="sng" algn="ctr">
                      <a:solidFill>
                        <a:srgbClr val="6D6C7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19.3%</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6D6C70"/>
                      </a:solidFill>
                      <a:prstDash val="solid"/>
                      <a:round/>
                      <a:headEnd type="none" w="med" len="med"/>
                      <a:tailEnd type="none" w="med" len="med"/>
                    </a:lnB>
                  </a:tcPr>
                </a:tc>
                <a:extLst>
                  <a:ext uri="{0D108BD9-81ED-4DB2-BD59-A6C34878D82A}">
                    <a16:rowId xmlns="" xmlns:a16="http://schemas.microsoft.com/office/drawing/2014/main" val="3563550436"/>
                  </a:ext>
                </a:extLst>
              </a:tr>
              <a:tr h="196944">
                <a:tc>
                  <a:txBody>
                    <a:bodyPr/>
                    <a:lstStyle/>
                    <a:p>
                      <a:pPr algn="l" fontAlgn="ctr"/>
                      <a:r>
                        <a:rPr lang="en-GB" sz="900" b="0" i="0" u="none" strike="noStrike" dirty="0">
                          <a:solidFill>
                            <a:srgbClr val="6D6C70"/>
                          </a:solidFill>
                          <a:effectLst/>
                          <a:latin typeface="Verdana" panose="020B0604030504040204" pitchFamily="34" charset="0"/>
                        </a:rPr>
                        <a:t>Trust Wide</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16,038.7 </a:t>
                      </a:r>
                    </a:p>
                  </a:txBody>
                  <a:tcPr marL="8116" marR="8116" marT="8116" marB="0" anchor="ctr">
                    <a:lnL w="6350" cap="flat" cmpd="sng" algn="ctr">
                      <a:solidFill>
                        <a:srgbClr val="6D6C70"/>
                      </a:solidFill>
                      <a:prstDash val="solid"/>
                      <a:round/>
                      <a:headEnd type="none" w="med" len="med"/>
                      <a:tailEnd type="none" w="med" len="med"/>
                    </a:lnL>
                    <a:lnR>
                      <a:noFill/>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9,501.1 </a:t>
                      </a:r>
                    </a:p>
                  </a:txBody>
                  <a:tcPr marL="8116" marR="8116" marT="8116" marB="0" anchor="ctr">
                    <a:lnL>
                      <a:noFill/>
                    </a:lnL>
                    <a:lnR w="6350" cap="flat" cmpd="sng" algn="ctr">
                      <a:solidFill>
                        <a:srgbClr val="000000"/>
                      </a:solidFill>
                      <a:prstDash val="solid"/>
                      <a:round/>
                      <a:headEnd type="none" w="med" len="med"/>
                      <a:tailEnd type="none" w="med" len="med"/>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59.2%</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Trust Wide</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6,035.5 </a:t>
                      </a:r>
                    </a:p>
                  </a:txBody>
                  <a:tcPr marL="8116" marR="8116" marT="8116" marB="0" anchor="ctr">
                    <a:lnL w="6350" cap="flat" cmpd="sng" algn="ctr">
                      <a:solidFill>
                        <a:srgbClr val="6D6C70"/>
                      </a:solidFill>
                      <a:prstDash val="solid"/>
                      <a:round/>
                      <a:headEnd type="none" w="med" len="med"/>
                      <a:tailEnd type="none" w="med" len="med"/>
                    </a:lnL>
                    <a:lnR>
                      <a:noFill/>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2,112.2 </a:t>
                      </a:r>
                    </a:p>
                  </a:txBody>
                  <a:tcPr marL="8116" marR="8116" marT="8116" marB="0" anchor="ctr">
                    <a:lnL>
                      <a:noFill/>
                    </a:lnL>
                    <a:lnR w="6350" cap="flat" cmpd="sng" algn="ctr">
                      <a:solidFill>
                        <a:srgbClr val="000000"/>
                      </a:solidFill>
                      <a:prstDash val="solid"/>
                      <a:round/>
                      <a:headEnd type="none" w="med" len="med"/>
                      <a:tailEnd type="none" w="med" len="med"/>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35.0%</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66537124"/>
                  </a:ext>
                </a:extLst>
              </a:tr>
              <a:tr h="196944">
                <a:tc>
                  <a:txBody>
                    <a:bodyPr/>
                    <a:lstStyle/>
                    <a:p>
                      <a:pPr algn="l"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a:noFill/>
                    </a:lnB>
                  </a:tcPr>
                </a:tc>
                <a:tc>
                  <a:txBody>
                    <a:bodyPr/>
                    <a:lstStyle/>
                    <a:p>
                      <a:pPr algn="l"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3198472967"/>
                  </a:ext>
                </a:extLst>
              </a:tr>
              <a:tr h="196944">
                <a:tc>
                  <a:txBody>
                    <a:bodyPr/>
                    <a:lstStyle/>
                    <a:p>
                      <a:pPr algn="l" fontAlgn="ctr"/>
                      <a:r>
                        <a:rPr lang="en-GB" sz="900" b="1" i="1" u="none" strike="noStrike" dirty="0">
                          <a:solidFill>
                            <a:srgbClr val="6D6C70"/>
                          </a:solidFill>
                          <a:effectLst/>
                          <a:latin typeface="Verdana" panose="020B0604030504040204" pitchFamily="34" charset="0"/>
                        </a:rPr>
                        <a:t> UCS </a:t>
                      </a: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a:noFill/>
                    </a:lnB>
                  </a:tcPr>
                </a:tc>
                <a:tc>
                  <a:txBody>
                    <a:bodyPr/>
                    <a:lstStyle/>
                    <a:p>
                      <a:pPr algn="l" fontAlgn="ctr"/>
                      <a:r>
                        <a:rPr lang="en-GB" sz="900" b="1" i="1" u="none" strike="noStrike" dirty="0">
                          <a:solidFill>
                            <a:srgbClr val="6D6C70"/>
                          </a:solidFill>
                          <a:effectLst/>
                          <a:latin typeface="Verdana" panose="020B0604030504040204" pitchFamily="34" charset="0"/>
                        </a:rPr>
                        <a:t> APP </a:t>
                      </a: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99345031"/>
                  </a:ext>
                </a:extLst>
              </a:tr>
              <a:tr h="413907">
                <a:tc>
                  <a:txBody>
                    <a:bodyPr/>
                    <a:lstStyle/>
                    <a:p>
                      <a:pPr algn="l" fontAlgn="ctr"/>
                      <a:r>
                        <a:rPr lang="en-GB" sz="900" b="0" i="0" u="none" strike="noStrike" dirty="0">
                          <a:solidFill>
                            <a:srgbClr val="FFFFFF"/>
                          </a:solidFill>
                          <a:effectLst/>
                          <a:latin typeface="Verdana" panose="020B0604030504040204" pitchFamily="34" charset="0"/>
                        </a:rPr>
                        <a:t>Local Health Board</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 Weekly Vehicle Hours </a:t>
                      </a:r>
                    </a:p>
                  </a:txBody>
                  <a:tcPr marL="8116" marR="8116" marT="8116"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 Avg Weekly </a:t>
                      </a:r>
                      <a:r>
                        <a:rPr lang="en-GB" sz="900" b="0" i="0" u="none" strike="noStrike" dirty="0" smtClean="0">
                          <a:solidFill>
                            <a:srgbClr val="FFFFFF"/>
                          </a:solidFill>
                          <a:effectLst/>
                          <a:latin typeface="Verdana" panose="020B0604030504040204" pitchFamily="34" charset="0"/>
                        </a:rPr>
                        <a:t>Occupied </a:t>
                      </a:r>
                      <a:r>
                        <a:rPr lang="en-GB" sz="900" b="0" i="0" u="none" strike="noStrike" dirty="0">
                          <a:solidFill>
                            <a:srgbClr val="FFFFFF"/>
                          </a:solidFill>
                          <a:effectLst/>
                          <a:latin typeface="Verdana" panose="020B0604030504040204" pitchFamily="34" charset="0"/>
                        </a:rPr>
                        <a:t>Time </a:t>
                      </a:r>
                    </a:p>
                  </a:txBody>
                  <a:tcPr marL="8116" marR="8116" marT="8116"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Utilisation</a:t>
                      </a:r>
                    </a:p>
                  </a:txBody>
                  <a:tcPr marL="8116" marR="8116" marT="8116" marB="0" anchor="ctr">
                    <a:lnL w="635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FFFFFF"/>
                          </a:solidFill>
                          <a:effectLst/>
                          <a:latin typeface="Verdana" panose="020B0604030504040204" pitchFamily="34" charset="0"/>
                        </a:rPr>
                        <a:t>Local Health Board</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 Weekly Vehicle Hours </a:t>
                      </a:r>
                    </a:p>
                  </a:txBody>
                  <a:tcPr marL="8116" marR="8116" marT="8116"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 Avg Weekly </a:t>
                      </a:r>
                      <a:r>
                        <a:rPr lang="en-GB" sz="900" b="0" i="0" u="none" strike="noStrike" dirty="0" smtClean="0">
                          <a:solidFill>
                            <a:srgbClr val="FFFFFF"/>
                          </a:solidFill>
                          <a:effectLst/>
                          <a:latin typeface="Verdana" panose="020B0604030504040204" pitchFamily="34" charset="0"/>
                        </a:rPr>
                        <a:t>Occupied </a:t>
                      </a:r>
                      <a:r>
                        <a:rPr lang="en-GB" sz="900" b="0" i="0" u="none" strike="noStrike" dirty="0">
                          <a:solidFill>
                            <a:srgbClr val="FFFFFF"/>
                          </a:solidFill>
                          <a:effectLst/>
                          <a:latin typeface="Verdana" panose="020B0604030504040204" pitchFamily="34" charset="0"/>
                        </a:rPr>
                        <a:t>Time </a:t>
                      </a:r>
                    </a:p>
                  </a:txBody>
                  <a:tcPr marL="8116" marR="8116" marT="8116"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Utilisation</a:t>
                      </a:r>
                    </a:p>
                  </a:txBody>
                  <a:tcPr marL="8116" marR="8116" marT="8116" marB="0" anchor="ctr">
                    <a:lnL w="635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2009915162"/>
                  </a:ext>
                </a:extLst>
              </a:tr>
              <a:tr h="196944">
                <a:tc>
                  <a:txBody>
                    <a:bodyPr/>
                    <a:lstStyle/>
                    <a:p>
                      <a:pPr algn="l" fontAlgn="ctr"/>
                      <a:r>
                        <a:rPr lang="en-GB" sz="900" b="0" i="0" u="none" strike="noStrike" dirty="0">
                          <a:solidFill>
                            <a:srgbClr val="6D6C70"/>
                          </a:solidFill>
                          <a:effectLst/>
                          <a:latin typeface="Verdana" panose="020B0604030504040204" pitchFamily="34" charset="0"/>
                        </a:rPr>
                        <a:t>Aneurin Bevan</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442.6 </a:t>
                      </a:r>
                    </a:p>
                  </a:txBody>
                  <a:tcPr marL="8116" marR="8116" marT="8116" marB="0" anchor="ctr">
                    <a:lnL w="6350" cap="flat" cmpd="sng" algn="ctr">
                      <a:solidFill>
                        <a:srgbClr val="6D6C7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301.9 </a:t>
                      </a:r>
                    </a:p>
                  </a:txBody>
                  <a:tcPr marL="8116" marR="8116" marT="811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68.2%</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Aneurin Bevan</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25.1 </a:t>
                      </a:r>
                    </a:p>
                  </a:txBody>
                  <a:tcPr marL="8116" marR="8116" marT="8116" marB="0" anchor="ctr">
                    <a:lnL w="6350" cap="flat" cmpd="sng" algn="ctr">
                      <a:solidFill>
                        <a:srgbClr val="6D6C7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18.3 </a:t>
                      </a:r>
                    </a:p>
                  </a:txBody>
                  <a:tcPr marL="8116" marR="8116" marT="811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73.0%</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186800850"/>
                  </a:ext>
                </a:extLst>
              </a:tr>
              <a:tr h="196944">
                <a:tc>
                  <a:txBody>
                    <a:bodyPr/>
                    <a:lstStyle/>
                    <a:p>
                      <a:pPr algn="l" fontAlgn="ctr"/>
                      <a:r>
                        <a:rPr lang="en-GB" sz="900" b="0" i="0" u="none" strike="noStrike" dirty="0">
                          <a:solidFill>
                            <a:srgbClr val="6D6C70"/>
                          </a:solidFill>
                          <a:effectLst/>
                          <a:latin typeface="Verdana" panose="020B0604030504040204" pitchFamily="34" charset="0"/>
                        </a:rPr>
                        <a:t>Cardiff &amp; Vale</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420.9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222.2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52.8%</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Cardiff &amp; Vale</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0.4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801485964"/>
                  </a:ext>
                </a:extLst>
              </a:tr>
              <a:tr h="196944">
                <a:tc>
                  <a:txBody>
                    <a:bodyPr/>
                    <a:lstStyle/>
                    <a:p>
                      <a:pPr algn="l" fontAlgn="ctr"/>
                      <a:r>
                        <a:rPr lang="en-GB" sz="900" b="0" i="0" u="none" strike="noStrike" dirty="0">
                          <a:solidFill>
                            <a:srgbClr val="6D6C70"/>
                          </a:solidFill>
                          <a:effectLst/>
                          <a:latin typeface="Verdana" panose="020B0604030504040204" pitchFamily="34" charset="0"/>
                        </a:rPr>
                        <a:t>Cwm Taf</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409.7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226.2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55.2%</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Cwm Taf</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14.0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9.7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69.1%</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50055929"/>
                  </a:ext>
                </a:extLst>
              </a:tr>
              <a:tr h="196944">
                <a:tc>
                  <a:txBody>
                    <a:bodyPr/>
                    <a:lstStyle/>
                    <a:p>
                      <a:pPr algn="l" fontAlgn="ctr"/>
                      <a:r>
                        <a:rPr lang="en-GB" sz="900" b="0" i="0" u="none" strike="noStrike" dirty="0">
                          <a:solidFill>
                            <a:srgbClr val="6D6C70"/>
                          </a:solidFill>
                          <a:effectLst/>
                          <a:latin typeface="Verdana" panose="020B0604030504040204" pitchFamily="34" charset="0"/>
                        </a:rPr>
                        <a:t>Betsi Cadwaladr</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635.4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389.1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61.2%</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Betsi Cadwaladr</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94.1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55.1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58.6%</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782326900"/>
                  </a:ext>
                </a:extLst>
              </a:tr>
              <a:tr h="227243">
                <a:tc>
                  <a:txBody>
                    <a:bodyPr/>
                    <a:lstStyle/>
                    <a:p>
                      <a:pPr algn="l" fontAlgn="ctr"/>
                      <a:r>
                        <a:rPr lang="en-GB" sz="900" b="0" i="0" u="none" strike="noStrike" dirty="0">
                          <a:solidFill>
                            <a:srgbClr val="6D6C70"/>
                          </a:solidFill>
                          <a:effectLst/>
                          <a:latin typeface="Verdana" panose="020B0604030504040204" pitchFamily="34" charset="0"/>
                        </a:rPr>
                        <a:t>Abertawe Bro Morgannwg</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442.5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271.4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61.3%</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Abertawe Bro Morgannwg</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67.2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42.7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63.6%</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596284845"/>
                  </a:ext>
                </a:extLst>
              </a:tr>
              <a:tr h="196944">
                <a:tc>
                  <a:txBody>
                    <a:bodyPr/>
                    <a:lstStyle/>
                    <a:p>
                      <a:pPr algn="l" fontAlgn="ctr"/>
                      <a:r>
                        <a:rPr lang="en-GB" sz="900" b="0" i="0" u="none" strike="noStrike" dirty="0">
                          <a:solidFill>
                            <a:srgbClr val="6D6C70"/>
                          </a:solidFill>
                          <a:effectLst/>
                          <a:latin typeface="Verdana" panose="020B0604030504040204" pitchFamily="34" charset="0"/>
                        </a:rPr>
                        <a:t>Hywel Dda</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354.3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192.4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54.3%</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Hywel Dda</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44.5 </a:t>
                      </a:r>
                    </a:p>
                  </a:txBody>
                  <a:tcPr marL="8116" marR="8116" marT="8116" marB="0" anchor="ctr">
                    <a:lnL w="6350" cap="flat" cmpd="sng" algn="ctr">
                      <a:solidFill>
                        <a:srgbClr val="6D6C70"/>
                      </a:solidFill>
                      <a:prstDash val="solid"/>
                      <a:round/>
                      <a:headEnd type="none" w="med" len="med"/>
                      <a:tailEnd type="none" w="med" len="med"/>
                    </a:lnL>
                    <a:lnR>
                      <a:noFill/>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                  15.4 </a:t>
                      </a:r>
                    </a:p>
                  </a:txBody>
                  <a:tcPr marL="8116" marR="8116" marT="8116"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34.5%</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117822161"/>
                  </a:ext>
                </a:extLst>
              </a:tr>
              <a:tr h="196944">
                <a:tc>
                  <a:txBody>
                    <a:bodyPr/>
                    <a:lstStyle/>
                    <a:p>
                      <a:pPr algn="l" fontAlgn="ctr"/>
                      <a:r>
                        <a:rPr lang="en-GB" sz="900" b="0" i="0" u="none" strike="noStrike" dirty="0">
                          <a:solidFill>
                            <a:srgbClr val="6D6C70"/>
                          </a:solidFill>
                          <a:effectLst/>
                          <a:latin typeface="Verdana" panose="020B0604030504040204" pitchFamily="34" charset="0"/>
                        </a:rPr>
                        <a:t>Powys</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w="6350" cap="flat" cmpd="sng" algn="ctr">
                      <a:solidFill>
                        <a:srgbClr val="6D6C7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202.7 </a:t>
                      </a:r>
                    </a:p>
                  </a:txBody>
                  <a:tcPr marL="8116" marR="8116" marT="8116" marB="0" anchor="ctr">
                    <a:lnL w="6350" cap="flat" cmpd="sng" algn="ctr">
                      <a:solidFill>
                        <a:srgbClr val="6D6C70"/>
                      </a:solidFill>
                      <a:prstDash val="solid"/>
                      <a:round/>
                      <a:headEnd type="none" w="med" len="med"/>
                      <a:tailEnd type="none" w="med" len="med"/>
                    </a:lnL>
                    <a:lnR>
                      <a:noFill/>
                    </a:lnR>
                    <a:lnT>
                      <a:noFill/>
                    </a:lnT>
                    <a:lnB w="6350" cap="flat" cmpd="sng" algn="ctr">
                      <a:solidFill>
                        <a:srgbClr val="6D6C7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82.9 </a:t>
                      </a:r>
                    </a:p>
                  </a:txBody>
                  <a:tcPr marL="8116" marR="8116" marT="8116" marB="0" anchor="ctr">
                    <a:lnL>
                      <a:noFill/>
                    </a:lnL>
                    <a:lnR w="6350" cap="flat" cmpd="sng" algn="ctr">
                      <a:solidFill>
                        <a:srgbClr val="000000"/>
                      </a:solidFill>
                      <a:prstDash val="solid"/>
                      <a:round/>
                      <a:headEnd type="none" w="med" len="med"/>
                      <a:tailEnd type="none" w="med" len="med"/>
                    </a:lnR>
                    <a:lnT>
                      <a:noFill/>
                    </a:lnT>
                    <a:lnB w="6350" cap="flat" cmpd="sng" algn="ctr">
                      <a:solidFill>
                        <a:srgbClr val="6D6C7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40.9%</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6D6C7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Powys</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a:noFill/>
                    </a:lnT>
                    <a:lnB w="6350" cap="flat" cmpd="sng" algn="ctr">
                      <a:solidFill>
                        <a:srgbClr val="6D6C7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10.3 </a:t>
                      </a:r>
                    </a:p>
                  </a:txBody>
                  <a:tcPr marL="8116" marR="8116" marT="8116" marB="0" anchor="ctr">
                    <a:lnL w="6350" cap="flat" cmpd="sng" algn="ctr">
                      <a:solidFill>
                        <a:srgbClr val="6D6C70"/>
                      </a:solidFill>
                      <a:prstDash val="solid"/>
                      <a:round/>
                      <a:headEnd type="none" w="med" len="med"/>
                      <a:tailEnd type="none" w="med" len="med"/>
                    </a:lnL>
                    <a:lnR>
                      <a:noFill/>
                    </a:lnR>
                    <a:lnT>
                      <a:noFill/>
                    </a:lnT>
                    <a:lnB w="6350" cap="flat" cmpd="sng" algn="ctr">
                      <a:solidFill>
                        <a:srgbClr val="6D6C7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1.4 </a:t>
                      </a:r>
                    </a:p>
                  </a:txBody>
                  <a:tcPr marL="8116" marR="8116" marT="8116" marB="0" anchor="ctr">
                    <a:lnL>
                      <a:noFill/>
                    </a:lnL>
                    <a:lnR w="6350" cap="flat" cmpd="sng" algn="ctr">
                      <a:solidFill>
                        <a:srgbClr val="000000"/>
                      </a:solidFill>
                      <a:prstDash val="solid"/>
                      <a:round/>
                      <a:headEnd type="none" w="med" len="med"/>
                      <a:tailEnd type="none" w="med" len="med"/>
                    </a:lnR>
                    <a:lnT>
                      <a:noFill/>
                    </a:lnT>
                    <a:lnB w="6350" cap="flat" cmpd="sng" algn="ctr">
                      <a:solidFill>
                        <a:srgbClr val="6D6C7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13.4%</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6D6C70"/>
                      </a:solidFill>
                      <a:prstDash val="solid"/>
                      <a:round/>
                      <a:headEnd type="none" w="med" len="med"/>
                      <a:tailEnd type="none" w="med" len="med"/>
                    </a:lnB>
                  </a:tcPr>
                </a:tc>
                <a:extLst>
                  <a:ext uri="{0D108BD9-81ED-4DB2-BD59-A6C34878D82A}">
                    <a16:rowId xmlns="" xmlns:a16="http://schemas.microsoft.com/office/drawing/2014/main" val="1841148452"/>
                  </a:ext>
                </a:extLst>
              </a:tr>
              <a:tr h="196944">
                <a:tc>
                  <a:txBody>
                    <a:bodyPr/>
                    <a:lstStyle/>
                    <a:p>
                      <a:pPr algn="l" fontAlgn="ctr"/>
                      <a:r>
                        <a:rPr lang="en-GB" sz="900" b="0" i="0" u="none" strike="noStrike" dirty="0">
                          <a:solidFill>
                            <a:srgbClr val="6D6C70"/>
                          </a:solidFill>
                          <a:effectLst/>
                          <a:latin typeface="Verdana" panose="020B0604030504040204" pitchFamily="34" charset="0"/>
                        </a:rPr>
                        <a:t>Trust Wide</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2,908.2 </a:t>
                      </a:r>
                    </a:p>
                  </a:txBody>
                  <a:tcPr marL="8116" marR="8116" marT="8116" marB="0" anchor="ctr">
                    <a:lnL w="6350" cap="flat" cmpd="sng" algn="ctr">
                      <a:solidFill>
                        <a:srgbClr val="6D6C70"/>
                      </a:solidFill>
                      <a:prstDash val="solid"/>
                      <a:round/>
                      <a:headEnd type="none" w="med" len="med"/>
                      <a:tailEnd type="none" w="med" len="med"/>
                    </a:lnL>
                    <a:lnR>
                      <a:noFill/>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1,686.0 </a:t>
                      </a:r>
                    </a:p>
                  </a:txBody>
                  <a:tcPr marL="8116" marR="8116" marT="8116" marB="0" anchor="ctr">
                    <a:lnL>
                      <a:noFill/>
                    </a:lnL>
                    <a:lnR w="6350" cap="flat" cmpd="sng" algn="ctr">
                      <a:solidFill>
                        <a:srgbClr val="000000"/>
                      </a:solidFill>
                      <a:prstDash val="solid"/>
                      <a:round/>
                      <a:headEnd type="none" w="med" len="med"/>
                      <a:tailEnd type="none" w="med" len="med"/>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58.0%</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GB" sz="900" b="0" i="0" u="none" strike="noStrike" dirty="0">
                          <a:solidFill>
                            <a:srgbClr val="6D6C70"/>
                          </a:solidFill>
                          <a:effectLst/>
                          <a:latin typeface="Verdana" panose="020B0604030504040204" pitchFamily="34" charset="0"/>
                        </a:rPr>
                        <a:t>Trust Wide</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6D6C70"/>
                      </a:solidFill>
                      <a:prstDash val="solid"/>
                      <a:round/>
                      <a:headEnd type="none" w="med" len="med"/>
                      <a:tailEnd type="none" w="med" len="med"/>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255.2 </a:t>
                      </a:r>
                    </a:p>
                  </a:txBody>
                  <a:tcPr marL="8116" marR="8116" marT="8116" marB="0" anchor="ctr">
                    <a:lnL w="6350" cap="flat" cmpd="sng" algn="ctr">
                      <a:solidFill>
                        <a:srgbClr val="6D6C70"/>
                      </a:solidFill>
                      <a:prstDash val="solid"/>
                      <a:round/>
                      <a:headEnd type="none" w="med" len="med"/>
                      <a:tailEnd type="none" w="med" len="med"/>
                    </a:lnL>
                    <a:lnR>
                      <a:noFill/>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                143.0 </a:t>
                      </a:r>
                    </a:p>
                  </a:txBody>
                  <a:tcPr marL="8116" marR="8116" marT="8116" marB="0" anchor="ctr">
                    <a:lnL>
                      <a:noFill/>
                    </a:lnL>
                    <a:lnR w="6350" cap="flat" cmpd="sng" algn="ctr">
                      <a:solidFill>
                        <a:srgbClr val="000000"/>
                      </a:solidFill>
                      <a:prstDash val="solid"/>
                      <a:round/>
                      <a:headEnd type="none" w="med" len="med"/>
                      <a:tailEnd type="none" w="med" len="med"/>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56.0%</a:t>
                      </a:r>
                    </a:p>
                  </a:txBody>
                  <a:tcPr marL="8116" marR="8116" marT="81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6D6C7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90121213"/>
                  </a:ext>
                </a:extLst>
              </a:tr>
            </a:tbl>
          </a:graphicData>
        </a:graphic>
      </p:graphicFrame>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7</a:t>
            </a:fld>
            <a:endParaRPr lang="en-GB" dirty="0"/>
          </a:p>
        </p:txBody>
      </p:sp>
      <p:sp>
        <p:nvSpPr>
          <p:cNvPr id="10" name="TextBox 9"/>
          <p:cNvSpPr txBox="1"/>
          <p:nvPr/>
        </p:nvSpPr>
        <p:spPr>
          <a:xfrm>
            <a:off x="586792" y="6309320"/>
            <a:ext cx="7560840" cy="400110"/>
          </a:xfrm>
          <a:prstGeom prst="rect">
            <a:avLst/>
          </a:prstGeom>
          <a:noFill/>
        </p:spPr>
        <p:txBody>
          <a:bodyPr wrap="square" rtlCol="0">
            <a:spAutoFit/>
          </a:bodyPr>
          <a:lstStyle/>
          <a:p>
            <a:r>
              <a:rPr lang="en-GB" sz="1000" dirty="0" smtClean="0"/>
              <a:t>Note: 84 </a:t>
            </a:r>
            <a:r>
              <a:rPr lang="en-GB" sz="1000" dirty="0"/>
              <a:t>APP weekly hours per control have been removed from the actual vehicle hours in this analysis to represent the APPs planned to work in the control room. This has been proportioned </a:t>
            </a:r>
            <a:r>
              <a:rPr lang="en-GB" sz="1000" dirty="0" smtClean="0"/>
              <a:t>to </a:t>
            </a:r>
            <a:r>
              <a:rPr lang="en-GB" sz="1000" dirty="0"/>
              <a:t>LHB </a:t>
            </a:r>
            <a:r>
              <a:rPr lang="en-GB" sz="1000" dirty="0" smtClean="0"/>
              <a:t>level.</a:t>
            </a:r>
            <a:endParaRPr lang="en-GB" sz="1000" dirty="0"/>
          </a:p>
        </p:txBody>
      </p:sp>
    </p:spTree>
    <p:extLst>
      <p:ext uri="{BB962C8B-B14F-4D97-AF65-F5344CB8AC3E}">
        <p14:creationId xmlns:p14="http://schemas.microsoft.com/office/powerpoint/2010/main" val="237773127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70</a:t>
            </a:fld>
            <a:endParaRPr lang="en-GB"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257095" y="324000"/>
            <a:ext cx="4629810" cy="6451375"/>
          </a:xfrm>
          <a:prstGeom prst="rect">
            <a:avLst/>
          </a:prstGeom>
        </p:spPr>
      </p:pic>
      <p:sp>
        <p:nvSpPr>
          <p:cNvPr id="9" name="TextBox 8"/>
          <p:cNvSpPr txBox="1"/>
          <p:nvPr/>
        </p:nvSpPr>
        <p:spPr>
          <a:xfrm>
            <a:off x="2333386" y="1124744"/>
            <a:ext cx="2228495" cy="646331"/>
          </a:xfrm>
          <a:prstGeom prst="rect">
            <a:avLst/>
          </a:prstGeom>
          <a:solidFill>
            <a:schemeClr val="bg1"/>
          </a:solidFill>
        </p:spPr>
        <p:txBody>
          <a:bodyPr wrap="none" rtlCol="0">
            <a:spAutoFit/>
          </a:bodyPr>
          <a:lstStyle/>
          <a:p>
            <a:r>
              <a:rPr lang="en-GB" b="1" dirty="0" smtClean="0">
                <a:solidFill>
                  <a:schemeClr val="accent5"/>
                </a:solidFill>
              </a:rPr>
              <a:t>Central &amp; West:</a:t>
            </a:r>
          </a:p>
          <a:p>
            <a:r>
              <a:rPr lang="en-GB" b="1" dirty="0" smtClean="0">
                <a:solidFill>
                  <a:schemeClr val="accent5"/>
                </a:solidFill>
              </a:rPr>
              <a:t>Powys</a:t>
            </a:r>
            <a:endParaRPr lang="en-GB" sz="1600" b="1" dirty="0">
              <a:solidFill>
                <a:schemeClr val="accent5"/>
              </a:solidFill>
            </a:endParaRPr>
          </a:p>
        </p:txBody>
      </p:sp>
    </p:spTree>
    <p:extLst>
      <p:ext uri="{BB962C8B-B14F-4D97-AF65-F5344CB8AC3E}">
        <p14:creationId xmlns:p14="http://schemas.microsoft.com/office/powerpoint/2010/main" val="4014155071"/>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71</a:t>
            </a:fld>
            <a:endParaRPr lang="en-GB" dirty="0"/>
          </a:p>
        </p:txBody>
      </p:sp>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592" y="404664"/>
            <a:ext cx="9128678" cy="6290349"/>
          </a:xfrm>
          <a:prstGeom prst="rect">
            <a:avLst/>
          </a:prstGeom>
        </p:spPr>
      </p:pic>
      <p:sp>
        <p:nvSpPr>
          <p:cNvPr id="6" name="TextBox 5"/>
          <p:cNvSpPr txBox="1"/>
          <p:nvPr/>
        </p:nvSpPr>
        <p:spPr>
          <a:xfrm>
            <a:off x="7452320" y="476672"/>
            <a:ext cx="1574470" cy="369332"/>
          </a:xfrm>
          <a:prstGeom prst="rect">
            <a:avLst/>
          </a:prstGeom>
          <a:solidFill>
            <a:schemeClr val="bg1"/>
          </a:solidFill>
        </p:spPr>
        <p:txBody>
          <a:bodyPr wrap="none" rtlCol="0">
            <a:spAutoFit/>
          </a:bodyPr>
          <a:lstStyle/>
          <a:p>
            <a:pPr algn="r"/>
            <a:r>
              <a:rPr lang="en-GB" b="1" dirty="0" smtClean="0">
                <a:solidFill>
                  <a:schemeClr val="accent5"/>
                </a:solidFill>
              </a:rPr>
              <a:t>South East</a:t>
            </a:r>
            <a:endParaRPr lang="en-GB" sz="1600" b="1" dirty="0">
              <a:solidFill>
                <a:schemeClr val="accent5"/>
              </a:solidFill>
            </a:endParaRPr>
          </a:p>
        </p:txBody>
      </p:sp>
    </p:spTree>
    <p:extLst>
      <p:ext uri="{BB962C8B-B14F-4D97-AF65-F5344CB8AC3E}">
        <p14:creationId xmlns:p14="http://schemas.microsoft.com/office/powerpoint/2010/main" val="2830410615"/>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lrg-graphic01.jpg"/>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497" y="286867"/>
            <a:ext cx="8316913" cy="6516000"/>
          </a:xfrm>
        </p:spPr>
      </p:pic>
      <p:sp>
        <p:nvSpPr>
          <p:cNvPr id="6" name="Title 5"/>
          <p:cNvSpPr>
            <a:spLocks noGrp="1"/>
          </p:cNvSpPr>
          <p:nvPr>
            <p:ph type="title"/>
          </p:nvPr>
        </p:nvSpPr>
        <p:spPr/>
        <p:txBody>
          <a:bodyPr/>
          <a:lstStyle/>
          <a:p>
            <a:r>
              <a:rPr lang="en-GB" dirty="0" smtClean="0"/>
              <a:t>Next Steps</a:t>
            </a:r>
            <a:endParaRPr lang="en-GB" dirty="0"/>
          </a:p>
        </p:txBody>
      </p:sp>
      <p:sp>
        <p:nvSpPr>
          <p:cNvPr id="16" name="Slide Number Placeholder 15"/>
          <p:cNvSpPr>
            <a:spLocks noGrp="1"/>
          </p:cNvSpPr>
          <p:nvPr>
            <p:ph type="sldNum" sz="quarter" idx="12"/>
          </p:nvPr>
        </p:nvSpPr>
        <p:spPr/>
        <p:txBody>
          <a:bodyPr/>
          <a:lstStyle/>
          <a:p>
            <a:pPr algn="ctr"/>
            <a:fld id="{3CB6EDA2-E443-4D51-A80B-0E0091897D6C}" type="slidenum">
              <a:rPr lang="en-GB" smtClean="0"/>
              <a:pPr algn="ctr"/>
              <a:t>72</a:t>
            </a:fld>
            <a:endParaRPr lang="en-GB" dirty="0"/>
          </a:p>
        </p:txBody>
      </p:sp>
    </p:spTree>
    <p:extLst>
      <p:ext uri="{BB962C8B-B14F-4D97-AF65-F5344CB8AC3E}">
        <p14:creationId xmlns:p14="http://schemas.microsoft.com/office/powerpoint/2010/main" val="288279641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Next Steps</a:t>
            </a:r>
            <a:endParaRPr lang="en-GB" dirty="0"/>
          </a:p>
        </p:txBody>
      </p:sp>
      <p:sp>
        <p:nvSpPr>
          <p:cNvPr id="6" name="Content Placeholder 5"/>
          <p:cNvSpPr>
            <a:spLocks noGrp="1"/>
          </p:cNvSpPr>
          <p:nvPr>
            <p:ph idx="1"/>
          </p:nvPr>
        </p:nvSpPr>
        <p:spPr>
          <a:xfrm>
            <a:off x="416859" y="1268760"/>
            <a:ext cx="8259597" cy="4824536"/>
          </a:xfrm>
        </p:spPr>
        <p:txBody>
          <a:bodyPr/>
          <a:lstStyle/>
          <a:p>
            <a:r>
              <a:rPr lang="en-GB" dirty="0" smtClean="0"/>
              <a:t>Ops Modelling:</a:t>
            </a:r>
            <a:endParaRPr lang="en-GB" dirty="0"/>
          </a:p>
          <a:p>
            <a:pPr lvl="1"/>
            <a:r>
              <a:rPr lang="en-GB" sz="1600" dirty="0"/>
              <a:t>Add staff to meet targets with current demand</a:t>
            </a:r>
          </a:p>
          <a:p>
            <a:pPr lvl="1"/>
            <a:r>
              <a:rPr lang="en-GB" sz="1600" dirty="0"/>
              <a:t>Add staff to meet targets with December 2024 demand</a:t>
            </a:r>
          </a:p>
          <a:p>
            <a:pPr lvl="1"/>
            <a:r>
              <a:rPr lang="en-GB" sz="1600" dirty="0"/>
              <a:t>Model efficiencies through </a:t>
            </a:r>
            <a:r>
              <a:rPr lang="en-GB" sz="1600" dirty="0" smtClean="0"/>
              <a:t>increased H&amp;T, APP, Locations</a:t>
            </a:r>
            <a:endParaRPr lang="en-GB" sz="1600" dirty="0"/>
          </a:p>
          <a:p>
            <a:pPr lvl="1"/>
            <a:r>
              <a:rPr lang="en-GB" sz="1600" dirty="0" smtClean="0"/>
              <a:t>Model </a:t>
            </a:r>
            <a:r>
              <a:rPr lang="en-GB" sz="1600" dirty="0"/>
              <a:t>trajectory from 2019/20 to 2024/25</a:t>
            </a:r>
          </a:p>
          <a:p>
            <a:r>
              <a:rPr lang="en-GB" dirty="0" smtClean="0"/>
              <a:t>Call Handling Modelling:</a:t>
            </a:r>
            <a:endParaRPr lang="en-GB" dirty="0"/>
          </a:p>
          <a:p>
            <a:pPr lvl="1"/>
            <a:r>
              <a:rPr lang="en-GB" sz="1600" dirty="0"/>
              <a:t>Realign rosters to </a:t>
            </a:r>
            <a:r>
              <a:rPr lang="en-GB" sz="1600" dirty="0" smtClean="0"/>
              <a:t>current demand</a:t>
            </a:r>
            <a:endParaRPr lang="en-GB" sz="1600" dirty="0"/>
          </a:p>
          <a:p>
            <a:pPr lvl="1"/>
            <a:r>
              <a:rPr lang="en-GB" sz="1600" dirty="0"/>
              <a:t>Performance trajectory to 2025 (</a:t>
            </a:r>
            <a:r>
              <a:rPr lang="en-GB" sz="1600" dirty="0" smtClean="0"/>
              <a:t>no </a:t>
            </a:r>
            <a:r>
              <a:rPr lang="en-GB" sz="1600" dirty="0"/>
              <a:t>additional </a:t>
            </a:r>
            <a:r>
              <a:rPr lang="en-GB" sz="1600" dirty="0" smtClean="0"/>
              <a:t>staffing)</a:t>
            </a:r>
            <a:endParaRPr lang="en-GB" sz="1600" dirty="0"/>
          </a:p>
          <a:p>
            <a:pPr lvl="1"/>
            <a:r>
              <a:rPr lang="en-GB" sz="1600" dirty="0"/>
              <a:t>Call taker requirement to meet call answer targets</a:t>
            </a:r>
          </a:p>
          <a:p>
            <a:r>
              <a:rPr lang="en-GB" dirty="0" smtClean="0"/>
              <a:t>CTA Modelling:</a:t>
            </a:r>
            <a:endParaRPr lang="en-GB" dirty="0"/>
          </a:p>
          <a:p>
            <a:pPr lvl="1"/>
            <a:r>
              <a:rPr lang="en-GB" sz="1600" dirty="0"/>
              <a:t>CSD staff requirement to maximise WAST </a:t>
            </a:r>
            <a:r>
              <a:rPr lang="en-GB" sz="1600" dirty="0" err="1"/>
              <a:t>codeset</a:t>
            </a:r>
            <a:endParaRPr lang="en-GB" sz="1600" dirty="0"/>
          </a:p>
          <a:p>
            <a:pPr lvl="1"/>
            <a:r>
              <a:rPr lang="en-GB" sz="1600" dirty="0"/>
              <a:t>NHSD staff requirement to maximise WAST </a:t>
            </a:r>
            <a:r>
              <a:rPr lang="en-GB" sz="1600" dirty="0" err="1"/>
              <a:t>codeset</a:t>
            </a:r>
            <a:endParaRPr lang="en-GB" sz="1600" dirty="0"/>
          </a:p>
          <a:p>
            <a:pPr lvl="1"/>
            <a:r>
              <a:rPr lang="en-GB" sz="1600" dirty="0"/>
              <a:t>CSD requirement to maximise expanded </a:t>
            </a:r>
            <a:r>
              <a:rPr lang="en-GB" sz="1600" dirty="0" err="1" smtClean="0"/>
              <a:t>codeset</a:t>
            </a:r>
            <a:endParaRPr lang="en-GB" sz="1600" dirty="0"/>
          </a:p>
          <a:p>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73</a:t>
            </a:fld>
            <a:endParaRPr lang="en-GB" dirty="0"/>
          </a:p>
        </p:txBody>
      </p:sp>
    </p:spTree>
    <p:extLst>
      <p:ext uri="{BB962C8B-B14F-4D97-AF65-F5344CB8AC3E}">
        <p14:creationId xmlns:p14="http://schemas.microsoft.com/office/powerpoint/2010/main" val="88526995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Discussion</a:t>
            </a:r>
          </a:p>
        </p:txBody>
      </p:sp>
    </p:spTree>
    <p:extLst>
      <p:ext uri="{BB962C8B-B14F-4D97-AF65-F5344CB8AC3E}">
        <p14:creationId xmlns:p14="http://schemas.microsoft.com/office/powerpoint/2010/main" val="418551636"/>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 8 by Contributing Vehicle </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8</a:t>
            </a:fld>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283322439"/>
              </p:ext>
            </p:extLst>
          </p:nvPr>
        </p:nvGraphicFramePr>
        <p:xfrm>
          <a:off x="970274" y="1483672"/>
          <a:ext cx="6793878" cy="4609794"/>
        </p:xfrm>
        <a:graphic>
          <a:graphicData uri="http://schemas.openxmlformats.org/drawingml/2006/table">
            <a:tbl>
              <a:tblPr/>
              <a:tblGrid>
                <a:gridCol w="1964234">
                  <a:extLst>
                    <a:ext uri="{9D8B030D-6E8A-4147-A177-3AD203B41FA5}">
                      <a16:colId xmlns="" xmlns:a16="http://schemas.microsoft.com/office/drawing/2014/main" val="3909677334"/>
                    </a:ext>
                  </a:extLst>
                </a:gridCol>
                <a:gridCol w="604380">
                  <a:extLst>
                    <a:ext uri="{9D8B030D-6E8A-4147-A177-3AD203B41FA5}">
                      <a16:colId xmlns="" xmlns:a16="http://schemas.microsoft.com/office/drawing/2014/main" val="4018297867"/>
                    </a:ext>
                  </a:extLst>
                </a:gridCol>
                <a:gridCol w="604380">
                  <a:extLst>
                    <a:ext uri="{9D8B030D-6E8A-4147-A177-3AD203B41FA5}">
                      <a16:colId xmlns="" xmlns:a16="http://schemas.microsoft.com/office/drawing/2014/main" val="601636977"/>
                    </a:ext>
                  </a:extLst>
                </a:gridCol>
                <a:gridCol w="604380">
                  <a:extLst>
                    <a:ext uri="{9D8B030D-6E8A-4147-A177-3AD203B41FA5}">
                      <a16:colId xmlns="" xmlns:a16="http://schemas.microsoft.com/office/drawing/2014/main" val="2153426672"/>
                    </a:ext>
                  </a:extLst>
                </a:gridCol>
                <a:gridCol w="604380">
                  <a:extLst>
                    <a:ext uri="{9D8B030D-6E8A-4147-A177-3AD203B41FA5}">
                      <a16:colId xmlns="" xmlns:a16="http://schemas.microsoft.com/office/drawing/2014/main" val="1507947757"/>
                    </a:ext>
                  </a:extLst>
                </a:gridCol>
                <a:gridCol w="604380">
                  <a:extLst>
                    <a:ext uri="{9D8B030D-6E8A-4147-A177-3AD203B41FA5}">
                      <a16:colId xmlns="" xmlns:a16="http://schemas.microsoft.com/office/drawing/2014/main" val="3274426184"/>
                    </a:ext>
                  </a:extLst>
                </a:gridCol>
                <a:gridCol w="604380">
                  <a:extLst>
                    <a:ext uri="{9D8B030D-6E8A-4147-A177-3AD203B41FA5}">
                      <a16:colId xmlns="" xmlns:a16="http://schemas.microsoft.com/office/drawing/2014/main" val="177190087"/>
                    </a:ext>
                  </a:extLst>
                </a:gridCol>
                <a:gridCol w="598984">
                  <a:extLst>
                    <a:ext uri="{9D8B030D-6E8A-4147-A177-3AD203B41FA5}">
                      <a16:colId xmlns="" xmlns:a16="http://schemas.microsoft.com/office/drawing/2014/main" val="1136573383"/>
                    </a:ext>
                  </a:extLst>
                </a:gridCol>
                <a:gridCol w="604380">
                  <a:extLst>
                    <a:ext uri="{9D8B030D-6E8A-4147-A177-3AD203B41FA5}">
                      <a16:colId xmlns="" xmlns:a16="http://schemas.microsoft.com/office/drawing/2014/main" val="341044174"/>
                    </a:ext>
                  </a:extLst>
                </a:gridCol>
              </a:tblGrid>
              <a:tr h="299254">
                <a:tc rowSpan="2">
                  <a:txBody>
                    <a:bodyPr/>
                    <a:lstStyle/>
                    <a:p>
                      <a:pPr algn="l" fontAlgn="ctr"/>
                      <a:r>
                        <a:rPr lang="en-GB" sz="900" b="0" i="0" u="none" strike="noStrike" dirty="0">
                          <a:solidFill>
                            <a:srgbClr val="FFFFFF"/>
                          </a:solidFill>
                          <a:effectLst/>
                          <a:latin typeface="Verdana" panose="020B0604030504040204" pitchFamily="34" charset="0"/>
                        </a:rPr>
                        <a:t>Vehicle Type Description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gridSpan="7">
                  <a:txBody>
                    <a:bodyPr/>
                    <a:lstStyle/>
                    <a:p>
                      <a:pPr algn="ctr" fontAlgn="ctr"/>
                      <a:r>
                        <a:rPr lang="en-GB" sz="900" b="0" i="0" u="none" strike="noStrike" dirty="0">
                          <a:solidFill>
                            <a:srgbClr val="FFFFFF"/>
                          </a:solidFill>
                          <a:effectLst/>
                          <a:latin typeface="Verdana" panose="020B0604030504040204" pitchFamily="34" charset="0"/>
                        </a:rPr>
                        <a:t>LHB</a:t>
                      </a:r>
                    </a:p>
                  </a:txBody>
                  <a:tcPr marL="0" marR="0" marT="0"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67B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rowSpan="2">
                  <a:txBody>
                    <a:bodyPr/>
                    <a:lstStyle/>
                    <a:p>
                      <a:pPr algn="ctr" fontAlgn="ctr"/>
                      <a:r>
                        <a:rPr lang="en-GB" sz="900" b="0" i="0" u="none" strike="noStrike" dirty="0">
                          <a:solidFill>
                            <a:srgbClr val="FFFFFF"/>
                          </a:solidFill>
                          <a:effectLst/>
                          <a:latin typeface="Verdana" panose="020B0604030504040204" pitchFamily="34" charset="0"/>
                        </a:rPr>
                        <a:t>Overall</a:t>
                      </a:r>
                    </a:p>
                  </a:txBody>
                  <a:tcPr marL="0" marR="0" marT="0"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086937314"/>
                  </a:ext>
                </a:extLst>
              </a:tr>
              <a:tr h="1197016">
                <a:tc vMerge="1">
                  <a:txBody>
                    <a:bodyPr/>
                    <a:lstStyle/>
                    <a:p>
                      <a:endParaRPr lang="en-GB"/>
                    </a:p>
                  </a:txBody>
                  <a:tcPr/>
                </a:tc>
                <a:tc>
                  <a:txBody>
                    <a:bodyPr/>
                    <a:lstStyle/>
                    <a:p>
                      <a:pPr algn="ctr" fontAlgn="ctr"/>
                      <a:r>
                        <a:rPr lang="en-GB" sz="900" b="0" i="0" u="none" strike="noStrike" dirty="0">
                          <a:solidFill>
                            <a:srgbClr val="FFFFFF"/>
                          </a:solidFill>
                          <a:effectLst/>
                          <a:latin typeface="Verdana" panose="020B0604030504040204" pitchFamily="34" charset="0"/>
                        </a:rPr>
                        <a:t>Aneurin Bevan LHB</a:t>
                      </a:r>
                    </a:p>
                  </a:txBody>
                  <a:tcPr marL="0" marR="0" marT="0" marB="0" vert="vert27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Betsi Cadwaladr University LHB</a:t>
                      </a:r>
                    </a:p>
                  </a:txBody>
                  <a:tcPr marL="0" marR="0" marT="0" marB="0" vert="vert27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Cardiff &amp; Vale University LHB</a:t>
                      </a:r>
                    </a:p>
                  </a:txBody>
                  <a:tcPr marL="0" marR="0" marT="0" marB="0" vert="vert27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Cwm Taf LHB</a:t>
                      </a:r>
                    </a:p>
                  </a:txBody>
                  <a:tcPr marL="0" marR="0" marT="0" marB="0" vert="vert27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Abertawe Bro Morgannwg University LHB</a:t>
                      </a:r>
                    </a:p>
                  </a:txBody>
                  <a:tcPr marL="0" marR="0" marT="0" marB="0" vert="vert27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Hywel Dda LHB</a:t>
                      </a:r>
                    </a:p>
                  </a:txBody>
                  <a:tcPr marL="0" marR="0" marT="0" marB="0" vert="vert27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900" b="0" i="0" u="none" strike="noStrike" dirty="0">
                          <a:solidFill>
                            <a:srgbClr val="FFFFFF"/>
                          </a:solidFill>
                          <a:effectLst/>
                          <a:latin typeface="Verdana" panose="020B0604030504040204" pitchFamily="34" charset="0"/>
                        </a:rPr>
                        <a:t>Powys LHB</a:t>
                      </a:r>
                    </a:p>
                  </a:txBody>
                  <a:tcPr marL="0" marR="0" marT="0" marB="0" vert="vert27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vMerge="1">
                  <a:txBody>
                    <a:bodyPr/>
                    <a:lstStyle/>
                    <a:p>
                      <a:endParaRPr lang="en-GB"/>
                    </a:p>
                  </a:txBody>
                  <a:tcPr/>
                </a:tc>
                <a:extLst>
                  <a:ext uri="{0D108BD9-81ED-4DB2-BD59-A6C34878D82A}">
                    <a16:rowId xmlns="" xmlns:a16="http://schemas.microsoft.com/office/drawing/2014/main" val="1801909456"/>
                  </a:ext>
                </a:extLst>
              </a:tr>
              <a:tr h="299254">
                <a:tc>
                  <a:txBody>
                    <a:bodyPr/>
                    <a:lstStyle/>
                    <a:p>
                      <a:pPr algn="l" fontAlgn="ctr"/>
                      <a:r>
                        <a:rPr lang="en-GB" sz="900" b="0" i="0" u="none" strike="noStrike" dirty="0">
                          <a:solidFill>
                            <a:srgbClr val="6D6C70"/>
                          </a:solidFill>
                          <a:effectLst/>
                          <a:latin typeface="Verdana" panose="020B0604030504040204" pitchFamily="34" charset="0"/>
                        </a:rPr>
                        <a:t>Emergency Ambulance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33.9%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0D1A2"/>
                    </a:solidFill>
                  </a:tcPr>
                </a:tc>
                <a:tc>
                  <a:txBody>
                    <a:bodyPr/>
                    <a:lstStyle/>
                    <a:p>
                      <a:pPr algn="ctr" fontAlgn="ctr"/>
                      <a:r>
                        <a:rPr lang="en-GB" sz="900" b="0" i="0" u="none" strike="noStrike" dirty="0">
                          <a:solidFill>
                            <a:srgbClr val="6D6C70"/>
                          </a:solidFill>
                          <a:effectLst/>
                          <a:latin typeface="Verdana" panose="020B0604030504040204" pitchFamily="34" charset="0"/>
                        </a:rPr>
                        <a:t>44.4%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6FC385"/>
                    </a:solidFill>
                  </a:tcPr>
                </a:tc>
                <a:tc>
                  <a:txBody>
                    <a:bodyPr/>
                    <a:lstStyle/>
                    <a:p>
                      <a:pPr algn="ctr" fontAlgn="ctr"/>
                      <a:r>
                        <a:rPr lang="en-GB" sz="900" b="0" i="0" u="none" strike="noStrike" dirty="0">
                          <a:solidFill>
                            <a:srgbClr val="6D6C70"/>
                          </a:solidFill>
                          <a:effectLst/>
                          <a:latin typeface="Verdana" panose="020B0604030504040204" pitchFamily="34" charset="0"/>
                        </a:rPr>
                        <a:t>44.6%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6EC385"/>
                    </a:solidFill>
                  </a:tcPr>
                </a:tc>
                <a:tc>
                  <a:txBody>
                    <a:bodyPr/>
                    <a:lstStyle/>
                    <a:p>
                      <a:pPr algn="ctr" fontAlgn="ctr"/>
                      <a:r>
                        <a:rPr lang="en-GB" sz="900" b="0" i="0" u="none" strike="noStrike" dirty="0">
                          <a:solidFill>
                            <a:srgbClr val="6D6C70"/>
                          </a:solidFill>
                          <a:effectLst/>
                          <a:latin typeface="Verdana" panose="020B0604030504040204" pitchFamily="34" charset="0"/>
                        </a:rPr>
                        <a:t>37.6%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84CC98"/>
                    </a:solidFill>
                  </a:tcPr>
                </a:tc>
                <a:tc>
                  <a:txBody>
                    <a:bodyPr/>
                    <a:lstStyle/>
                    <a:p>
                      <a:pPr algn="ctr" fontAlgn="ctr"/>
                      <a:r>
                        <a:rPr lang="en-GB" sz="900" b="0" i="0" u="none" strike="noStrike" dirty="0">
                          <a:solidFill>
                            <a:srgbClr val="6D6C70"/>
                          </a:solidFill>
                          <a:effectLst/>
                          <a:latin typeface="Verdana" panose="020B0604030504040204" pitchFamily="34" charset="0"/>
                        </a:rPr>
                        <a:t>39.9%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7DC992"/>
                    </a:solidFill>
                  </a:tcPr>
                </a:tc>
                <a:tc>
                  <a:txBody>
                    <a:bodyPr/>
                    <a:lstStyle/>
                    <a:p>
                      <a:pPr algn="ctr" fontAlgn="ctr"/>
                      <a:r>
                        <a:rPr lang="en-GB" sz="900" b="0" i="0" u="none" strike="noStrike" dirty="0">
                          <a:solidFill>
                            <a:srgbClr val="6D6C70"/>
                          </a:solidFill>
                          <a:effectLst/>
                          <a:latin typeface="Verdana" panose="020B0604030504040204" pitchFamily="34" charset="0"/>
                        </a:rPr>
                        <a:t>45.5%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6BC282"/>
                    </a:solidFill>
                  </a:tcPr>
                </a:tc>
                <a:tc>
                  <a:txBody>
                    <a:bodyPr/>
                    <a:lstStyle/>
                    <a:p>
                      <a:pPr algn="ctr" fontAlgn="ctr"/>
                      <a:r>
                        <a:rPr lang="en-GB" sz="900" b="0" i="0" u="none" strike="noStrike" dirty="0">
                          <a:solidFill>
                            <a:srgbClr val="6D6C70"/>
                          </a:solidFill>
                          <a:effectLst/>
                          <a:latin typeface="Verdana" panose="020B0604030504040204" pitchFamily="34" charset="0"/>
                        </a:rPr>
                        <a:t>38.9%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80CA94"/>
                    </a:solidFill>
                  </a:tcPr>
                </a:tc>
                <a:tc>
                  <a:txBody>
                    <a:bodyPr/>
                    <a:lstStyle/>
                    <a:p>
                      <a:pPr algn="ctr" fontAlgn="ctr"/>
                      <a:r>
                        <a:rPr lang="en-GB" sz="900" b="0" i="0" u="none" strike="noStrike" dirty="0">
                          <a:solidFill>
                            <a:srgbClr val="6D6C70"/>
                          </a:solidFill>
                          <a:effectLst/>
                          <a:latin typeface="Verdana" panose="020B0604030504040204" pitchFamily="34" charset="0"/>
                        </a:rPr>
                        <a:t>40.9%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7AC88F"/>
                    </a:solidFill>
                  </a:tcPr>
                </a:tc>
                <a:extLst>
                  <a:ext uri="{0D108BD9-81ED-4DB2-BD59-A6C34878D82A}">
                    <a16:rowId xmlns="" xmlns:a16="http://schemas.microsoft.com/office/drawing/2014/main" val="1845384010"/>
                  </a:ext>
                </a:extLst>
              </a:tr>
              <a:tr h="299254">
                <a:tc>
                  <a:txBody>
                    <a:bodyPr/>
                    <a:lstStyle/>
                    <a:p>
                      <a:pPr algn="l" fontAlgn="ctr"/>
                      <a:r>
                        <a:rPr lang="en-GB" sz="900" b="0" i="0" u="none" strike="noStrike" dirty="0">
                          <a:solidFill>
                            <a:srgbClr val="6D6C70"/>
                          </a:solidFill>
                          <a:effectLst/>
                          <a:latin typeface="Verdana" panose="020B0604030504040204" pitchFamily="34" charset="0"/>
                        </a:rPr>
                        <a:t>Rapid Response Vehicle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30.0%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9DD6AD"/>
                    </a:solidFill>
                  </a:tcPr>
                </a:tc>
                <a:tc>
                  <a:txBody>
                    <a:bodyPr/>
                    <a:lstStyle/>
                    <a:p>
                      <a:pPr algn="ctr" fontAlgn="ctr"/>
                      <a:r>
                        <a:rPr lang="en-GB" sz="900" b="0" i="0" u="none" strike="noStrike" dirty="0">
                          <a:solidFill>
                            <a:srgbClr val="6D6C70"/>
                          </a:solidFill>
                          <a:effectLst/>
                          <a:latin typeface="Verdana" panose="020B0604030504040204" pitchFamily="34" charset="0"/>
                        </a:rPr>
                        <a:t>16.9%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7E7D1"/>
                    </a:solidFill>
                  </a:tcPr>
                </a:tc>
                <a:tc>
                  <a:txBody>
                    <a:bodyPr/>
                    <a:lstStyle/>
                    <a:p>
                      <a:pPr algn="ctr" fontAlgn="ctr"/>
                      <a:r>
                        <a:rPr lang="en-GB" sz="900" b="0" i="0" u="none" strike="noStrike" dirty="0">
                          <a:solidFill>
                            <a:srgbClr val="6D6C70"/>
                          </a:solidFill>
                          <a:effectLst/>
                          <a:latin typeface="Verdana" panose="020B0604030504040204" pitchFamily="34" charset="0"/>
                        </a:rPr>
                        <a:t>28.9%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A0D7B0"/>
                    </a:solidFill>
                  </a:tcPr>
                </a:tc>
                <a:tc>
                  <a:txBody>
                    <a:bodyPr/>
                    <a:lstStyle/>
                    <a:p>
                      <a:pPr algn="ctr" fontAlgn="ctr"/>
                      <a:r>
                        <a:rPr lang="en-GB" sz="900" b="0" i="0" u="none" strike="noStrike" dirty="0">
                          <a:solidFill>
                            <a:srgbClr val="6D6C70"/>
                          </a:solidFill>
                          <a:effectLst/>
                          <a:latin typeface="Verdana" panose="020B0604030504040204" pitchFamily="34" charset="0"/>
                        </a:rPr>
                        <a:t>25.6%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ABDBB9"/>
                    </a:solidFill>
                  </a:tcPr>
                </a:tc>
                <a:tc>
                  <a:txBody>
                    <a:bodyPr/>
                    <a:lstStyle/>
                    <a:p>
                      <a:pPr algn="ctr" fontAlgn="ctr"/>
                      <a:r>
                        <a:rPr lang="en-GB" sz="900" b="0" i="0" u="none" strike="noStrike" dirty="0">
                          <a:solidFill>
                            <a:srgbClr val="6D6C70"/>
                          </a:solidFill>
                          <a:effectLst/>
                          <a:latin typeface="Verdana" panose="020B0604030504040204" pitchFamily="34" charset="0"/>
                        </a:rPr>
                        <a:t>27.2%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A6D9B5"/>
                    </a:solidFill>
                  </a:tcPr>
                </a:tc>
                <a:tc>
                  <a:txBody>
                    <a:bodyPr/>
                    <a:lstStyle/>
                    <a:p>
                      <a:pPr algn="ctr" fontAlgn="ctr"/>
                      <a:r>
                        <a:rPr lang="en-GB" sz="900" b="0" i="0" u="none" strike="noStrike" dirty="0">
                          <a:solidFill>
                            <a:srgbClr val="6D6C70"/>
                          </a:solidFill>
                          <a:effectLst/>
                          <a:latin typeface="Verdana" panose="020B0604030504040204" pitchFamily="34" charset="0"/>
                        </a:rPr>
                        <a:t>10.7%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AEFE2"/>
                    </a:solidFill>
                  </a:tcPr>
                </a:tc>
                <a:tc>
                  <a:txBody>
                    <a:bodyPr/>
                    <a:lstStyle/>
                    <a:p>
                      <a:pPr algn="ctr" fontAlgn="ctr"/>
                      <a:r>
                        <a:rPr lang="en-GB" sz="900" b="0" i="0" u="none" strike="noStrike" dirty="0">
                          <a:solidFill>
                            <a:srgbClr val="6D6C70"/>
                          </a:solidFill>
                          <a:effectLst/>
                          <a:latin typeface="Verdana" panose="020B0604030504040204" pitchFamily="34" charset="0"/>
                        </a:rPr>
                        <a:t>12.2%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6EDDE"/>
                    </a:solidFill>
                  </a:tcPr>
                </a:tc>
                <a:tc>
                  <a:txBody>
                    <a:bodyPr/>
                    <a:lstStyle/>
                    <a:p>
                      <a:pPr algn="ctr" fontAlgn="ctr"/>
                      <a:r>
                        <a:rPr lang="en-GB" sz="900" b="0" i="0" u="none" strike="noStrike" dirty="0">
                          <a:solidFill>
                            <a:srgbClr val="6D6C70"/>
                          </a:solidFill>
                          <a:effectLst/>
                          <a:latin typeface="Verdana" panose="020B0604030504040204" pitchFamily="34" charset="0"/>
                        </a:rPr>
                        <a:t>23.2%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B2DFC0"/>
                    </a:solidFill>
                  </a:tcPr>
                </a:tc>
                <a:extLst>
                  <a:ext uri="{0D108BD9-81ED-4DB2-BD59-A6C34878D82A}">
                    <a16:rowId xmlns="" xmlns:a16="http://schemas.microsoft.com/office/drawing/2014/main" val="2297866619"/>
                  </a:ext>
                </a:extLst>
              </a:tr>
              <a:tr h="299254">
                <a:tc>
                  <a:txBody>
                    <a:bodyPr/>
                    <a:lstStyle/>
                    <a:p>
                      <a:pPr algn="l" fontAlgn="ctr"/>
                      <a:r>
                        <a:rPr lang="en-GB" sz="900" b="0" i="0" u="none" strike="noStrike" dirty="0">
                          <a:solidFill>
                            <a:srgbClr val="6D6C70"/>
                          </a:solidFill>
                          <a:effectLst/>
                          <a:latin typeface="Verdana" panose="020B0604030504040204" pitchFamily="34" charset="0"/>
                        </a:rPr>
                        <a:t>UCS/St John </a:t>
                      </a:r>
                      <a:r>
                        <a:rPr lang="en-GB" sz="900" b="0" i="0" u="none" strike="noStrike" dirty="0" smtClean="0">
                          <a:solidFill>
                            <a:srgbClr val="6D6C70"/>
                          </a:solidFill>
                          <a:effectLst/>
                          <a:latin typeface="Verdana" panose="020B0604030504040204" pitchFamily="34" charset="0"/>
                        </a:rPr>
                        <a:t>UCS</a:t>
                      </a:r>
                      <a:endParaRPr lang="en-GB" sz="900" b="0" i="0" u="none" strike="noStrike" dirty="0">
                        <a:solidFill>
                          <a:srgbClr val="6D6C70"/>
                        </a:solidFill>
                        <a:effectLst/>
                        <a:latin typeface="Verdana" panose="020B060403050404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4F9F8"/>
                    </a:solidFill>
                  </a:tcPr>
                </a:tc>
                <a:tc>
                  <a:txBody>
                    <a:bodyPr/>
                    <a:lstStyle/>
                    <a:p>
                      <a:pPr algn="ctr" fontAlgn="ctr"/>
                      <a:r>
                        <a:rPr lang="en-GB" sz="900" b="0" i="0" u="none" strike="noStrike" dirty="0">
                          <a:solidFill>
                            <a:srgbClr val="6D6C70"/>
                          </a:solidFill>
                          <a:effectLst/>
                          <a:latin typeface="Verdana" panose="020B0604030504040204" pitchFamily="34" charset="0"/>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3F9F7"/>
                    </a:solidFill>
                  </a:tcPr>
                </a:tc>
                <a:tc>
                  <a:txBody>
                    <a:bodyPr/>
                    <a:lstStyle/>
                    <a:p>
                      <a:pPr algn="ctr" fontAlgn="ctr"/>
                      <a:r>
                        <a:rPr lang="en-GB" sz="900" b="0" i="0" u="none" strike="noStrike" dirty="0">
                          <a:solidFill>
                            <a:srgbClr val="6D6C70"/>
                          </a:solidFill>
                          <a:effectLst/>
                          <a:latin typeface="Verdana" panose="020B0604030504040204" pitchFamily="34" charset="0"/>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8F6"/>
                    </a:solidFill>
                  </a:tcPr>
                </a:tc>
                <a:tc>
                  <a:txBody>
                    <a:bodyPr/>
                    <a:lstStyle/>
                    <a:p>
                      <a:pPr algn="ctr" fontAlgn="ctr"/>
                      <a:r>
                        <a:rPr lang="en-GB" sz="900" b="0" i="0" u="none" strike="noStrike" dirty="0">
                          <a:solidFill>
                            <a:srgbClr val="6D6C70"/>
                          </a:solidFill>
                          <a:effectLst/>
                          <a:latin typeface="Verdana" panose="020B0604030504040204" pitchFamily="34" charset="0"/>
                        </a:rPr>
                        <a:t>4.7%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EEF6F3"/>
                    </a:solidFill>
                  </a:tcPr>
                </a:tc>
                <a:tc>
                  <a:txBody>
                    <a:bodyPr/>
                    <a:lstStyle/>
                    <a:p>
                      <a:pPr algn="ctr" fontAlgn="ctr"/>
                      <a:r>
                        <a:rPr lang="en-GB" sz="900" b="0" i="0" u="none" strike="noStrike" dirty="0">
                          <a:solidFill>
                            <a:srgbClr val="6D6C70"/>
                          </a:solidFill>
                          <a:effectLst/>
                          <a:latin typeface="Verdana" panose="020B0604030504040204" pitchFamily="34" charset="0"/>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7FAFB"/>
                    </a:solidFill>
                  </a:tcPr>
                </a:tc>
                <a:tc>
                  <a:txBody>
                    <a:bodyPr/>
                    <a:lstStyle/>
                    <a:p>
                      <a:pPr algn="ctr" fontAlgn="ctr"/>
                      <a:r>
                        <a:rPr lang="en-GB" sz="900" b="0" i="0" u="none" strike="noStrike" dirty="0">
                          <a:solidFill>
                            <a:srgbClr val="6D6C70"/>
                          </a:solidFill>
                          <a:effectLst/>
                          <a:latin typeface="Verdana" panose="020B0604030504040204" pitchFamily="34" charset="0"/>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5F9F9"/>
                    </a:solidFill>
                  </a:tcPr>
                </a:tc>
                <a:tc>
                  <a:txBody>
                    <a:bodyPr/>
                    <a:lstStyle/>
                    <a:p>
                      <a:pPr algn="ctr" fontAlgn="ctr"/>
                      <a:r>
                        <a:rPr lang="en-GB" sz="900" b="0" i="0" u="none" strike="noStrike" dirty="0">
                          <a:solidFill>
                            <a:srgbClr val="6D6C70"/>
                          </a:solidFill>
                          <a:effectLst/>
                          <a:latin typeface="Verdana" panose="020B0604030504040204" pitchFamily="34" charset="0"/>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2F8F6"/>
                    </a:solidFill>
                  </a:tcPr>
                </a:tc>
                <a:tc>
                  <a:txBody>
                    <a:bodyPr/>
                    <a:lstStyle/>
                    <a:p>
                      <a:pPr algn="ctr" fontAlgn="ctr"/>
                      <a:r>
                        <a:rPr lang="en-GB" sz="900" b="0" i="0" u="none" strike="noStrike" dirty="0">
                          <a:solidFill>
                            <a:srgbClr val="6D6C70"/>
                          </a:solidFill>
                          <a:effectLst/>
                          <a:latin typeface="Verdana" panose="020B060403050404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4F9F8"/>
                    </a:solidFill>
                  </a:tcPr>
                </a:tc>
                <a:extLst>
                  <a:ext uri="{0D108BD9-81ED-4DB2-BD59-A6C34878D82A}">
                    <a16:rowId xmlns="" xmlns:a16="http://schemas.microsoft.com/office/drawing/2014/main" val="3258259781"/>
                  </a:ext>
                </a:extLst>
              </a:tr>
              <a:tr h="299254">
                <a:tc>
                  <a:txBody>
                    <a:bodyPr/>
                    <a:lstStyle/>
                    <a:p>
                      <a:pPr algn="l" fontAlgn="ctr"/>
                      <a:r>
                        <a:rPr lang="en-GB" sz="900" b="0" i="0" u="none" strike="noStrike" dirty="0">
                          <a:solidFill>
                            <a:srgbClr val="6D6C70"/>
                          </a:solidFill>
                          <a:effectLst/>
                          <a:latin typeface="Verdana" panose="020B0604030504040204" pitchFamily="34" charset="0"/>
                        </a:rPr>
                        <a:t>Advanced Paramedic Practitioner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BFCFE"/>
                    </a:solidFill>
                  </a:tcPr>
                </a:tc>
                <a:tc>
                  <a:txBody>
                    <a:bodyPr/>
                    <a:lstStyle/>
                    <a:p>
                      <a:pPr algn="ctr" fontAlgn="ctr"/>
                      <a:r>
                        <a:rPr lang="en-GB" sz="900" b="0" i="0" u="none" strike="noStrike" dirty="0">
                          <a:solidFill>
                            <a:srgbClr val="6D6C70"/>
                          </a:solidFill>
                          <a:effectLst/>
                          <a:latin typeface="Verdana" panose="020B0604030504040204" pitchFamily="34" charset="0"/>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9FBFC"/>
                    </a:solidFill>
                  </a:tcPr>
                </a:tc>
                <a:tc>
                  <a:txBody>
                    <a:bodyPr/>
                    <a:lstStyle/>
                    <a:p>
                      <a:pPr algn="ctr" fontAlgn="ctr"/>
                      <a:r>
                        <a:rPr lang="en-GB" sz="900" b="0" i="0" u="none" strike="noStrike" dirty="0">
                          <a:solidFill>
                            <a:srgbClr val="6D6C70"/>
                          </a:solidFill>
                          <a:effectLst/>
                          <a:latin typeface="Verdana" panose="020B0604030504040204" pitchFamily="34" charset="0"/>
                        </a:rPr>
                        <a:t>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CFCFF"/>
                    </a:solidFill>
                  </a:tcPr>
                </a:tc>
                <a:tc>
                  <a:txBody>
                    <a:bodyPr/>
                    <a:lstStyle/>
                    <a:p>
                      <a:pPr algn="ctr" fontAlgn="ctr"/>
                      <a:r>
                        <a:rPr lang="en-GB" sz="900" b="0" i="0" u="none" strike="noStrike" dirty="0">
                          <a:solidFill>
                            <a:srgbClr val="6D6C70"/>
                          </a:solidFill>
                          <a:effectLst/>
                          <a:latin typeface="Verdana" panose="020B0604030504040204" pitchFamily="34" charset="0"/>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BFCFE"/>
                    </a:solidFill>
                  </a:tcPr>
                </a:tc>
                <a:tc>
                  <a:txBody>
                    <a:bodyPr/>
                    <a:lstStyle/>
                    <a:p>
                      <a:pPr algn="ctr" fontAlgn="ctr"/>
                      <a:r>
                        <a:rPr lang="en-GB" sz="900" b="0" i="0" u="none" strike="noStrike" dirty="0">
                          <a:solidFill>
                            <a:srgbClr val="6D6C70"/>
                          </a:solidFill>
                          <a:effectLst/>
                          <a:latin typeface="Verdana" panose="020B0604030504040204" pitchFamily="34" charset="0"/>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7FAFB"/>
                    </a:solidFill>
                  </a:tcPr>
                </a:tc>
                <a:tc>
                  <a:txBody>
                    <a:bodyPr/>
                    <a:lstStyle/>
                    <a:p>
                      <a:pPr algn="ctr" fontAlgn="ctr"/>
                      <a:r>
                        <a:rPr lang="en-GB" sz="900" b="0" i="0" u="none" strike="noStrike" dirty="0">
                          <a:solidFill>
                            <a:srgbClr val="6D6C70"/>
                          </a:solidFill>
                          <a:effectLst/>
                          <a:latin typeface="Verdana" panose="020B0604030504040204" pitchFamily="34" charset="0"/>
                        </a:rPr>
                        <a:t>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BFCFE"/>
                    </a:solidFill>
                  </a:tcPr>
                </a:tc>
                <a:tc>
                  <a:txBody>
                    <a:bodyPr/>
                    <a:lstStyle/>
                    <a:p>
                      <a:pPr algn="ctr" fontAlgn="ctr"/>
                      <a:r>
                        <a:rPr lang="en-GB" sz="900" b="0" i="0" u="none" strike="noStrike" dirty="0">
                          <a:solidFill>
                            <a:srgbClr val="6D6C70"/>
                          </a:solidFill>
                          <a:effectLst/>
                          <a:latin typeface="Verdana" panose="020B0604030504040204" pitchFamily="34" charset="0"/>
                        </a:rPr>
                        <a:t>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CFCFF"/>
                    </a:solidFill>
                  </a:tcPr>
                </a:tc>
                <a:tc>
                  <a:txBody>
                    <a:bodyPr/>
                    <a:lstStyle/>
                    <a:p>
                      <a:pPr algn="ctr" fontAlgn="ctr"/>
                      <a:r>
                        <a:rPr lang="en-GB" sz="900" b="0" i="0" u="none" strike="noStrike" dirty="0">
                          <a:solidFill>
                            <a:srgbClr val="6D6C70"/>
                          </a:solidFill>
                          <a:effectLst/>
                          <a:latin typeface="Verdana" panose="020B0604030504040204" pitchFamily="34" charset="0"/>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AFBFD"/>
                    </a:solidFill>
                  </a:tcPr>
                </a:tc>
                <a:extLst>
                  <a:ext uri="{0D108BD9-81ED-4DB2-BD59-A6C34878D82A}">
                    <a16:rowId xmlns="" xmlns:a16="http://schemas.microsoft.com/office/drawing/2014/main" val="2123216914"/>
                  </a:ext>
                </a:extLst>
              </a:tr>
              <a:tr h="299254">
                <a:tc>
                  <a:txBody>
                    <a:bodyPr/>
                    <a:lstStyle/>
                    <a:p>
                      <a:pPr algn="l" fontAlgn="ctr"/>
                      <a:r>
                        <a:rPr lang="en-GB" sz="900" b="0" i="0" u="none" strike="noStrike" dirty="0">
                          <a:solidFill>
                            <a:srgbClr val="6D6C70"/>
                          </a:solidFill>
                          <a:effectLst/>
                          <a:latin typeface="Verdana" panose="020B0604030504040204" pitchFamily="34" charset="0"/>
                        </a:rPr>
                        <a:t>DEFIB(MEDIC)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0F7F5"/>
                    </a:solidFill>
                  </a:tcPr>
                </a:tc>
                <a:tc>
                  <a:txBody>
                    <a:bodyPr/>
                    <a:lstStyle/>
                    <a:p>
                      <a:pPr algn="ctr" fontAlgn="ctr"/>
                      <a:r>
                        <a:rPr lang="en-GB" sz="900" b="0" i="0" u="none" strike="noStrike" dirty="0">
                          <a:solidFill>
                            <a:srgbClr val="6D6C70"/>
                          </a:solidFill>
                          <a:effectLst/>
                          <a:latin typeface="Verdana" panose="020B0604030504040204" pitchFamily="34" charset="0"/>
                        </a:rPr>
                        <a:t>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FF7F4"/>
                    </a:solidFill>
                  </a:tcPr>
                </a:tc>
                <a:tc>
                  <a:txBody>
                    <a:bodyPr/>
                    <a:lstStyle/>
                    <a:p>
                      <a:pPr algn="ctr" fontAlgn="ctr"/>
                      <a:r>
                        <a:rPr lang="en-GB" sz="900" b="0" i="0" u="none" strike="noStrike" dirty="0">
                          <a:solidFill>
                            <a:srgbClr val="6D6C70"/>
                          </a:solidFill>
                          <a:effectLst/>
                          <a:latin typeface="Verdana" panose="020B060403050404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4F9F8"/>
                    </a:solidFill>
                  </a:tcPr>
                </a:tc>
                <a:tc>
                  <a:txBody>
                    <a:bodyPr/>
                    <a:lstStyle/>
                    <a:p>
                      <a:pPr algn="ctr" fontAlgn="ctr"/>
                      <a:r>
                        <a:rPr lang="en-GB" sz="900" b="0" i="0" u="none" strike="noStrike" dirty="0">
                          <a:solidFill>
                            <a:srgbClr val="6D6C70"/>
                          </a:solidFill>
                          <a:effectLst/>
                          <a:latin typeface="Verdana" panose="020B0604030504040204" pitchFamily="34" charset="0"/>
                        </a:rPr>
                        <a:t>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1F8F6"/>
                    </a:solidFill>
                  </a:tcPr>
                </a:tc>
                <a:tc>
                  <a:txBody>
                    <a:bodyPr/>
                    <a:lstStyle/>
                    <a:p>
                      <a:pPr algn="ctr" fontAlgn="ctr"/>
                      <a:r>
                        <a:rPr lang="en-GB" sz="900" b="0" i="0" u="none" strike="noStrike" dirty="0">
                          <a:solidFill>
                            <a:srgbClr val="6D6C70"/>
                          </a:solidFill>
                          <a:effectLst/>
                          <a:latin typeface="Verdana" panose="020B0604030504040204" pitchFamily="34" charset="0"/>
                        </a:rPr>
                        <a:t>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0F8F5"/>
                    </a:solidFill>
                  </a:tcPr>
                </a:tc>
                <a:tc>
                  <a:txBody>
                    <a:bodyPr/>
                    <a:lstStyle/>
                    <a:p>
                      <a:pPr algn="ctr" fontAlgn="ctr"/>
                      <a:r>
                        <a:rPr lang="en-GB" sz="900" b="0" i="0" u="none" strike="noStrike" dirty="0">
                          <a:solidFill>
                            <a:srgbClr val="6D6C70"/>
                          </a:solidFill>
                          <a:effectLst/>
                          <a:latin typeface="Verdana" panose="020B0604030504040204" pitchFamily="34" charset="0"/>
                        </a:rPr>
                        <a:t>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1F8F5"/>
                    </a:solidFill>
                  </a:tcPr>
                </a:tc>
                <a:tc>
                  <a:txBody>
                    <a:bodyPr/>
                    <a:lstStyle/>
                    <a:p>
                      <a:pPr algn="ctr" fontAlgn="ctr"/>
                      <a:r>
                        <a:rPr lang="en-GB" sz="900" b="0" i="0" u="none" strike="noStrike" dirty="0">
                          <a:solidFill>
                            <a:srgbClr val="6D6C70"/>
                          </a:solidFill>
                          <a:effectLst/>
                          <a:latin typeface="Verdana" panose="020B0604030504040204" pitchFamily="34" charset="0"/>
                        </a:rPr>
                        <a:t>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EDF6F2"/>
                    </a:solidFill>
                  </a:tcPr>
                </a:tc>
                <a:tc>
                  <a:txBody>
                    <a:bodyPr/>
                    <a:lstStyle/>
                    <a:p>
                      <a:pPr algn="ctr" fontAlgn="ctr"/>
                      <a:r>
                        <a:rPr lang="en-GB" sz="900" b="0" i="0" u="none" strike="noStrike" dirty="0">
                          <a:solidFill>
                            <a:srgbClr val="6D6C70"/>
                          </a:solidFill>
                          <a:effectLst/>
                          <a:latin typeface="Verdana" panose="020B0604030504040204" pitchFamily="34" charset="0"/>
                        </a:rPr>
                        <a:t>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1F8F5"/>
                    </a:solidFill>
                  </a:tcPr>
                </a:tc>
                <a:extLst>
                  <a:ext uri="{0D108BD9-81ED-4DB2-BD59-A6C34878D82A}">
                    <a16:rowId xmlns="" xmlns:a16="http://schemas.microsoft.com/office/drawing/2014/main" val="3137257664"/>
                  </a:ext>
                </a:extLst>
              </a:tr>
              <a:tr h="299254">
                <a:tc>
                  <a:txBody>
                    <a:bodyPr/>
                    <a:lstStyle/>
                    <a:p>
                      <a:pPr algn="l" fontAlgn="ctr"/>
                      <a:r>
                        <a:rPr lang="en-GB" sz="900" b="0" i="0" u="none" strike="noStrike" dirty="0">
                          <a:solidFill>
                            <a:srgbClr val="6D6C70"/>
                          </a:solidFill>
                          <a:effectLst/>
                          <a:latin typeface="Verdana" panose="020B0604030504040204" pitchFamily="34" charset="0"/>
                        </a:rPr>
                        <a:t>Community First Responder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900" b="0" i="0" u="none" strike="noStrike" dirty="0">
                          <a:solidFill>
                            <a:srgbClr val="6D6C70"/>
                          </a:solidFill>
                          <a:effectLst/>
                          <a:latin typeface="Verdana" panose="020B0604030504040204" pitchFamily="34" charset="0"/>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7FAFB"/>
                    </a:solidFill>
                  </a:tcPr>
                </a:tc>
                <a:tc>
                  <a:txBody>
                    <a:bodyPr/>
                    <a:lstStyle/>
                    <a:p>
                      <a:pPr algn="ctr" fontAlgn="ctr"/>
                      <a:r>
                        <a:rPr lang="en-GB" sz="900" b="0" i="0" u="none" strike="noStrike" dirty="0">
                          <a:solidFill>
                            <a:srgbClr val="6D6C70"/>
                          </a:solidFill>
                          <a:effectLst/>
                          <a:latin typeface="Verdana" panose="020B0604030504040204" pitchFamily="34" charset="0"/>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7FAFA"/>
                    </a:solidFill>
                  </a:tcPr>
                </a:tc>
                <a:tc>
                  <a:txBody>
                    <a:bodyPr/>
                    <a:lstStyle/>
                    <a:p>
                      <a:pPr algn="ctr" fontAlgn="ctr"/>
                      <a:r>
                        <a:rPr lang="en-GB" sz="900" b="0" i="0" u="none" strike="noStrike" dirty="0">
                          <a:solidFill>
                            <a:srgbClr val="6D6C70"/>
                          </a:solidFill>
                          <a:effectLst/>
                          <a:latin typeface="Verdana" panose="020B0604030504040204" pitchFamily="34" charset="0"/>
                        </a:rPr>
                        <a:t>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AFBFD"/>
                    </a:solidFill>
                  </a:tcPr>
                </a:tc>
                <a:tc>
                  <a:txBody>
                    <a:bodyPr/>
                    <a:lstStyle/>
                    <a:p>
                      <a:pPr algn="ctr" fontAlgn="ctr"/>
                      <a:r>
                        <a:rPr lang="en-GB" sz="900" b="0" i="0" u="none" strike="noStrike" dirty="0">
                          <a:solidFill>
                            <a:srgbClr val="6D6C70"/>
                          </a:solidFill>
                          <a:effectLst/>
                          <a:latin typeface="Verdana" panose="020B0604030504040204" pitchFamily="34" charset="0"/>
                        </a:rPr>
                        <a:t>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BFCFF"/>
                    </a:solidFill>
                  </a:tcPr>
                </a:tc>
                <a:tc>
                  <a:txBody>
                    <a:bodyPr/>
                    <a:lstStyle/>
                    <a:p>
                      <a:pPr algn="ctr" fontAlgn="ctr"/>
                      <a:r>
                        <a:rPr lang="en-GB" sz="900" b="0" i="0" u="none" strike="noStrike" dirty="0">
                          <a:solidFill>
                            <a:srgbClr val="6D6C70"/>
                          </a:solidFill>
                          <a:effectLst/>
                          <a:latin typeface="Verdana" panose="020B0604030504040204" pitchFamily="34"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9FBFD"/>
                    </a:solidFill>
                  </a:tcPr>
                </a:tc>
                <a:tc>
                  <a:txBody>
                    <a:bodyPr/>
                    <a:lstStyle/>
                    <a:p>
                      <a:pPr algn="ctr" fontAlgn="ctr"/>
                      <a:r>
                        <a:rPr lang="en-GB" sz="900" b="0" i="0" u="none" strike="noStrike" dirty="0">
                          <a:solidFill>
                            <a:srgbClr val="6D6C70"/>
                          </a:solidFill>
                          <a:effectLst/>
                          <a:latin typeface="Verdana" panose="020B0604030504040204" pitchFamily="34" charset="0"/>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9FBFC"/>
                    </a:solidFill>
                  </a:tcPr>
                </a:tc>
                <a:tc>
                  <a:txBody>
                    <a:bodyPr/>
                    <a:lstStyle/>
                    <a:p>
                      <a:pPr algn="ctr" fontAlgn="ctr"/>
                      <a:r>
                        <a:rPr lang="en-GB" sz="900" b="0" i="0" u="none" strike="noStrike" dirty="0">
                          <a:solidFill>
                            <a:srgbClr val="6D6C70"/>
                          </a:solidFill>
                          <a:effectLst/>
                          <a:latin typeface="Verdana" panose="020B0604030504040204" pitchFamily="34" charset="0"/>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5FAF9"/>
                    </a:solidFill>
                  </a:tcPr>
                </a:tc>
                <a:tc>
                  <a:txBody>
                    <a:bodyPr/>
                    <a:lstStyle/>
                    <a:p>
                      <a:pPr algn="ctr" fontAlgn="ctr"/>
                      <a:r>
                        <a:rPr lang="en-GB" sz="900" b="0" i="0" u="none" strike="noStrike" dirty="0">
                          <a:solidFill>
                            <a:srgbClr val="6D6C70"/>
                          </a:solidFill>
                          <a:effectLst/>
                          <a:latin typeface="Verdana" panose="020B0604030504040204" pitchFamily="34" charset="0"/>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8FBFC"/>
                    </a:solidFill>
                  </a:tcPr>
                </a:tc>
                <a:extLst>
                  <a:ext uri="{0D108BD9-81ED-4DB2-BD59-A6C34878D82A}">
                    <a16:rowId xmlns="" xmlns:a16="http://schemas.microsoft.com/office/drawing/2014/main" val="502374685"/>
                  </a:ext>
                </a:extLst>
              </a:tr>
              <a:tr h="299254">
                <a:tc>
                  <a:txBody>
                    <a:bodyPr/>
                    <a:lstStyle/>
                    <a:p>
                      <a:pPr algn="l" fontAlgn="ctr"/>
                      <a:r>
                        <a:rPr lang="en-GB" sz="900" b="0" i="0" u="none" strike="noStrike" dirty="0">
                          <a:solidFill>
                            <a:srgbClr val="6D6C70"/>
                          </a:solidFill>
                          <a:effectLst/>
                          <a:latin typeface="Verdana" panose="020B0604030504040204" pitchFamily="34" charset="0"/>
                        </a:rPr>
                        <a:t>All other vehicles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CFCFF"/>
                    </a:solidFill>
                  </a:tcPr>
                </a:tc>
                <a:tc>
                  <a:txBody>
                    <a:bodyPr/>
                    <a:lstStyle/>
                    <a:p>
                      <a:pPr algn="ctr" fontAlgn="ctr"/>
                      <a:r>
                        <a:rPr lang="en-GB" sz="900" b="0" i="0" u="none" strike="noStrike" dirty="0">
                          <a:solidFill>
                            <a:srgbClr val="6D6C70"/>
                          </a:solidFill>
                          <a:effectLst/>
                          <a:latin typeface="Verdana" panose="020B0604030504040204" pitchFamily="34" charset="0"/>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AFBFD"/>
                    </a:solidFill>
                  </a:tcPr>
                </a:tc>
                <a:tc>
                  <a:txBody>
                    <a:bodyPr/>
                    <a:lstStyle/>
                    <a:p>
                      <a:pPr algn="ctr" fontAlgn="ctr"/>
                      <a:r>
                        <a:rPr lang="en-GB" sz="900" b="0" i="0" u="none" strike="noStrike" dirty="0">
                          <a:solidFill>
                            <a:srgbClr val="6D6C70"/>
                          </a:solidFill>
                          <a:effectLst/>
                          <a:latin typeface="Verdana" panose="020B0604030504040204" pitchFamily="34" charset="0"/>
                        </a:rPr>
                        <a:t>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AFCFD"/>
                    </a:solidFill>
                  </a:tcPr>
                </a:tc>
                <a:tc>
                  <a:txBody>
                    <a:bodyPr/>
                    <a:lstStyle/>
                    <a:p>
                      <a:pPr algn="ctr" fontAlgn="ctr"/>
                      <a:r>
                        <a:rPr lang="en-GB" sz="900" b="0" i="0" u="none" strike="noStrike" dirty="0">
                          <a:solidFill>
                            <a:srgbClr val="6D6C70"/>
                          </a:solidFill>
                          <a:effectLst/>
                          <a:latin typeface="Verdana" panose="020B0604030504040204" pitchFamily="34" charset="0"/>
                        </a:rPr>
                        <a:t>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CFCFF"/>
                    </a:solidFill>
                  </a:tcPr>
                </a:tc>
                <a:tc>
                  <a:txBody>
                    <a:bodyPr/>
                    <a:lstStyle/>
                    <a:p>
                      <a:pPr algn="ctr" fontAlgn="ctr"/>
                      <a:r>
                        <a:rPr lang="en-GB" sz="900" b="0" i="0" u="none" strike="noStrike" dirty="0">
                          <a:solidFill>
                            <a:srgbClr val="6D6C70"/>
                          </a:solidFill>
                          <a:effectLst/>
                          <a:latin typeface="Verdana" panose="020B0604030504040204" pitchFamily="34" charset="0"/>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9FBFC"/>
                    </a:solidFill>
                  </a:tcPr>
                </a:tc>
                <a:tc>
                  <a:txBody>
                    <a:bodyPr/>
                    <a:lstStyle/>
                    <a:p>
                      <a:pPr algn="ctr" fontAlgn="ctr"/>
                      <a:r>
                        <a:rPr lang="en-GB" sz="900" b="0" i="0" u="none" strike="noStrike" dirty="0">
                          <a:solidFill>
                            <a:srgbClr val="6D6C70"/>
                          </a:solidFill>
                          <a:effectLst/>
                          <a:latin typeface="Verdana" panose="020B0604030504040204" pitchFamily="34" charset="0"/>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7FAFB"/>
                    </a:solidFill>
                  </a:tcPr>
                </a:tc>
                <a:tc>
                  <a:txBody>
                    <a:bodyPr/>
                    <a:lstStyle/>
                    <a:p>
                      <a:pPr algn="ctr" fontAlgn="ctr"/>
                      <a:r>
                        <a:rPr lang="en-GB" sz="900" b="0" i="0" u="none" strike="noStrike" dirty="0">
                          <a:solidFill>
                            <a:srgbClr val="6D6C70"/>
                          </a:solidFill>
                          <a:effectLst/>
                          <a:latin typeface="Verdana" panose="020B0604030504040204" pitchFamily="34" charset="0"/>
                        </a:rPr>
                        <a:t>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EFF7F4"/>
                    </a:solidFill>
                  </a:tcPr>
                </a:tc>
                <a:tc>
                  <a:txBody>
                    <a:bodyPr/>
                    <a:lstStyle/>
                    <a:p>
                      <a:pPr algn="ctr" fontAlgn="ctr"/>
                      <a:r>
                        <a:rPr lang="en-GB" sz="900" b="0" i="0" u="none" strike="noStrike" dirty="0">
                          <a:solidFill>
                            <a:srgbClr val="6D6C70"/>
                          </a:solidFill>
                          <a:effectLst/>
                          <a:latin typeface="Verdana" panose="020B0604030504040204" pitchFamily="34"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9FBFD"/>
                    </a:solidFill>
                  </a:tcPr>
                </a:tc>
                <a:extLst>
                  <a:ext uri="{0D108BD9-81ED-4DB2-BD59-A6C34878D82A}">
                    <a16:rowId xmlns="" xmlns:a16="http://schemas.microsoft.com/office/drawing/2014/main" val="2494319216"/>
                  </a:ext>
                </a:extLst>
              </a:tr>
              <a:tr h="299254">
                <a:tc>
                  <a:txBody>
                    <a:bodyPr/>
                    <a:lstStyle/>
                    <a:p>
                      <a:pPr algn="l" fontAlgn="ctr"/>
                      <a:r>
                        <a:rPr lang="en-GB" sz="900" b="1" i="0" u="none" strike="noStrike" dirty="0">
                          <a:solidFill>
                            <a:srgbClr val="6D6C70"/>
                          </a:solidFill>
                          <a:effectLst/>
                          <a:latin typeface="Verdana" panose="020B0604030504040204" pitchFamily="34" charset="0"/>
                        </a:rPr>
                        <a:t>Overall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1" i="0" u="none" strike="noStrike" dirty="0">
                          <a:solidFill>
                            <a:srgbClr val="6D6C70"/>
                          </a:solidFill>
                          <a:effectLst/>
                          <a:latin typeface="Verdana" panose="020B0604030504040204" pitchFamily="34" charset="0"/>
                        </a:rPr>
                        <a:t>73.0%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1" i="0" u="none" strike="noStrike" dirty="0">
                          <a:solidFill>
                            <a:srgbClr val="6D6C70"/>
                          </a:solidFill>
                          <a:effectLst/>
                          <a:latin typeface="Verdana" panose="020B0604030504040204" pitchFamily="34" charset="0"/>
                        </a:rPr>
                        <a:t>72.4%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1" i="0" u="none" strike="noStrike" dirty="0">
                          <a:solidFill>
                            <a:srgbClr val="6D6C70"/>
                          </a:solidFill>
                          <a:effectLst/>
                          <a:latin typeface="Verdana" panose="020B0604030504040204" pitchFamily="34" charset="0"/>
                        </a:rPr>
                        <a:t>81.3%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1" i="0" u="none" strike="noStrike" dirty="0">
                          <a:solidFill>
                            <a:srgbClr val="6D6C70"/>
                          </a:solidFill>
                          <a:effectLst/>
                          <a:latin typeface="Verdana" panose="020B0604030504040204" pitchFamily="34" charset="0"/>
                        </a:rPr>
                        <a:t>72.5%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1" i="0" u="none" strike="noStrike" dirty="0">
                          <a:solidFill>
                            <a:srgbClr val="6D6C70"/>
                          </a:solidFill>
                          <a:effectLst/>
                          <a:latin typeface="Verdana" panose="020B0604030504040204" pitchFamily="34" charset="0"/>
                        </a:rPr>
                        <a:t>76.4%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1" i="0" u="none" strike="noStrike" dirty="0">
                          <a:solidFill>
                            <a:srgbClr val="6D6C70"/>
                          </a:solidFill>
                          <a:effectLst/>
                          <a:latin typeface="Verdana" panose="020B0604030504040204" pitchFamily="34" charset="0"/>
                        </a:rPr>
                        <a:t>65.6%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1" i="0" u="none" strike="noStrike" dirty="0">
                          <a:solidFill>
                            <a:srgbClr val="6D6C70"/>
                          </a:solidFill>
                          <a:effectLst/>
                          <a:latin typeface="Verdana" panose="020B0604030504040204" pitchFamily="34" charset="0"/>
                        </a:rPr>
                        <a:t>65.9%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1" i="0" u="none" strike="noStrike" dirty="0">
                          <a:solidFill>
                            <a:srgbClr val="6D6C70"/>
                          </a:solidFill>
                          <a:effectLst/>
                          <a:latin typeface="Verdana" panose="020B0604030504040204" pitchFamily="34" charset="0"/>
                        </a:rPr>
                        <a:t>73.7%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053365241"/>
                  </a:ext>
                </a:extLst>
              </a:tr>
              <a:tr h="135878">
                <a:tc>
                  <a:txBody>
                    <a:bodyPr/>
                    <a:lstStyle/>
                    <a:p>
                      <a:pPr algn="l" fontAlgn="ctr"/>
                      <a:endParaRPr lang="en-GB" sz="900" b="0" i="0" u="none" strike="noStrike" dirty="0">
                        <a:solidFill>
                          <a:srgbClr val="6D6C70"/>
                        </a:solidFill>
                        <a:effectLst/>
                        <a:latin typeface="Verdana" panose="020B060403050404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GB" sz="900" b="0" i="0" u="none" strike="noStrike" dirty="0">
                        <a:solidFill>
                          <a:srgbClr val="6D6C70"/>
                        </a:solidFill>
                        <a:effectLst/>
                        <a:latin typeface="Verdana" panose="020B0604030504040204" pitchFamily="34" charset="0"/>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905108306"/>
                  </a:ext>
                </a:extLst>
              </a:tr>
              <a:tr h="291166">
                <a:tc>
                  <a:txBody>
                    <a:bodyPr/>
                    <a:lstStyle/>
                    <a:p>
                      <a:pPr algn="l" fontAlgn="ctr"/>
                      <a:r>
                        <a:rPr lang="en-GB" sz="900" b="0" i="0" u="none" strike="noStrike" dirty="0">
                          <a:solidFill>
                            <a:srgbClr val="6D6C70"/>
                          </a:solidFill>
                          <a:effectLst/>
                          <a:latin typeface="Verdana" panose="020B0604030504040204" pitchFamily="34" charset="0"/>
                        </a:rPr>
                        <a:t>Core Vehicles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67.1%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65.5%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76.9%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68.4%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70.4%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59.1%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54.5%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67.7%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107725494"/>
                  </a:ext>
                </a:extLst>
              </a:tr>
              <a:tr h="291166">
                <a:tc>
                  <a:txBody>
                    <a:bodyPr/>
                    <a:lstStyle/>
                    <a:p>
                      <a:pPr algn="l" fontAlgn="ctr"/>
                      <a:r>
                        <a:rPr lang="en-GB" sz="900" b="0" i="0" u="none" strike="noStrike" dirty="0">
                          <a:solidFill>
                            <a:srgbClr val="6D6C70"/>
                          </a:solidFill>
                          <a:effectLst/>
                          <a:latin typeface="Verdana" panose="020B0604030504040204" pitchFamily="34" charset="0"/>
                        </a:rPr>
                        <a:t>Other Vehicles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5.9%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6.9%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4.4%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11.3%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dirty="0">
                          <a:solidFill>
                            <a:srgbClr val="6D6C70"/>
                          </a:solidFill>
                          <a:effectLst/>
                          <a:latin typeface="Verdana" panose="020B0604030504040204" pitchFamily="34" charset="0"/>
                        </a:rPr>
                        <a:t>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526083598"/>
                  </a:ext>
                </a:extLst>
              </a:tr>
            </a:tbl>
          </a:graphicData>
        </a:graphic>
      </p:graphicFrame>
    </p:spTree>
    <p:extLst>
      <p:ext uri="{BB962C8B-B14F-4D97-AF65-F5344CB8AC3E}">
        <p14:creationId xmlns:p14="http://schemas.microsoft.com/office/powerpoint/2010/main" val="4276877052"/>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Dropped Shifts</a:t>
            </a:r>
            <a:endParaRPr lang="en-GB" dirty="0"/>
          </a:p>
        </p:txBody>
      </p:sp>
      <p:sp>
        <p:nvSpPr>
          <p:cNvPr id="4" name="Slide Number Placeholder 3"/>
          <p:cNvSpPr>
            <a:spLocks noGrp="1"/>
          </p:cNvSpPr>
          <p:nvPr>
            <p:ph type="sldNum" sz="quarter" idx="12"/>
          </p:nvPr>
        </p:nvSpPr>
        <p:spPr/>
        <p:txBody>
          <a:bodyPr/>
          <a:lstStyle/>
          <a:p>
            <a:pPr algn="ctr"/>
            <a:fld id="{3CB6EDA2-E443-4D51-A80B-0E0091897D6C}" type="slidenum">
              <a:rPr lang="en-GB" smtClean="0"/>
              <a:pPr algn="ctr"/>
              <a:t>9</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494726471"/>
              </p:ext>
            </p:extLst>
          </p:nvPr>
        </p:nvGraphicFramePr>
        <p:xfrm>
          <a:off x="791579" y="1158953"/>
          <a:ext cx="6984778" cy="5366385"/>
        </p:xfrm>
        <a:graphic>
          <a:graphicData uri="http://schemas.openxmlformats.org/drawingml/2006/table">
            <a:tbl>
              <a:tblPr/>
              <a:tblGrid>
                <a:gridCol w="1160037">
                  <a:extLst>
                    <a:ext uri="{9D8B030D-6E8A-4147-A177-3AD203B41FA5}">
                      <a16:colId xmlns="" xmlns:a16="http://schemas.microsoft.com/office/drawing/2014/main" val="2111874771"/>
                    </a:ext>
                  </a:extLst>
                </a:gridCol>
                <a:gridCol w="1160037">
                  <a:extLst>
                    <a:ext uri="{9D8B030D-6E8A-4147-A177-3AD203B41FA5}">
                      <a16:colId xmlns="" xmlns:a16="http://schemas.microsoft.com/office/drawing/2014/main" val="337779106"/>
                    </a:ext>
                  </a:extLst>
                </a:gridCol>
                <a:gridCol w="1166176">
                  <a:extLst>
                    <a:ext uri="{9D8B030D-6E8A-4147-A177-3AD203B41FA5}">
                      <a16:colId xmlns="" xmlns:a16="http://schemas.microsoft.com/office/drawing/2014/main" val="3171102997"/>
                    </a:ext>
                  </a:extLst>
                </a:gridCol>
                <a:gridCol w="1166176">
                  <a:extLst>
                    <a:ext uri="{9D8B030D-6E8A-4147-A177-3AD203B41FA5}">
                      <a16:colId xmlns="" xmlns:a16="http://schemas.microsoft.com/office/drawing/2014/main" val="3724127165"/>
                    </a:ext>
                  </a:extLst>
                </a:gridCol>
                <a:gridCol w="1166176">
                  <a:extLst>
                    <a:ext uri="{9D8B030D-6E8A-4147-A177-3AD203B41FA5}">
                      <a16:colId xmlns="" xmlns:a16="http://schemas.microsoft.com/office/drawing/2014/main" val="3490603728"/>
                    </a:ext>
                  </a:extLst>
                </a:gridCol>
                <a:gridCol w="1166176">
                  <a:extLst>
                    <a:ext uri="{9D8B030D-6E8A-4147-A177-3AD203B41FA5}">
                      <a16:colId xmlns="" xmlns:a16="http://schemas.microsoft.com/office/drawing/2014/main" val="2053724669"/>
                    </a:ext>
                  </a:extLst>
                </a:gridCol>
              </a:tblGrid>
              <a:tr h="198755">
                <a:tc gridSpan="2">
                  <a:txBody>
                    <a:bodyPr/>
                    <a:lstStyle/>
                    <a:p>
                      <a:pPr algn="l" fontAlgn="ctr"/>
                      <a:r>
                        <a:rPr lang="en-GB" sz="1100" b="1" i="1" u="none" strike="noStrike" dirty="0">
                          <a:solidFill>
                            <a:srgbClr val="1A1818"/>
                          </a:solidFill>
                          <a:effectLst/>
                          <a:latin typeface="Verdana" panose="020B0604030504040204" pitchFamily="34" charset="0"/>
                        </a:rPr>
                        <a:t>Actual - sample period</a:t>
                      </a: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803793751"/>
                  </a:ext>
                </a:extLst>
              </a:tr>
              <a:tr h="198755">
                <a:tc>
                  <a:txBody>
                    <a:bodyPr/>
                    <a:lstStyle/>
                    <a:p>
                      <a:pPr algn="l" fontAlgn="ctr"/>
                      <a:r>
                        <a:rPr lang="en-GB" sz="1100" b="0" i="0" u="none" strike="noStrike" dirty="0">
                          <a:solidFill>
                            <a:srgbClr val="FFFFFF"/>
                          </a:solidFill>
                          <a:effectLst/>
                          <a:latin typeface="Verdana" panose="020B0604030504040204" pitchFamily="34" charset="0"/>
                        </a:rPr>
                        <a:t>Model Area</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EA</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RRV</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UCS</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APP</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Overall</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130677887"/>
                  </a:ext>
                </a:extLst>
              </a:tr>
              <a:tr h="198755">
                <a:tc>
                  <a:txBody>
                    <a:bodyPr/>
                    <a:lstStyle/>
                    <a:p>
                      <a:pPr algn="l" fontAlgn="ctr"/>
                      <a:r>
                        <a:rPr lang="en-GB" sz="1100" b="0" i="0" u="none" strike="noStrike" dirty="0">
                          <a:solidFill>
                            <a:srgbClr val="1A1818"/>
                          </a:solidFill>
                          <a:effectLst/>
                          <a:latin typeface="Verdana" panose="020B0604030504040204" pitchFamily="34" charset="0"/>
                        </a:rPr>
                        <a:t>Central &amp; West</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6,849</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1,750</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1,000</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204</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9,802</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365479485"/>
                  </a:ext>
                </a:extLst>
              </a:tr>
              <a:tr h="198755">
                <a:tc>
                  <a:txBody>
                    <a:bodyPr/>
                    <a:lstStyle/>
                    <a:p>
                      <a:pPr algn="l" fontAlgn="ctr"/>
                      <a:r>
                        <a:rPr lang="en-GB" sz="1100" b="0" i="0" u="none" strike="noStrike" dirty="0">
                          <a:solidFill>
                            <a:srgbClr val="1A1818"/>
                          </a:solidFill>
                          <a:effectLst/>
                          <a:latin typeface="Verdana" panose="020B0604030504040204" pitchFamily="34" charset="0"/>
                        </a:rPr>
                        <a:t>North</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4,284</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1,081</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635</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178</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6,178</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954603531"/>
                  </a:ext>
                </a:extLst>
              </a:tr>
              <a:tr h="198755">
                <a:tc>
                  <a:txBody>
                    <a:bodyPr/>
                    <a:lstStyle/>
                    <a:p>
                      <a:pPr algn="l" fontAlgn="ctr"/>
                      <a:r>
                        <a:rPr lang="en-GB" sz="1100" b="0" i="0" u="none" strike="noStrike" dirty="0">
                          <a:solidFill>
                            <a:srgbClr val="1A1818"/>
                          </a:solidFill>
                          <a:effectLst/>
                          <a:latin typeface="Verdana" panose="020B0604030504040204" pitchFamily="34" charset="0"/>
                        </a:rPr>
                        <a:t>South East</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4,852</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3,204</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1,273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123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9,453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429264512"/>
                  </a:ext>
                </a:extLst>
              </a:tr>
              <a:tr h="198755">
                <a:tc>
                  <a:txBody>
                    <a:bodyPr/>
                    <a:lstStyle/>
                    <a:p>
                      <a:pPr algn="l" fontAlgn="ctr"/>
                      <a:r>
                        <a:rPr lang="en-GB" sz="1100" b="1" i="0" u="none" strike="noStrike" dirty="0">
                          <a:solidFill>
                            <a:srgbClr val="1A1818"/>
                          </a:solidFill>
                          <a:effectLst/>
                          <a:latin typeface="Verdana" panose="020B0604030504040204" pitchFamily="34" charset="0"/>
                        </a:rPr>
                        <a:t>Overall</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15,984</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6,036</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2,908</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505</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25,433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351339960"/>
                  </a:ext>
                </a:extLst>
              </a:tr>
              <a:tr h="198755">
                <a:tc>
                  <a:txBody>
                    <a:bodyPr/>
                    <a:lstStyle/>
                    <a:p>
                      <a:pPr algn="l"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3327956483"/>
                  </a:ext>
                </a:extLst>
              </a:tr>
              <a:tr h="198755">
                <a:tc>
                  <a:txBody>
                    <a:bodyPr/>
                    <a:lstStyle/>
                    <a:p>
                      <a:pPr algn="l" fontAlgn="ctr"/>
                      <a:r>
                        <a:rPr lang="en-GB" sz="1100" b="1" i="1" u="none" strike="noStrike" dirty="0">
                          <a:solidFill>
                            <a:srgbClr val="1A1818"/>
                          </a:solidFill>
                          <a:effectLst/>
                          <a:latin typeface="Verdana" panose="020B0604030504040204" pitchFamily="34" charset="0"/>
                        </a:rPr>
                        <a:t>Planned</a:t>
                      </a: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157781764"/>
                  </a:ext>
                </a:extLst>
              </a:tr>
              <a:tr h="198755">
                <a:tc>
                  <a:txBody>
                    <a:bodyPr/>
                    <a:lstStyle/>
                    <a:p>
                      <a:pPr algn="l" fontAlgn="ctr"/>
                      <a:r>
                        <a:rPr lang="en-GB" sz="1100" b="0" i="0" u="none" strike="noStrike" dirty="0">
                          <a:solidFill>
                            <a:srgbClr val="FFFFFF"/>
                          </a:solidFill>
                          <a:effectLst/>
                          <a:latin typeface="Verdana" panose="020B0604030504040204" pitchFamily="34" charset="0"/>
                        </a:rPr>
                        <a:t>Model Area</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EA</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RRV</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UCS</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APP</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Overall</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3934120441"/>
                  </a:ext>
                </a:extLst>
              </a:tr>
              <a:tr h="198755">
                <a:tc>
                  <a:txBody>
                    <a:bodyPr/>
                    <a:lstStyle/>
                    <a:p>
                      <a:pPr algn="l" fontAlgn="ctr"/>
                      <a:r>
                        <a:rPr lang="en-GB" sz="1100" b="0" i="0" u="none" strike="noStrike" dirty="0">
                          <a:solidFill>
                            <a:srgbClr val="1A1818"/>
                          </a:solidFill>
                          <a:effectLst/>
                          <a:latin typeface="Verdana" panose="020B0604030504040204" pitchFamily="34" charset="0"/>
                        </a:rPr>
                        <a:t>Central &amp; West</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7,144</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1,954</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998</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288</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10,383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967086997"/>
                  </a:ext>
                </a:extLst>
              </a:tr>
              <a:tr h="198755">
                <a:tc>
                  <a:txBody>
                    <a:bodyPr/>
                    <a:lstStyle/>
                    <a:p>
                      <a:pPr algn="l" fontAlgn="ctr"/>
                      <a:r>
                        <a:rPr lang="en-GB" sz="1100" b="0" i="0" u="none" strike="noStrike" dirty="0">
                          <a:solidFill>
                            <a:srgbClr val="1A1818"/>
                          </a:solidFill>
                          <a:effectLst/>
                          <a:latin typeface="Verdana" panose="020B0604030504040204" pitchFamily="34" charset="0"/>
                        </a:rPr>
                        <a:t>North</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4,758</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1,373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652</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168</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6,950</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1302890999"/>
                  </a:ext>
                </a:extLst>
              </a:tr>
              <a:tr h="198755">
                <a:tc>
                  <a:txBody>
                    <a:bodyPr/>
                    <a:lstStyle/>
                    <a:p>
                      <a:pPr algn="l" fontAlgn="ctr"/>
                      <a:r>
                        <a:rPr lang="en-GB" sz="1100" b="0" i="0" u="none" strike="noStrike" dirty="0">
                          <a:solidFill>
                            <a:srgbClr val="1A1818"/>
                          </a:solidFill>
                          <a:effectLst/>
                          <a:latin typeface="Verdana" panose="020B0604030504040204" pitchFamily="34" charset="0"/>
                        </a:rPr>
                        <a:t>South East</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5,395</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3,998</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1,233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229</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10,855</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449196640"/>
                  </a:ext>
                </a:extLst>
              </a:tr>
              <a:tr h="198755">
                <a:tc>
                  <a:txBody>
                    <a:bodyPr/>
                    <a:lstStyle/>
                    <a:p>
                      <a:pPr algn="l" fontAlgn="ctr"/>
                      <a:r>
                        <a:rPr lang="en-GB" sz="1100" b="1" i="0" u="none" strike="noStrike" dirty="0">
                          <a:solidFill>
                            <a:srgbClr val="1A1818"/>
                          </a:solidFill>
                          <a:effectLst/>
                          <a:latin typeface="Verdana" panose="020B0604030504040204" pitchFamily="34" charset="0"/>
                        </a:rPr>
                        <a:t>Overall</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17,296</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7,324</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2,882</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685</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28,187</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292777005"/>
                  </a:ext>
                </a:extLst>
              </a:tr>
              <a:tr h="198755">
                <a:tc>
                  <a:txBody>
                    <a:bodyPr/>
                    <a:lstStyle/>
                    <a:p>
                      <a:pPr algn="l"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3540264037"/>
                  </a:ext>
                </a:extLst>
              </a:tr>
              <a:tr h="198755">
                <a:tc>
                  <a:txBody>
                    <a:bodyPr/>
                    <a:lstStyle/>
                    <a:p>
                      <a:pPr algn="l" fontAlgn="ctr"/>
                      <a:r>
                        <a:rPr lang="en-GB" sz="1100" b="1" i="1" u="none" strike="noStrike" dirty="0">
                          <a:solidFill>
                            <a:srgbClr val="1A1818"/>
                          </a:solidFill>
                          <a:effectLst/>
                          <a:latin typeface="Verdana" panose="020B0604030504040204" pitchFamily="34" charset="0"/>
                        </a:rPr>
                        <a:t>Difference</a:t>
                      </a: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67298081"/>
                  </a:ext>
                </a:extLst>
              </a:tr>
              <a:tr h="198755">
                <a:tc>
                  <a:txBody>
                    <a:bodyPr/>
                    <a:lstStyle/>
                    <a:p>
                      <a:pPr algn="l" fontAlgn="ctr"/>
                      <a:r>
                        <a:rPr lang="en-GB" sz="1100" b="0" i="0" u="none" strike="noStrike" dirty="0">
                          <a:solidFill>
                            <a:srgbClr val="FFFFFF"/>
                          </a:solidFill>
                          <a:effectLst/>
                          <a:latin typeface="Verdana" panose="020B0604030504040204" pitchFamily="34" charset="0"/>
                        </a:rPr>
                        <a:t>Model Area</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EA</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RRV</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UCS</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APP</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Overall</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4173811785"/>
                  </a:ext>
                </a:extLst>
              </a:tr>
              <a:tr h="198755">
                <a:tc>
                  <a:txBody>
                    <a:bodyPr/>
                    <a:lstStyle/>
                    <a:p>
                      <a:pPr algn="l" fontAlgn="ctr"/>
                      <a:r>
                        <a:rPr lang="en-GB" sz="1100" b="0" i="0" u="none" strike="noStrike" dirty="0">
                          <a:solidFill>
                            <a:srgbClr val="1A1818"/>
                          </a:solidFill>
                          <a:effectLst/>
                          <a:latin typeface="Verdana" panose="020B0604030504040204" pitchFamily="34" charset="0"/>
                        </a:rPr>
                        <a:t>Central &amp; West</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-295</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-204</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2</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-84</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-581</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342979063"/>
                  </a:ext>
                </a:extLst>
              </a:tr>
              <a:tr h="198755">
                <a:tc>
                  <a:txBody>
                    <a:bodyPr/>
                    <a:lstStyle/>
                    <a:p>
                      <a:pPr algn="l" fontAlgn="ctr"/>
                      <a:r>
                        <a:rPr lang="en-GB" sz="1100" b="0" i="0" u="none" strike="noStrike" dirty="0">
                          <a:solidFill>
                            <a:srgbClr val="1A1818"/>
                          </a:solidFill>
                          <a:effectLst/>
                          <a:latin typeface="Verdana" panose="020B0604030504040204" pitchFamily="34" charset="0"/>
                        </a:rPr>
                        <a:t>North</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-474</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-291</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-16</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10</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-771</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222888372"/>
                  </a:ext>
                </a:extLst>
              </a:tr>
              <a:tr h="198755">
                <a:tc>
                  <a:txBody>
                    <a:bodyPr/>
                    <a:lstStyle/>
                    <a:p>
                      <a:pPr algn="l" fontAlgn="ctr"/>
                      <a:r>
                        <a:rPr lang="en-GB" sz="1100" b="0" i="0" u="none" strike="noStrike" dirty="0">
                          <a:solidFill>
                            <a:srgbClr val="1A1818"/>
                          </a:solidFill>
                          <a:effectLst/>
                          <a:latin typeface="Verdana" panose="020B0604030504040204" pitchFamily="34" charset="0"/>
                        </a:rPr>
                        <a:t>South East</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-543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-793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40</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-106</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-1,402</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768769383"/>
                  </a:ext>
                </a:extLst>
              </a:tr>
              <a:tr h="198755">
                <a:tc>
                  <a:txBody>
                    <a:bodyPr/>
                    <a:lstStyle/>
                    <a:p>
                      <a:pPr algn="l" fontAlgn="ctr"/>
                      <a:r>
                        <a:rPr lang="en-GB" sz="1100" b="1" i="0" u="none" strike="noStrike" dirty="0">
                          <a:solidFill>
                            <a:srgbClr val="1A1818"/>
                          </a:solidFill>
                          <a:effectLst/>
                          <a:latin typeface="Verdana" panose="020B0604030504040204" pitchFamily="34" charset="0"/>
                        </a:rPr>
                        <a:t>Overall</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-1,312</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-1,288</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26</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-180</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-2,754</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787872665"/>
                  </a:ext>
                </a:extLst>
              </a:tr>
              <a:tr h="198755">
                <a:tc>
                  <a:txBody>
                    <a:bodyPr/>
                    <a:lstStyle/>
                    <a:p>
                      <a:pPr algn="l"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3831103708"/>
                  </a:ext>
                </a:extLst>
              </a:tr>
              <a:tr h="198755">
                <a:tc gridSpan="2">
                  <a:txBody>
                    <a:bodyPr/>
                    <a:lstStyle/>
                    <a:p>
                      <a:pPr algn="l" fontAlgn="ctr"/>
                      <a:r>
                        <a:rPr lang="en-GB" sz="1100" b="1" i="1" u="none" strike="noStrike" dirty="0">
                          <a:solidFill>
                            <a:srgbClr val="1A1818"/>
                          </a:solidFill>
                          <a:effectLst/>
                          <a:latin typeface="Verdana" panose="020B0604030504040204" pitchFamily="34" charset="0"/>
                        </a:rPr>
                        <a:t>Dropped Shift Rate</a:t>
                      </a: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GB" sz="1100" b="0" i="0" u="none" strike="noStrike" dirty="0">
                        <a:solidFill>
                          <a:srgbClr val="1A1818"/>
                        </a:solidFill>
                        <a:effectLst/>
                        <a:latin typeface="Verdana" panose="020B0604030504040204" pitchFamily="34" charset="0"/>
                      </a:endParaRPr>
                    </a:p>
                  </a:txBody>
                  <a:tcPr marL="6827" marR="6827" marT="6827"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76814495"/>
                  </a:ext>
                </a:extLst>
              </a:tr>
              <a:tr h="198755">
                <a:tc>
                  <a:txBody>
                    <a:bodyPr/>
                    <a:lstStyle/>
                    <a:p>
                      <a:pPr algn="l" fontAlgn="ctr"/>
                      <a:r>
                        <a:rPr lang="en-GB" sz="1100" b="0" i="0" u="none" strike="noStrike" dirty="0">
                          <a:solidFill>
                            <a:srgbClr val="FFFFFF"/>
                          </a:solidFill>
                          <a:effectLst/>
                          <a:latin typeface="Verdana" panose="020B0604030504040204" pitchFamily="34" charset="0"/>
                        </a:rPr>
                        <a:t>Model Area</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EA</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RRV</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UCS</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APP</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tc>
                  <a:txBody>
                    <a:bodyPr/>
                    <a:lstStyle/>
                    <a:p>
                      <a:pPr algn="ctr" fontAlgn="ctr"/>
                      <a:r>
                        <a:rPr lang="en-GB" sz="1100" b="0" i="0" u="none" strike="noStrike" dirty="0">
                          <a:solidFill>
                            <a:srgbClr val="FFFFFF"/>
                          </a:solidFill>
                          <a:effectLst/>
                          <a:latin typeface="Verdana" panose="020B0604030504040204" pitchFamily="34" charset="0"/>
                        </a:rPr>
                        <a:t>Overall</a:t>
                      </a:r>
                    </a:p>
                  </a:txBody>
                  <a:tcPr marL="6827" marR="6827" marT="6827"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7B1"/>
                    </a:solidFill>
                  </a:tcPr>
                </a:tc>
                <a:extLst>
                  <a:ext uri="{0D108BD9-81ED-4DB2-BD59-A6C34878D82A}">
                    <a16:rowId xmlns="" xmlns:a16="http://schemas.microsoft.com/office/drawing/2014/main" val="69679636"/>
                  </a:ext>
                </a:extLst>
              </a:tr>
              <a:tr h="198755">
                <a:tc>
                  <a:txBody>
                    <a:bodyPr/>
                    <a:lstStyle/>
                    <a:p>
                      <a:pPr algn="l" fontAlgn="ctr"/>
                      <a:r>
                        <a:rPr lang="en-GB" sz="1100" b="0" i="0" u="none" strike="noStrike" dirty="0">
                          <a:solidFill>
                            <a:srgbClr val="1A1818"/>
                          </a:solidFill>
                          <a:effectLst/>
                          <a:latin typeface="Verdana" panose="020B0604030504040204" pitchFamily="34" charset="0"/>
                        </a:rPr>
                        <a:t>Central &amp; West</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4.1%</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10.4%</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-0.2%</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29.3%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5.6%</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3903325013"/>
                  </a:ext>
                </a:extLst>
              </a:tr>
              <a:tr h="198755">
                <a:tc>
                  <a:txBody>
                    <a:bodyPr/>
                    <a:lstStyle/>
                    <a:p>
                      <a:pPr algn="l" fontAlgn="ctr"/>
                      <a:r>
                        <a:rPr lang="en-GB" sz="1100" b="0" i="0" u="none" strike="noStrike" dirty="0">
                          <a:solidFill>
                            <a:srgbClr val="1A1818"/>
                          </a:solidFill>
                          <a:effectLst/>
                          <a:latin typeface="Verdana" panose="020B0604030504040204" pitchFamily="34" charset="0"/>
                        </a:rPr>
                        <a:t>North</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10.0%</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21.2%</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2.5%</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-6.0%</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GB" sz="1100" b="0" i="0" u="none" strike="noStrike" dirty="0">
                          <a:solidFill>
                            <a:srgbClr val="1A1818"/>
                          </a:solidFill>
                          <a:effectLst/>
                          <a:latin typeface="Verdana" panose="020B0604030504040204" pitchFamily="34" charset="0"/>
                        </a:rPr>
                        <a:t>11.1%</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 xmlns:a16="http://schemas.microsoft.com/office/drawing/2014/main" val="3165004346"/>
                  </a:ext>
                </a:extLst>
              </a:tr>
              <a:tr h="198755">
                <a:tc>
                  <a:txBody>
                    <a:bodyPr/>
                    <a:lstStyle/>
                    <a:p>
                      <a:pPr algn="l" fontAlgn="ctr"/>
                      <a:r>
                        <a:rPr lang="en-GB" sz="1100" b="0" i="0" u="none" strike="noStrike" dirty="0">
                          <a:solidFill>
                            <a:srgbClr val="1A1818"/>
                          </a:solidFill>
                          <a:effectLst/>
                          <a:latin typeface="Verdana" panose="020B0604030504040204" pitchFamily="34" charset="0"/>
                        </a:rPr>
                        <a:t>South East</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10.1%</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19.8%</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-3.3%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46.3%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1A1818"/>
                          </a:solidFill>
                          <a:effectLst/>
                          <a:latin typeface="Verdana" panose="020B0604030504040204" pitchFamily="34" charset="0"/>
                        </a:rPr>
                        <a:t>12.9%</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285855415"/>
                  </a:ext>
                </a:extLst>
              </a:tr>
              <a:tr h="198755">
                <a:tc>
                  <a:txBody>
                    <a:bodyPr/>
                    <a:lstStyle/>
                    <a:p>
                      <a:pPr algn="l" fontAlgn="ctr"/>
                      <a:r>
                        <a:rPr lang="en-GB" sz="1100" b="1" i="0" u="none" strike="noStrike" dirty="0">
                          <a:solidFill>
                            <a:srgbClr val="1A1818"/>
                          </a:solidFill>
                          <a:effectLst/>
                          <a:latin typeface="Verdana" panose="020B0604030504040204" pitchFamily="34" charset="0"/>
                        </a:rPr>
                        <a:t>Overall</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7.6%</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17.6%</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-0.9%</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26.3%</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1" i="0" u="none" strike="noStrike" dirty="0">
                          <a:solidFill>
                            <a:srgbClr val="1A1818"/>
                          </a:solidFill>
                          <a:effectLst/>
                          <a:latin typeface="Verdana" panose="020B0604030504040204" pitchFamily="34" charset="0"/>
                        </a:rPr>
                        <a:t>9.8%</a:t>
                      </a:r>
                    </a:p>
                  </a:txBody>
                  <a:tcPr marL="6827" marR="6827" marT="68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67917466"/>
                  </a:ext>
                </a:extLst>
              </a:tr>
            </a:tbl>
          </a:graphicData>
        </a:graphic>
      </p:graphicFrame>
    </p:spTree>
    <p:extLst>
      <p:ext uri="{BB962C8B-B14F-4D97-AF65-F5344CB8AC3E}">
        <p14:creationId xmlns:p14="http://schemas.microsoft.com/office/powerpoint/2010/main" val="340247244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All Purple">
  <a:themeElements>
    <a:clrScheme name="ORH XL Colours">
      <a:dk1>
        <a:srgbClr val="1A1818"/>
      </a:dk1>
      <a:lt1>
        <a:srgbClr val="FFFFFF"/>
      </a:lt1>
      <a:dk2>
        <a:srgbClr val="5B3789"/>
      </a:dk2>
      <a:lt2>
        <a:srgbClr val="6D6C70"/>
      </a:lt2>
      <a:accent1>
        <a:srgbClr val="0067B1"/>
      </a:accent1>
      <a:accent2>
        <a:srgbClr val="E32726"/>
      </a:accent2>
      <a:accent3>
        <a:srgbClr val="50B848"/>
      </a:accent3>
      <a:accent4>
        <a:srgbClr val="FDB924"/>
      </a:accent4>
      <a:accent5>
        <a:srgbClr val="0F99D6"/>
      </a:accent5>
      <a:accent6>
        <a:srgbClr val="EC008C"/>
      </a:accent6>
      <a:hlink>
        <a:srgbClr val="F58220"/>
      </a:hlink>
      <a:folHlink>
        <a:srgbClr val="CEDE54"/>
      </a:folHlink>
    </a:clrScheme>
    <a:fontScheme name="ORH">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RHPowerPoint Theme 2018">
  <a:themeElements>
    <a:clrScheme name="ORH XL Colours">
      <a:dk1>
        <a:srgbClr val="1A1818"/>
      </a:dk1>
      <a:lt1>
        <a:srgbClr val="FFFFFF"/>
      </a:lt1>
      <a:dk2>
        <a:srgbClr val="5B3789"/>
      </a:dk2>
      <a:lt2>
        <a:srgbClr val="6D6C70"/>
      </a:lt2>
      <a:accent1>
        <a:srgbClr val="0067B1"/>
      </a:accent1>
      <a:accent2>
        <a:srgbClr val="E32726"/>
      </a:accent2>
      <a:accent3>
        <a:srgbClr val="50B848"/>
      </a:accent3>
      <a:accent4>
        <a:srgbClr val="FDB924"/>
      </a:accent4>
      <a:accent5>
        <a:srgbClr val="0F99D6"/>
      </a:accent5>
      <a:accent6>
        <a:srgbClr val="EC008C"/>
      </a:accent6>
      <a:hlink>
        <a:srgbClr val="F58220"/>
      </a:hlink>
      <a:folHlink>
        <a:srgbClr val="CEDE54"/>
      </a:folHlink>
    </a:clrScheme>
    <a:fontScheme name="ORH">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RHPowerPoint Theme 2018" id="{86DD6F2C-17D6-463F-95B3-068E0AC87937}" vid="{723C5338-9EFD-4CCD-B1FB-298746887DD2}"/>
    </a:ext>
  </a:extLst>
</a:theme>
</file>

<file path=ppt/theme/theme3.xml><?xml version="1.0" encoding="utf-8"?>
<a:theme xmlns:a="http://schemas.openxmlformats.org/drawingml/2006/main" name="Front &amp; Section Divider">
  <a:themeElements>
    <a:clrScheme name="ORH XL Colours">
      <a:dk1>
        <a:srgbClr val="1A1818"/>
      </a:dk1>
      <a:lt1>
        <a:srgbClr val="FFFFFF"/>
      </a:lt1>
      <a:dk2>
        <a:srgbClr val="5B3789"/>
      </a:dk2>
      <a:lt2>
        <a:srgbClr val="6D6C70"/>
      </a:lt2>
      <a:accent1>
        <a:srgbClr val="0067B1"/>
      </a:accent1>
      <a:accent2>
        <a:srgbClr val="E32726"/>
      </a:accent2>
      <a:accent3>
        <a:srgbClr val="50B848"/>
      </a:accent3>
      <a:accent4>
        <a:srgbClr val="FDB924"/>
      </a:accent4>
      <a:accent5>
        <a:srgbClr val="0F99D6"/>
      </a:accent5>
      <a:accent6>
        <a:srgbClr val="EC008C"/>
      </a:accent6>
      <a:hlink>
        <a:srgbClr val="F58220"/>
      </a:hlink>
      <a:folHlink>
        <a:srgbClr val="CEDE54"/>
      </a:folHlink>
    </a:clrScheme>
    <a:fontScheme name="ORH">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No Logo">
  <a:themeElements>
    <a:clrScheme name="ORH XL Colours">
      <a:dk1>
        <a:srgbClr val="1A1818"/>
      </a:dk1>
      <a:lt1>
        <a:srgbClr val="FFFFFF"/>
      </a:lt1>
      <a:dk2>
        <a:srgbClr val="5B3789"/>
      </a:dk2>
      <a:lt2>
        <a:srgbClr val="6D6C70"/>
      </a:lt2>
      <a:accent1>
        <a:srgbClr val="0067B1"/>
      </a:accent1>
      <a:accent2>
        <a:srgbClr val="E32726"/>
      </a:accent2>
      <a:accent3>
        <a:srgbClr val="50B848"/>
      </a:accent3>
      <a:accent4>
        <a:srgbClr val="FDB924"/>
      </a:accent4>
      <a:accent5>
        <a:srgbClr val="0F99D6"/>
      </a:accent5>
      <a:accent6>
        <a:srgbClr val="EC008C"/>
      </a:accent6>
      <a:hlink>
        <a:srgbClr val="F58220"/>
      </a:hlink>
      <a:folHlink>
        <a:srgbClr val="CEDE54"/>
      </a:folHlink>
    </a:clrScheme>
    <a:fontScheme name="ORH">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Blank Page">
  <a:themeElements>
    <a:clrScheme name="ORH XL Colours">
      <a:dk1>
        <a:srgbClr val="1A1818"/>
      </a:dk1>
      <a:lt1>
        <a:srgbClr val="FFFFFF"/>
      </a:lt1>
      <a:dk2>
        <a:srgbClr val="5B3789"/>
      </a:dk2>
      <a:lt2>
        <a:srgbClr val="6D6C70"/>
      </a:lt2>
      <a:accent1>
        <a:srgbClr val="0067B1"/>
      </a:accent1>
      <a:accent2>
        <a:srgbClr val="E32726"/>
      </a:accent2>
      <a:accent3>
        <a:srgbClr val="50B848"/>
      </a:accent3>
      <a:accent4>
        <a:srgbClr val="FDB924"/>
      </a:accent4>
      <a:accent5>
        <a:srgbClr val="0F99D6"/>
      </a:accent5>
      <a:accent6>
        <a:srgbClr val="EC008C"/>
      </a:accent6>
      <a:hlink>
        <a:srgbClr val="F58220"/>
      </a:hlink>
      <a:folHlink>
        <a:srgbClr val="CEDE54"/>
      </a:folHlink>
    </a:clrScheme>
    <a:fontScheme name="ORH">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All Purple">
  <a:themeElements>
    <a:clrScheme name="ORH XL Colours">
      <a:dk1>
        <a:srgbClr val="1A1818"/>
      </a:dk1>
      <a:lt1>
        <a:srgbClr val="FFFFFF"/>
      </a:lt1>
      <a:dk2>
        <a:srgbClr val="5B3789"/>
      </a:dk2>
      <a:lt2>
        <a:srgbClr val="6D6C70"/>
      </a:lt2>
      <a:accent1>
        <a:srgbClr val="0067B1"/>
      </a:accent1>
      <a:accent2>
        <a:srgbClr val="E32726"/>
      </a:accent2>
      <a:accent3>
        <a:srgbClr val="50B848"/>
      </a:accent3>
      <a:accent4>
        <a:srgbClr val="FDB924"/>
      </a:accent4>
      <a:accent5>
        <a:srgbClr val="0F99D6"/>
      </a:accent5>
      <a:accent6>
        <a:srgbClr val="EC008C"/>
      </a:accent6>
      <a:hlink>
        <a:srgbClr val="F58220"/>
      </a:hlink>
      <a:folHlink>
        <a:srgbClr val="CEDE54"/>
      </a:folHlink>
    </a:clrScheme>
    <a:fontScheme name="ORH">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RH Palette Excel - 2">
    <a:dk1>
      <a:srgbClr val="1A1818"/>
    </a:dk1>
    <a:lt1>
      <a:srgbClr val="FFFFFF"/>
    </a:lt1>
    <a:dk2>
      <a:srgbClr val="5B3789"/>
    </a:dk2>
    <a:lt2>
      <a:srgbClr val="6D6C70"/>
    </a:lt2>
    <a:accent1>
      <a:srgbClr val="0067B1"/>
    </a:accent1>
    <a:accent2>
      <a:srgbClr val="E32726"/>
    </a:accent2>
    <a:accent3>
      <a:srgbClr val="50B848"/>
    </a:accent3>
    <a:accent4>
      <a:srgbClr val="FDB924"/>
    </a:accent4>
    <a:accent5>
      <a:srgbClr val="0F99D6"/>
    </a:accent5>
    <a:accent6>
      <a:srgbClr val="EC008C"/>
    </a:accent6>
    <a:hlink>
      <a:srgbClr val="F58220"/>
    </a:hlink>
    <a:folHlink>
      <a:srgbClr val="CEDE5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RH Palette Excel - 2">
    <a:dk1>
      <a:srgbClr val="1A1818"/>
    </a:dk1>
    <a:lt1>
      <a:srgbClr val="FFFFFF"/>
    </a:lt1>
    <a:dk2>
      <a:srgbClr val="5B3789"/>
    </a:dk2>
    <a:lt2>
      <a:srgbClr val="6D6C70"/>
    </a:lt2>
    <a:accent1>
      <a:srgbClr val="0067B1"/>
    </a:accent1>
    <a:accent2>
      <a:srgbClr val="E32726"/>
    </a:accent2>
    <a:accent3>
      <a:srgbClr val="50B848"/>
    </a:accent3>
    <a:accent4>
      <a:srgbClr val="FDB924"/>
    </a:accent4>
    <a:accent5>
      <a:srgbClr val="0F99D6"/>
    </a:accent5>
    <a:accent6>
      <a:srgbClr val="EC008C"/>
    </a:accent6>
    <a:hlink>
      <a:srgbClr val="F58220"/>
    </a:hlink>
    <a:folHlink>
      <a:srgbClr val="CEDE5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RH Palette Excel - 2">
    <a:dk1>
      <a:srgbClr val="1A1818"/>
    </a:dk1>
    <a:lt1>
      <a:srgbClr val="FFFFFF"/>
    </a:lt1>
    <a:dk2>
      <a:srgbClr val="5B3789"/>
    </a:dk2>
    <a:lt2>
      <a:srgbClr val="6D6C70"/>
    </a:lt2>
    <a:accent1>
      <a:srgbClr val="0067B1"/>
    </a:accent1>
    <a:accent2>
      <a:srgbClr val="E32726"/>
    </a:accent2>
    <a:accent3>
      <a:srgbClr val="50B848"/>
    </a:accent3>
    <a:accent4>
      <a:srgbClr val="FDB924"/>
    </a:accent4>
    <a:accent5>
      <a:srgbClr val="0F99D6"/>
    </a:accent5>
    <a:accent6>
      <a:srgbClr val="EC008C"/>
    </a:accent6>
    <a:hlink>
      <a:srgbClr val="F58220"/>
    </a:hlink>
    <a:folHlink>
      <a:srgbClr val="CEDE5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ORH-template v01a</Template>
  <TotalTime>5086</TotalTime>
  <Words>5887</Words>
  <Application>Microsoft Office PowerPoint</Application>
  <PresentationFormat>On-screen Show (4:3)</PresentationFormat>
  <Paragraphs>2631</Paragraphs>
  <Slides>74</Slides>
  <Notes>33</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74</vt:i4>
      </vt:variant>
    </vt:vector>
  </HeadingPairs>
  <TitlesOfParts>
    <vt:vector size="83" baseType="lpstr">
      <vt:lpstr>Arial</vt:lpstr>
      <vt:lpstr>Calibri</vt:lpstr>
      <vt:lpstr>Verdana</vt:lpstr>
      <vt:lpstr>All Purple</vt:lpstr>
      <vt:lpstr>ORHPowerPoint Theme 2018</vt:lpstr>
      <vt:lpstr>Front &amp; Section Divider</vt:lpstr>
      <vt:lpstr>No Logo</vt:lpstr>
      <vt:lpstr>Blank Page</vt:lpstr>
      <vt:lpstr>1_All Purple</vt:lpstr>
      <vt:lpstr>Welsh Ambulance Services NHS Trust </vt:lpstr>
      <vt:lpstr>Contents</vt:lpstr>
      <vt:lpstr>Project Update</vt:lpstr>
      <vt:lpstr>Project Update</vt:lpstr>
      <vt:lpstr>Review Timetable</vt:lpstr>
      <vt:lpstr>Updated  Ops Analysis</vt:lpstr>
      <vt:lpstr>Utilisation by LHB</vt:lpstr>
      <vt:lpstr>Red 8 by Contributing Vehicle </vt:lpstr>
      <vt:lpstr>Dropped Shifts</vt:lpstr>
      <vt:lpstr>Ops Relief  Requirement</vt:lpstr>
      <vt:lpstr>Deriving an Abstraction Rate</vt:lpstr>
      <vt:lpstr>Abstraction Rate Calculation</vt:lpstr>
      <vt:lpstr>Planned Vehicle Hours</vt:lpstr>
      <vt:lpstr>Required Staff</vt:lpstr>
      <vt:lpstr>Required Staff by Grade</vt:lpstr>
      <vt:lpstr>Funded Staffing and Requirement</vt:lpstr>
      <vt:lpstr>APP Potential</vt:lpstr>
      <vt:lpstr>APP Potential</vt:lpstr>
      <vt:lpstr>APP Potential</vt:lpstr>
      <vt:lpstr>Dispatch  Analysis</vt:lpstr>
      <vt:lpstr>Dispatch</vt:lpstr>
      <vt:lpstr>Dispatch Desk Workload (2018/19)</vt:lpstr>
      <vt:lpstr>Dispatch Desk Workload (2018/19)</vt:lpstr>
      <vt:lpstr>Hospital Flows</vt:lpstr>
      <vt:lpstr>Hospital Flows</vt:lpstr>
      <vt:lpstr>Hospital Flows</vt:lpstr>
      <vt:lpstr>CCC Relief  Requirement</vt:lpstr>
      <vt:lpstr>Relief Rate</vt:lpstr>
      <vt:lpstr>Planned Staff Hours - CCCs</vt:lpstr>
      <vt:lpstr>Required Staff (excluding Relief)</vt:lpstr>
      <vt:lpstr>Required Staff (including Relief)</vt:lpstr>
      <vt:lpstr>Funded Staffing</vt:lpstr>
      <vt:lpstr>Staffing Shortfall (Relief Rate Gap)</vt:lpstr>
      <vt:lpstr>Clinical Triage  Assessment (CTA) Potential</vt:lpstr>
      <vt:lpstr>CSD Suitable Calls</vt:lpstr>
      <vt:lpstr>CTA Potential (Current Codeset)</vt:lpstr>
      <vt:lpstr>CTA Potential (Expanded Codeset)</vt:lpstr>
      <vt:lpstr>CTA Potential (Expanded Codeset)</vt:lpstr>
      <vt:lpstr>CTA Potential (Expanded Codeset)</vt:lpstr>
      <vt:lpstr>CCC Modelling  Assumptions</vt:lpstr>
      <vt:lpstr>Duplicate Calls</vt:lpstr>
      <vt:lpstr>Calls by Line</vt:lpstr>
      <vt:lpstr>Calls by Position</vt:lpstr>
      <vt:lpstr>Calls by Area</vt:lpstr>
      <vt:lpstr>Calls by Area</vt:lpstr>
      <vt:lpstr>Call Durations</vt:lpstr>
      <vt:lpstr>Call Durations</vt:lpstr>
      <vt:lpstr>Time to Answer</vt:lpstr>
      <vt:lpstr>Clinical Triage Assessment (CTA)</vt:lpstr>
      <vt:lpstr>Other Assumptions</vt:lpstr>
      <vt:lpstr>CCC Modelling</vt:lpstr>
      <vt:lpstr>CCC Modelling Plan</vt:lpstr>
      <vt:lpstr>Ops Modelling  Assumptions</vt:lpstr>
      <vt:lpstr>Response Times</vt:lpstr>
      <vt:lpstr>Operations Rosters</vt:lpstr>
      <vt:lpstr>Job Cycle Times</vt:lpstr>
      <vt:lpstr>Ops Modelling</vt:lpstr>
      <vt:lpstr>Model Inputs</vt:lpstr>
      <vt:lpstr>Model Outputs</vt:lpstr>
      <vt:lpstr>Validated Performance</vt:lpstr>
      <vt:lpstr>Modelling Scenarios</vt:lpstr>
      <vt:lpstr>Planned Shifts – Current Demand</vt:lpstr>
      <vt:lpstr>Impact of December 2024 Demand</vt:lpstr>
      <vt:lpstr>Ops Modelling Plan</vt:lpstr>
      <vt:lpstr>Optimal Location Modelling</vt:lpstr>
      <vt:lpstr>Location Optimisation</vt:lpstr>
      <vt:lpstr>PowerPoint Presentation</vt:lpstr>
      <vt:lpstr>PowerPoint Presentation</vt:lpstr>
      <vt:lpstr>PowerPoint Presentation</vt:lpstr>
      <vt:lpstr>PowerPoint Presentation</vt:lpstr>
      <vt:lpstr>PowerPoint Presentation</vt:lpstr>
      <vt:lpstr>Next Steps</vt:lpstr>
      <vt:lpstr>Next Steps</vt:lpstr>
      <vt:lpstr>Discussion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Heading Main Heading Main Heading Main Heading</dc:title>
  <dc:creator>Jon Mobbs</dc:creator>
  <cp:lastModifiedBy>Kerri Hitchings (Welsh Ambulance Services NHS Trust – Planning and Performance)</cp:lastModifiedBy>
  <cp:revision>896</cp:revision>
  <cp:lastPrinted>2017-03-29T13:09:46Z</cp:lastPrinted>
  <dcterms:created xsi:type="dcterms:W3CDTF">2014-01-20T12:37:50Z</dcterms:created>
  <dcterms:modified xsi:type="dcterms:W3CDTF">2019-09-02T12:16:20Z</dcterms:modified>
</cp:coreProperties>
</file>