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8.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notesSlides/notesSlide10.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notesSlides/notesSlide11.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312" r:id="rId3"/>
    <p:sldId id="326" r:id="rId4"/>
    <p:sldId id="314" r:id="rId5"/>
    <p:sldId id="324" r:id="rId6"/>
    <p:sldId id="325" r:id="rId7"/>
    <p:sldId id="336" r:id="rId8"/>
    <p:sldId id="315" r:id="rId9"/>
    <p:sldId id="316" r:id="rId10"/>
    <p:sldId id="321" r:id="rId11"/>
    <p:sldId id="317" r:id="rId12"/>
    <p:sldId id="339" r:id="rId13"/>
    <p:sldId id="327" r:id="rId14"/>
    <p:sldId id="328" r:id="rId15"/>
    <p:sldId id="329" r:id="rId16"/>
    <p:sldId id="338" r:id="rId17"/>
    <p:sldId id="337" r:id="rId18"/>
    <p:sldId id="332" r:id="rId19"/>
    <p:sldId id="333" r:id="rId20"/>
    <p:sldId id="334" r:id="rId21"/>
    <p:sldId id="335"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6F40"/>
    <a:srgbClr val="5B9BD5"/>
    <a:srgbClr val="F7F7F7"/>
    <a:srgbClr val="FFD966"/>
    <a:srgbClr val="FF0000"/>
    <a:srgbClr val="808080"/>
    <a:srgbClr val="ECECEC"/>
    <a:srgbClr val="C5C5C5"/>
    <a:srgbClr val="A7A7A7"/>
    <a:srgbClr val="8E8E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p:cViewPr varScale="1">
        <p:scale>
          <a:sx n="84" d="100"/>
          <a:sy n="84" d="100"/>
        </p:scale>
        <p:origin x="60"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95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se-fp-c01\shared\Ambulance\Planning%20and%20Performance%20Management\(2)%20Performance\(2)%20IPR\(5)%20IPR%20201920\(4)%20July%202019\Working%20Folder\IPR%20Graphs%20July%2019.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C:\Users\le144704\Documents\In%20Progress\NQP%20pipeline\Pipeline.xlsx" TargetMode="External"/><Relationship Id="rId2" Type="http://schemas.microsoft.com/office/2011/relationships/chartColorStyle" Target="colors9.xml"/><Relationship Id="rId1" Type="http://schemas.microsoft.com/office/2011/relationships/chartStyle" Target="style9.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oleObject" Target="file:///\\se-fp-c01\shared\Ambulance\Planning%20and%20Performance%20Management\(4)%20Commissioning\(7)%20EASC\EASC%20Sept%202019\Working%20Files%20and%20Data\WASTProviderUpdateDataEASCSept19%20KH280819.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5.xlsx"/></Relationships>
</file>

<file path=ppt/charts/_rels/chart9.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dirty="0"/>
              <a:t>Total Verified Demand split by RED, AMBER, GREEN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stacked"/>
        <c:varyColors val="0"/>
        <c:ser>
          <c:idx val="0"/>
          <c:order val="0"/>
          <c:tx>
            <c:strRef>
              <c:f>'Activity '!$A$148</c:f>
              <c:strCache>
                <c:ptCount val="1"/>
                <c:pt idx="0">
                  <c:v>RED calls</c:v>
                </c:pt>
              </c:strCache>
            </c:strRef>
          </c:tx>
          <c:spPr>
            <a:solidFill>
              <a:srgbClr val="FF0000"/>
            </a:solidFill>
            <a:ln>
              <a:solidFill>
                <a:srgbClr val="FF0000"/>
              </a:solidFill>
            </a:ln>
            <a:effectLst/>
          </c:spPr>
          <c:invertIfNegative val="0"/>
          <c:cat>
            <c:numRef>
              <c:f>'Activity '!$G$146:$AD$146</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'Activity '!$G$148:$AD$148</c:f>
              <c:numCache>
                <c:formatCode>#,##0</c:formatCode>
                <c:ptCount val="24"/>
                <c:pt idx="0">
                  <c:v>1747</c:v>
                </c:pt>
                <c:pt idx="1">
                  <c:v>1696</c:v>
                </c:pt>
                <c:pt idx="2">
                  <c:v>1825</c:v>
                </c:pt>
                <c:pt idx="3">
                  <c:v>1800</c:v>
                </c:pt>
                <c:pt idx="4">
                  <c:v>2282</c:v>
                </c:pt>
                <c:pt idx="5">
                  <c:v>2207</c:v>
                </c:pt>
                <c:pt idx="6">
                  <c:v>1952</c:v>
                </c:pt>
                <c:pt idx="7">
                  <c:v>2227</c:v>
                </c:pt>
                <c:pt idx="8">
                  <c:v>1806</c:v>
                </c:pt>
                <c:pt idx="9">
                  <c:v>1946</c:v>
                </c:pt>
                <c:pt idx="10">
                  <c:v>2044</c:v>
                </c:pt>
                <c:pt idx="11">
                  <c:v>2052</c:v>
                </c:pt>
                <c:pt idx="12">
                  <c:v>1986</c:v>
                </c:pt>
                <c:pt idx="13">
                  <c:v>1931</c:v>
                </c:pt>
                <c:pt idx="14">
                  <c:v>2044</c:v>
                </c:pt>
                <c:pt idx="15">
                  <c:v>2233</c:v>
                </c:pt>
                <c:pt idx="16">
                  <c:v>2431</c:v>
                </c:pt>
                <c:pt idx="17">
                  <c:v>2045</c:v>
                </c:pt>
                <c:pt idx="18">
                  <c:v>1842</c:v>
                </c:pt>
                <c:pt idx="19">
                  <c:v>2078</c:v>
                </c:pt>
                <c:pt idx="20">
                  <c:v>1967</c:v>
                </c:pt>
                <c:pt idx="21">
                  <c:v>2185</c:v>
                </c:pt>
                <c:pt idx="22" formatCode="General">
                  <c:v>2138</c:v>
                </c:pt>
                <c:pt idx="23" formatCode="General">
                  <c:v>2301</c:v>
                </c:pt>
              </c:numCache>
            </c:numRef>
          </c:val>
        </c:ser>
        <c:ser>
          <c:idx val="1"/>
          <c:order val="1"/>
          <c:tx>
            <c:strRef>
              <c:f>'Activity '!$A$149</c:f>
              <c:strCache>
                <c:ptCount val="1"/>
                <c:pt idx="0">
                  <c:v>AMBER calls</c:v>
                </c:pt>
              </c:strCache>
            </c:strRef>
          </c:tx>
          <c:spPr>
            <a:solidFill>
              <a:srgbClr val="FFC000"/>
            </a:solidFill>
            <a:ln>
              <a:solidFill>
                <a:srgbClr val="FFC000"/>
              </a:solidFill>
            </a:ln>
            <a:effectLst/>
          </c:spPr>
          <c:invertIfNegative val="0"/>
          <c:cat>
            <c:numRef>
              <c:f>'Activity '!$G$146:$AD$146</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'Activity '!$G$149:$AD$149</c:f>
              <c:numCache>
                <c:formatCode>#,##0</c:formatCode>
                <c:ptCount val="24"/>
                <c:pt idx="0">
                  <c:v>25554</c:v>
                </c:pt>
                <c:pt idx="1">
                  <c:v>25835</c:v>
                </c:pt>
                <c:pt idx="2">
                  <c:v>26831</c:v>
                </c:pt>
                <c:pt idx="3">
                  <c:v>26743</c:v>
                </c:pt>
                <c:pt idx="4">
                  <c:v>32082</c:v>
                </c:pt>
                <c:pt idx="5">
                  <c:v>29374</c:v>
                </c:pt>
                <c:pt idx="6">
                  <c:v>26971</c:v>
                </c:pt>
                <c:pt idx="7">
                  <c:v>28211</c:v>
                </c:pt>
                <c:pt idx="8">
                  <c:v>25164</c:v>
                </c:pt>
                <c:pt idx="9">
                  <c:v>27437</c:v>
                </c:pt>
                <c:pt idx="10">
                  <c:v>27483</c:v>
                </c:pt>
                <c:pt idx="11">
                  <c:v>28460</c:v>
                </c:pt>
                <c:pt idx="12">
                  <c:v>27248</c:v>
                </c:pt>
                <c:pt idx="13">
                  <c:v>26351</c:v>
                </c:pt>
                <c:pt idx="14">
                  <c:v>26937</c:v>
                </c:pt>
                <c:pt idx="15">
                  <c:v>26727</c:v>
                </c:pt>
                <c:pt idx="16">
                  <c:v>28484</c:v>
                </c:pt>
                <c:pt idx="17">
                  <c:v>28051</c:v>
                </c:pt>
                <c:pt idx="18">
                  <c:v>25008</c:v>
                </c:pt>
                <c:pt idx="19">
                  <c:v>27230</c:v>
                </c:pt>
                <c:pt idx="20">
                  <c:v>27956</c:v>
                </c:pt>
                <c:pt idx="21">
                  <c:v>27864</c:v>
                </c:pt>
                <c:pt idx="22" formatCode="General">
                  <c:v>26765</c:v>
                </c:pt>
                <c:pt idx="23" formatCode="General">
                  <c:v>28250</c:v>
                </c:pt>
              </c:numCache>
            </c:numRef>
          </c:val>
        </c:ser>
        <c:ser>
          <c:idx val="2"/>
          <c:order val="2"/>
          <c:tx>
            <c:strRef>
              <c:f>'Activity '!$A$150</c:f>
              <c:strCache>
                <c:ptCount val="1"/>
                <c:pt idx="0">
                  <c:v>GREEN calls</c:v>
                </c:pt>
              </c:strCache>
            </c:strRef>
          </c:tx>
          <c:spPr>
            <a:solidFill>
              <a:schemeClr val="accent6"/>
            </a:solidFill>
            <a:ln>
              <a:solidFill>
                <a:schemeClr val="accent6"/>
              </a:solidFill>
            </a:ln>
            <a:effectLst/>
          </c:spPr>
          <c:invertIfNegative val="0"/>
          <c:cat>
            <c:numRef>
              <c:f>'Activity '!$G$146:$AD$146</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'Activity '!$G$150:$AD$150</c:f>
              <c:numCache>
                <c:formatCode>#,##0</c:formatCode>
                <c:ptCount val="24"/>
                <c:pt idx="0">
                  <c:v>12082</c:v>
                </c:pt>
                <c:pt idx="1">
                  <c:v>11341</c:v>
                </c:pt>
                <c:pt idx="2">
                  <c:v>12105</c:v>
                </c:pt>
                <c:pt idx="3">
                  <c:v>10744</c:v>
                </c:pt>
                <c:pt idx="4">
                  <c:v>10582</c:v>
                </c:pt>
                <c:pt idx="5">
                  <c:v>10670</c:v>
                </c:pt>
                <c:pt idx="6">
                  <c:v>9400</c:v>
                </c:pt>
                <c:pt idx="7">
                  <c:v>10141</c:v>
                </c:pt>
                <c:pt idx="8">
                  <c:v>9029</c:v>
                </c:pt>
                <c:pt idx="9">
                  <c:v>9875</c:v>
                </c:pt>
                <c:pt idx="10">
                  <c:v>9337</c:v>
                </c:pt>
                <c:pt idx="11">
                  <c:v>9538</c:v>
                </c:pt>
                <c:pt idx="12">
                  <c:v>9496</c:v>
                </c:pt>
                <c:pt idx="13">
                  <c:v>8991</c:v>
                </c:pt>
                <c:pt idx="14">
                  <c:v>9507</c:v>
                </c:pt>
                <c:pt idx="15">
                  <c:v>9280</c:v>
                </c:pt>
                <c:pt idx="16">
                  <c:v>10134</c:v>
                </c:pt>
                <c:pt idx="17">
                  <c:v>10149</c:v>
                </c:pt>
                <c:pt idx="18">
                  <c:v>9096</c:v>
                </c:pt>
                <c:pt idx="19">
                  <c:v>9798</c:v>
                </c:pt>
                <c:pt idx="20">
                  <c:v>9937</c:v>
                </c:pt>
                <c:pt idx="21">
                  <c:v>9916</c:v>
                </c:pt>
                <c:pt idx="22" formatCode="General">
                  <c:v>9565</c:v>
                </c:pt>
                <c:pt idx="23" formatCode="General">
                  <c:v>10101</c:v>
                </c:pt>
              </c:numCache>
            </c:numRef>
          </c:val>
        </c:ser>
        <c:dLbls>
          <c:showLegendKey val="0"/>
          <c:showVal val="0"/>
          <c:showCatName val="0"/>
          <c:showSerName val="0"/>
          <c:showPercent val="0"/>
          <c:showBubbleSize val="0"/>
        </c:dLbls>
        <c:gapWidth val="150"/>
        <c:overlap val="100"/>
        <c:axId val="107620496"/>
        <c:axId val="107620888"/>
      </c:barChart>
      <c:dateAx>
        <c:axId val="10762049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7620888"/>
        <c:crosses val="autoZero"/>
        <c:auto val="1"/>
        <c:lblOffset val="100"/>
        <c:baseTimeUnit val="months"/>
      </c:dateAx>
      <c:valAx>
        <c:axId val="1076208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Number of Verified Incidents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76204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Sheet1!$B$3</c:f>
              <c:strCache>
                <c:ptCount val="1"/>
                <c:pt idx="0">
                  <c:v>Target</c:v>
                </c:pt>
              </c:strCache>
            </c:strRef>
          </c:tx>
          <c:spPr>
            <a:ln w="28575" cap="rnd">
              <a:solidFill>
                <a:srgbClr val="356F40"/>
              </a:solidFill>
              <a:round/>
            </a:ln>
            <a:effectLst/>
          </c:spPr>
          <c:marker>
            <c:symbol val="none"/>
          </c:marker>
          <c:cat>
            <c:strRef>
              <c:f>Sheet1!$C$2:$N$2</c:f>
              <c:strCache>
                <c:ptCount val="9"/>
                <c:pt idx="0">
                  <c:v>Apr</c:v>
                </c:pt>
                <c:pt idx="1">
                  <c:v>May</c:v>
                </c:pt>
                <c:pt idx="2">
                  <c:v>Jun</c:v>
                </c:pt>
                <c:pt idx="3">
                  <c:v>Jul</c:v>
                </c:pt>
                <c:pt idx="4">
                  <c:v>Aug</c:v>
                </c:pt>
                <c:pt idx="5">
                  <c:v>Sep</c:v>
                </c:pt>
                <c:pt idx="6">
                  <c:v>Oct</c:v>
                </c:pt>
                <c:pt idx="7">
                  <c:v>Nov</c:v>
                </c:pt>
                <c:pt idx="8">
                  <c:v>Dec</c:v>
                </c:pt>
              </c:strCache>
            </c:strRef>
          </c:cat>
          <c:val>
            <c:numRef>
              <c:f>Sheet1!$C$3:$N$3</c:f>
              <c:numCache>
                <c:formatCode>General</c:formatCode>
                <c:ptCount val="9"/>
                <c:pt idx="0">
                  <c:v>100</c:v>
                </c:pt>
                <c:pt idx="1">
                  <c:v>100</c:v>
                </c:pt>
                <c:pt idx="2">
                  <c:v>100</c:v>
                </c:pt>
                <c:pt idx="3">
                  <c:v>100</c:v>
                </c:pt>
                <c:pt idx="4">
                  <c:v>100</c:v>
                </c:pt>
                <c:pt idx="5">
                  <c:v>100</c:v>
                </c:pt>
                <c:pt idx="6">
                  <c:v>100</c:v>
                </c:pt>
                <c:pt idx="7">
                  <c:v>100</c:v>
                </c:pt>
                <c:pt idx="8">
                  <c:v>100</c:v>
                </c:pt>
              </c:numCache>
            </c:numRef>
          </c:val>
          <c:smooth val="0"/>
        </c:ser>
        <c:ser>
          <c:idx val="3"/>
          <c:order val="3"/>
          <c:tx>
            <c:strRef>
              <c:f>Sheet1!$B$6</c:f>
              <c:strCache>
                <c:ptCount val="1"/>
                <c:pt idx="0">
                  <c:v>Cummulative</c:v>
                </c:pt>
              </c:strCache>
            </c:strRef>
          </c:tx>
          <c:spPr>
            <a:ln w="28575" cap="rnd">
              <a:solidFill>
                <a:srgbClr val="FFC000"/>
              </a:solidFill>
              <a:round/>
            </a:ln>
            <a:effectLst/>
          </c:spPr>
          <c:marker>
            <c:symbol val="none"/>
          </c:marker>
          <c:cat>
            <c:strRef>
              <c:f>Sheet1!$C$2:$N$2</c:f>
              <c:strCache>
                <c:ptCount val="9"/>
                <c:pt idx="0">
                  <c:v>Apr</c:v>
                </c:pt>
                <c:pt idx="1">
                  <c:v>May</c:v>
                </c:pt>
                <c:pt idx="2">
                  <c:v>Jun</c:v>
                </c:pt>
                <c:pt idx="3">
                  <c:v>Jul</c:v>
                </c:pt>
                <c:pt idx="4">
                  <c:v>Aug</c:v>
                </c:pt>
                <c:pt idx="5">
                  <c:v>Sep</c:v>
                </c:pt>
                <c:pt idx="6">
                  <c:v>Oct</c:v>
                </c:pt>
                <c:pt idx="7">
                  <c:v>Nov</c:v>
                </c:pt>
                <c:pt idx="8">
                  <c:v>Dec</c:v>
                </c:pt>
              </c:strCache>
            </c:strRef>
          </c:cat>
          <c:val>
            <c:numRef>
              <c:f>Sheet1!$C$6:$N$6</c:f>
              <c:numCache>
                <c:formatCode>General</c:formatCode>
                <c:ptCount val="9"/>
                <c:pt idx="0">
                  <c:v>8</c:v>
                </c:pt>
                <c:pt idx="1">
                  <c:v>27</c:v>
                </c:pt>
                <c:pt idx="2">
                  <c:v>28</c:v>
                </c:pt>
                <c:pt idx="3">
                  <c:v>29</c:v>
                </c:pt>
                <c:pt idx="4">
                  <c:v>40</c:v>
                </c:pt>
                <c:pt idx="5">
                  <c:v>78</c:v>
                </c:pt>
                <c:pt idx="6">
                  <c:v>78</c:v>
                </c:pt>
                <c:pt idx="7">
                  <c:v>98</c:v>
                </c:pt>
                <c:pt idx="8">
                  <c:v>98</c:v>
                </c:pt>
              </c:numCache>
            </c:numRef>
          </c:val>
          <c:smooth val="0"/>
        </c:ser>
        <c:dLbls>
          <c:showLegendKey val="0"/>
          <c:showVal val="0"/>
          <c:showCatName val="0"/>
          <c:showSerName val="0"/>
          <c:showPercent val="0"/>
          <c:showBubbleSize val="0"/>
        </c:dLbls>
        <c:smooth val="0"/>
        <c:axId val="203253560"/>
        <c:axId val="203253168"/>
        <c:extLst>
          <c:ext xmlns:c15="http://schemas.microsoft.com/office/drawing/2012/chart" uri="{02D57815-91ED-43cb-92C2-25804820EDAC}">
            <c15:filteredLineSeries>
              <c15:ser>
                <c:idx val="1"/>
                <c:order val="1"/>
                <c:tx>
                  <c:strRef>
                    <c:extLst>
                      <c:ext uri="{02D57815-91ED-43cb-92C2-25804820EDAC}">
                        <c15:formulaRef>
                          <c15:sqref>Sheet1!$B$4</c15:sqref>
                        </c15:formulaRef>
                      </c:ext>
                    </c:extLst>
                    <c:strCache>
                      <c:ptCount val="1"/>
                      <c:pt idx="0">
                        <c:v>Planned</c:v>
                      </c:pt>
                    </c:strCache>
                  </c:strRef>
                </c:tx>
                <c:spPr>
                  <a:ln w="28575" cap="rnd">
                    <a:solidFill>
                      <a:schemeClr val="accent2"/>
                    </a:solidFill>
                    <a:round/>
                  </a:ln>
                  <a:effectLst/>
                </c:spPr>
                <c:marker>
                  <c:symbol val="none"/>
                </c:marker>
                <c:cat>
                  <c:strRef>
                    <c:extLst>
                      <c:ext uri="{02D57815-91ED-43cb-92C2-25804820EDAC}">
                        <c15:formulaRef>
                          <c15:sqref>Sheet1!$C$2:$N$2</c15:sqref>
                        </c15:formulaRef>
                      </c:ext>
                    </c:extLst>
                    <c:strCache>
                      <c:ptCount val="9"/>
                      <c:pt idx="0">
                        <c:v>Apr</c:v>
                      </c:pt>
                      <c:pt idx="1">
                        <c:v>May</c:v>
                      </c:pt>
                      <c:pt idx="2">
                        <c:v>Jun</c:v>
                      </c:pt>
                      <c:pt idx="3">
                        <c:v>Jul</c:v>
                      </c:pt>
                      <c:pt idx="4">
                        <c:v>Aug</c:v>
                      </c:pt>
                      <c:pt idx="5">
                        <c:v>Sep</c:v>
                      </c:pt>
                      <c:pt idx="6">
                        <c:v>Oct</c:v>
                      </c:pt>
                      <c:pt idx="7">
                        <c:v>Nov</c:v>
                      </c:pt>
                      <c:pt idx="8">
                        <c:v>Dec</c:v>
                      </c:pt>
                    </c:strCache>
                  </c:strRef>
                </c:cat>
                <c:val>
                  <c:numRef>
                    <c:extLst>
                      <c:ext uri="{02D57815-91ED-43cb-92C2-25804820EDAC}">
                        <c15:formulaRef>
                          <c15:sqref>Sheet1!$C$4:$N$4</c15:sqref>
                        </c15:formulaRef>
                      </c:ext>
                    </c:extLst>
                    <c:numCache>
                      <c:formatCode>General</c:formatCode>
                      <c:ptCount val="9"/>
                      <c:pt idx="5">
                        <c:v>24</c:v>
                      </c:pt>
                      <c:pt idx="6">
                        <c:v>0</c:v>
                      </c:pt>
                      <c:pt idx="7">
                        <c:v>20</c:v>
                      </c:pt>
                      <c:pt idx="8">
                        <c:v>0</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Sheet1!$B$5</c15:sqref>
                        </c15:formulaRef>
                      </c:ext>
                    </c:extLst>
                    <c:strCache>
                      <c:ptCount val="1"/>
                      <c:pt idx="0">
                        <c:v>Commenced</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Sheet1!$C$2:$N$2</c15:sqref>
                        </c15:formulaRef>
                      </c:ext>
                    </c:extLst>
                    <c:strCache>
                      <c:ptCount val="9"/>
                      <c:pt idx="0">
                        <c:v>Apr</c:v>
                      </c:pt>
                      <c:pt idx="1">
                        <c:v>May</c:v>
                      </c:pt>
                      <c:pt idx="2">
                        <c:v>Jun</c:v>
                      </c:pt>
                      <c:pt idx="3">
                        <c:v>Jul</c:v>
                      </c:pt>
                      <c:pt idx="4">
                        <c:v>Aug</c:v>
                      </c:pt>
                      <c:pt idx="5">
                        <c:v>Sep</c:v>
                      </c:pt>
                      <c:pt idx="6">
                        <c:v>Oct</c:v>
                      </c:pt>
                      <c:pt idx="7">
                        <c:v>Nov</c:v>
                      </c:pt>
                      <c:pt idx="8">
                        <c:v>Dec</c:v>
                      </c:pt>
                    </c:strCache>
                  </c:strRef>
                </c:cat>
                <c:val>
                  <c:numRef>
                    <c:extLst xmlns:c15="http://schemas.microsoft.com/office/drawing/2012/chart">
                      <c:ext xmlns:c15="http://schemas.microsoft.com/office/drawing/2012/chart" uri="{02D57815-91ED-43cb-92C2-25804820EDAC}">
                        <c15:formulaRef>
                          <c15:sqref>Sheet1!$C$5:$N$5</c15:sqref>
                        </c15:formulaRef>
                      </c:ext>
                    </c:extLst>
                    <c:numCache>
                      <c:formatCode>General</c:formatCode>
                      <c:ptCount val="9"/>
                      <c:pt idx="0">
                        <c:v>8</c:v>
                      </c:pt>
                      <c:pt idx="1">
                        <c:v>19</c:v>
                      </c:pt>
                      <c:pt idx="2">
                        <c:v>1</c:v>
                      </c:pt>
                      <c:pt idx="3">
                        <c:v>1</c:v>
                      </c:pt>
                      <c:pt idx="4">
                        <c:v>11</c:v>
                      </c:pt>
                      <c:pt idx="5">
                        <c:v>14</c:v>
                      </c:pt>
                      <c:pt idx="6">
                        <c:v>0</c:v>
                      </c:pt>
                      <c:pt idx="7">
                        <c:v>0</c:v>
                      </c:pt>
                      <c:pt idx="8">
                        <c:v>0</c:v>
                      </c:pt>
                    </c:numCache>
                  </c:numRef>
                </c:val>
                <c:smooth val="0"/>
              </c15:ser>
            </c15:filteredLineSeries>
          </c:ext>
        </c:extLst>
      </c:lineChart>
      <c:catAx>
        <c:axId val="203253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253168"/>
        <c:crosses val="autoZero"/>
        <c:auto val="1"/>
        <c:lblAlgn val="ctr"/>
        <c:lblOffset val="100"/>
        <c:noMultiLvlLbl val="0"/>
      </c:catAx>
      <c:valAx>
        <c:axId val="203253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2535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0" i="0" u="none" strike="noStrike" kern="1200" spc="0" baseline="0">
                <a:solidFill>
                  <a:sysClr val="windowText" lastClr="000000"/>
                </a:solidFill>
                <a:latin typeface="+mn-lt"/>
                <a:ea typeface="+mn-ea"/>
                <a:cs typeface="+mn-cs"/>
              </a:defRPr>
            </a:pPr>
            <a:r>
              <a:rPr lang="en-GB" dirty="0"/>
              <a:t>All Wales EA UHP % and Actual Hours with Overtime Contribution</a:t>
            </a:r>
          </a:p>
        </c:rich>
      </c:tx>
      <c:overlay val="0"/>
      <c:spPr>
        <a:noFill/>
        <a:ln>
          <a:noFill/>
        </a:ln>
        <a:effectLst/>
      </c:spPr>
      <c:txPr>
        <a:bodyPr rot="0" spcFirstLastPara="1" vertOverflow="ellipsis" vert="horz" wrap="square" anchor="ctr" anchorCtr="1"/>
        <a:lstStyle/>
        <a:p>
          <a:pPr>
            <a:defRPr sz="168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06798769185269E-2"/>
          <c:y val="0.14129523809523808"/>
          <c:w val="0.80236596933433879"/>
          <c:h val="0.5906211723534559"/>
        </c:manualLayout>
      </c:layout>
      <c:barChart>
        <c:barDir val="col"/>
        <c:grouping val="stacked"/>
        <c:varyColors val="0"/>
        <c:ser>
          <c:idx val="3"/>
          <c:order val="2"/>
          <c:tx>
            <c:strRef>
              <c:f>'All wales UHP'!$A$12</c:f>
              <c:strCache>
                <c:ptCount val="1"/>
                <c:pt idx="0">
                  <c:v>EA Overtime Hours Contribution to Actual Hours</c:v>
                </c:pt>
              </c:strCache>
            </c:strRef>
          </c:tx>
          <c:spPr>
            <a:solidFill>
              <a:schemeClr val="accent4">
                <a:lumMod val="60000"/>
                <a:lumOff val="40000"/>
              </a:schemeClr>
            </a:solidFill>
            <a:ln>
              <a:noFill/>
            </a:ln>
            <a:effectLst/>
          </c:spPr>
          <c:invertIfNegative val="0"/>
          <c:cat>
            <c:numRef>
              <c:f>'All wales UHP'!$R$2:$AO$2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'All wales UHP'!$R$12:$AO$12</c:f>
              <c:numCache>
                <c:formatCode>General</c:formatCode>
                <c:ptCount val="24"/>
                <c:pt idx="0">
                  <c:v>18424</c:v>
                </c:pt>
                <c:pt idx="1">
                  <c:v>17581</c:v>
                </c:pt>
                <c:pt idx="2">
                  <c:v>17168</c:v>
                </c:pt>
                <c:pt idx="3">
                  <c:v>16355</c:v>
                </c:pt>
                <c:pt idx="4">
                  <c:v>14399</c:v>
                </c:pt>
                <c:pt idx="5">
                  <c:v>18470</c:v>
                </c:pt>
                <c:pt idx="6">
                  <c:v>17894</c:v>
                </c:pt>
                <c:pt idx="7">
                  <c:v>19807</c:v>
                </c:pt>
                <c:pt idx="8">
                  <c:v>16390</c:v>
                </c:pt>
                <c:pt idx="9">
                  <c:v>17275</c:v>
                </c:pt>
                <c:pt idx="10">
                  <c:v>16703</c:v>
                </c:pt>
                <c:pt idx="11">
                  <c:v>16132</c:v>
                </c:pt>
                <c:pt idx="12">
                  <c:v>17094</c:v>
                </c:pt>
                <c:pt idx="13">
                  <c:v>16346</c:v>
                </c:pt>
                <c:pt idx="14">
                  <c:v>16815</c:v>
                </c:pt>
                <c:pt idx="15">
                  <c:v>16251</c:v>
                </c:pt>
                <c:pt idx="16">
                  <c:v>12245</c:v>
                </c:pt>
                <c:pt idx="17">
                  <c:v>14497</c:v>
                </c:pt>
                <c:pt idx="18">
                  <c:v>15509</c:v>
                </c:pt>
                <c:pt idx="19">
                  <c:v>18734</c:v>
                </c:pt>
                <c:pt idx="20">
                  <c:v>15280</c:v>
                </c:pt>
                <c:pt idx="21">
                  <c:v>15503</c:v>
                </c:pt>
                <c:pt idx="22">
                  <c:v>16657</c:v>
                </c:pt>
                <c:pt idx="23">
                  <c:v>16904</c:v>
                </c:pt>
              </c:numCache>
            </c:numRef>
          </c:val>
        </c:ser>
        <c:ser>
          <c:idx val="4"/>
          <c:order val="3"/>
          <c:tx>
            <c:strRef>
              <c:f>'All wales UHP'!$A$13</c:f>
              <c:strCache>
                <c:ptCount val="1"/>
                <c:pt idx="0">
                  <c:v>EA Actual Hours</c:v>
                </c:pt>
              </c:strCache>
            </c:strRef>
          </c:tx>
          <c:spPr>
            <a:solidFill>
              <a:schemeClr val="accent6">
                <a:lumMod val="60000"/>
                <a:lumOff val="40000"/>
              </a:schemeClr>
            </a:solidFill>
            <a:ln>
              <a:noFill/>
            </a:ln>
            <a:effectLst/>
          </c:spPr>
          <c:invertIfNegative val="0"/>
          <c:cat>
            <c:numRef>
              <c:f>'All wales UHP'!$R$2:$AO$2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'All wales UHP'!$R$13:$AO$13</c:f>
              <c:numCache>
                <c:formatCode>#,##0</c:formatCode>
                <c:ptCount val="24"/>
                <c:pt idx="0">
                  <c:v>49928</c:v>
                </c:pt>
                <c:pt idx="1">
                  <c:v>48548</c:v>
                </c:pt>
                <c:pt idx="2">
                  <c:v>53721</c:v>
                </c:pt>
                <c:pt idx="3">
                  <c:v>51194</c:v>
                </c:pt>
                <c:pt idx="4">
                  <c:v>57221</c:v>
                </c:pt>
                <c:pt idx="5">
                  <c:v>53169</c:v>
                </c:pt>
                <c:pt idx="6">
                  <c:v>44552</c:v>
                </c:pt>
                <c:pt idx="7">
                  <c:v>49233</c:v>
                </c:pt>
                <c:pt idx="8">
                  <c:v>51809</c:v>
                </c:pt>
                <c:pt idx="9">
                  <c:v>52214</c:v>
                </c:pt>
                <c:pt idx="10">
                  <c:v>50227</c:v>
                </c:pt>
                <c:pt idx="11">
                  <c:v>52753</c:v>
                </c:pt>
                <c:pt idx="12">
                  <c:v>50311</c:v>
                </c:pt>
                <c:pt idx="13">
                  <c:v>50372</c:v>
                </c:pt>
                <c:pt idx="14">
                  <c:v>54410</c:v>
                </c:pt>
                <c:pt idx="15">
                  <c:v>52998</c:v>
                </c:pt>
                <c:pt idx="16">
                  <c:v>60225</c:v>
                </c:pt>
                <c:pt idx="17">
                  <c:v>59835</c:v>
                </c:pt>
                <c:pt idx="18">
                  <c:v>48232</c:v>
                </c:pt>
                <c:pt idx="19">
                  <c:v>51677</c:v>
                </c:pt>
                <c:pt idx="20">
                  <c:v>55248</c:v>
                </c:pt>
                <c:pt idx="21">
                  <c:v>55372</c:v>
                </c:pt>
                <c:pt idx="22">
                  <c:v>50611</c:v>
                </c:pt>
                <c:pt idx="23">
                  <c:v>51608</c:v>
                </c:pt>
              </c:numCache>
            </c:numRef>
          </c:val>
        </c:ser>
        <c:dLbls>
          <c:showLegendKey val="0"/>
          <c:showVal val="0"/>
          <c:showCatName val="0"/>
          <c:showSerName val="0"/>
          <c:showPercent val="0"/>
          <c:showBubbleSize val="0"/>
        </c:dLbls>
        <c:gapWidth val="150"/>
        <c:overlap val="100"/>
        <c:axId val="238594152"/>
        <c:axId val="238593760"/>
      </c:barChart>
      <c:lineChart>
        <c:grouping val="standard"/>
        <c:varyColors val="0"/>
        <c:ser>
          <c:idx val="0"/>
          <c:order val="0"/>
          <c:tx>
            <c:strRef>
              <c:f>'All wales UHP'!$A$8</c:f>
              <c:strCache>
                <c:ptCount val="1"/>
                <c:pt idx="0">
                  <c:v>EA UHP %</c:v>
                </c:pt>
              </c:strCache>
            </c:strRef>
          </c:tx>
          <c:spPr>
            <a:ln w="28575" cap="rnd">
              <a:solidFill>
                <a:schemeClr val="accent5">
                  <a:lumMod val="75000"/>
                </a:schemeClr>
              </a:solidFill>
              <a:round/>
            </a:ln>
            <a:effectLst/>
          </c:spPr>
          <c:marker>
            <c:symbol val="circle"/>
            <c:size val="5"/>
            <c:spPr>
              <a:solidFill>
                <a:schemeClr val="accent5">
                  <a:lumMod val="75000"/>
                </a:schemeClr>
              </a:solidFill>
              <a:ln w="9525">
                <a:solidFill>
                  <a:schemeClr val="accent1"/>
                </a:solidFill>
              </a:ln>
              <a:effectLst/>
            </c:spPr>
          </c:marker>
          <c:trendline>
            <c:spPr>
              <a:ln w="19050" cap="rnd">
                <a:solidFill>
                  <a:schemeClr val="accent5">
                    <a:lumMod val="75000"/>
                  </a:schemeClr>
                </a:solidFill>
                <a:prstDash val="sysDot"/>
              </a:ln>
              <a:effectLst/>
            </c:spPr>
            <c:trendlineType val="linear"/>
            <c:dispRSqr val="0"/>
            <c:dispEq val="0"/>
          </c:trendline>
          <c:cat>
            <c:numRef>
              <c:f>'All wales UHP'!$R$2:$AO$2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'All wales UHP'!$B$8:$AO$8</c:f>
              <c:numCache>
                <c:formatCode>0%</c:formatCode>
                <c:ptCount val="24"/>
                <c:pt idx="0">
                  <c:v>0.9</c:v>
                </c:pt>
                <c:pt idx="1">
                  <c:v>0.9</c:v>
                </c:pt>
                <c:pt idx="2">
                  <c:v>0.93</c:v>
                </c:pt>
                <c:pt idx="3">
                  <c:v>0.95</c:v>
                </c:pt>
                <c:pt idx="4">
                  <c:v>0.94</c:v>
                </c:pt>
                <c:pt idx="5">
                  <c:v>0.94</c:v>
                </c:pt>
                <c:pt idx="6">
                  <c:v>0.91</c:v>
                </c:pt>
                <c:pt idx="7">
                  <c:v>0.91</c:v>
                </c:pt>
                <c:pt idx="8" formatCode="0.0%">
                  <c:v>0.93</c:v>
                </c:pt>
                <c:pt idx="9" formatCode="0.0%">
                  <c:v>0.91</c:v>
                </c:pt>
                <c:pt idx="10" formatCode="0.0%">
                  <c:v>0.91</c:v>
                </c:pt>
                <c:pt idx="11" formatCode="0.0%">
                  <c:v>0.91</c:v>
                </c:pt>
                <c:pt idx="12" formatCode="0.0%">
                  <c:v>0.89</c:v>
                </c:pt>
                <c:pt idx="13" formatCode="0.0%">
                  <c:v>0.91</c:v>
                </c:pt>
                <c:pt idx="14">
                  <c:v>0.94</c:v>
                </c:pt>
                <c:pt idx="15">
                  <c:v>0.94</c:v>
                </c:pt>
                <c:pt idx="16">
                  <c:v>0.95</c:v>
                </c:pt>
                <c:pt idx="17">
                  <c:v>0.97</c:v>
                </c:pt>
                <c:pt idx="18">
                  <c:v>0.92</c:v>
                </c:pt>
                <c:pt idx="19">
                  <c:v>0.91</c:v>
                </c:pt>
                <c:pt idx="20">
                  <c:v>0.95</c:v>
                </c:pt>
                <c:pt idx="21">
                  <c:v>0.92</c:v>
                </c:pt>
                <c:pt idx="22">
                  <c:v>0.91</c:v>
                </c:pt>
                <c:pt idx="23">
                  <c:v>0.89</c:v>
                </c:pt>
              </c:numCache>
            </c:numRef>
          </c:val>
          <c:smooth val="0"/>
        </c:ser>
        <c:ser>
          <c:idx val="2"/>
          <c:order val="1"/>
          <c:tx>
            <c:strRef>
              <c:f>'All wales UHP'!$A$11</c:f>
              <c:strCache>
                <c:ptCount val="1"/>
                <c:pt idx="0">
                  <c:v>EA UHP Target</c:v>
                </c:pt>
              </c:strCache>
            </c:strRef>
          </c:tx>
          <c:spPr>
            <a:ln w="28575" cap="rnd">
              <a:solidFill>
                <a:srgbClr val="FF0000"/>
              </a:solidFill>
              <a:round/>
            </a:ln>
            <a:effectLst/>
          </c:spPr>
          <c:marker>
            <c:symbol val="none"/>
          </c:marker>
          <c:cat>
            <c:numRef>
              <c:f>'All wales UHP'!$R$2:$AO$2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'All wales UHP'!$B$11:$AN$11</c:f>
              <c:numCache>
                <c:formatCode>0%</c:formatCode>
                <c:ptCount val="23"/>
                <c:pt idx="0">
                  <c:v>0.9</c:v>
                </c:pt>
                <c:pt idx="1">
                  <c:v>0.9</c:v>
                </c:pt>
                <c:pt idx="2">
                  <c:v>0.9</c:v>
                </c:pt>
                <c:pt idx="3">
                  <c:v>0.9</c:v>
                </c:pt>
                <c:pt idx="4">
                  <c:v>0.9</c:v>
                </c:pt>
                <c:pt idx="5">
                  <c:v>0.9</c:v>
                </c:pt>
                <c:pt idx="6">
                  <c:v>0.9</c:v>
                </c:pt>
                <c:pt idx="7">
                  <c:v>0.9</c:v>
                </c:pt>
                <c:pt idx="8">
                  <c:v>0.9</c:v>
                </c:pt>
                <c:pt idx="9">
                  <c:v>0.9</c:v>
                </c:pt>
                <c:pt idx="10">
                  <c:v>0.9</c:v>
                </c:pt>
                <c:pt idx="11">
                  <c:v>0.9</c:v>
                </c:pt>
                <c:pt idx="12">
                  <c:v>0.9</c:v>
                </c:pt>
                <c:pt idx="13">
                  <c:v>0.9</c:v>
                </c:pt>
                <c:pt idx="14">
                  <c:v>0.9</c:v>
                </c:pt>
                <c:pt idx="15">
                  <c:v>0.9</c:v>
                </c:pt>
                <c:pt idx="16">
                  <c:v>0.9</c:v>
                </c:pt>
                <c:pt idx="17">
                  <c:v>0.9</c:v>
                </c:pt>
                <c:pt idx="18">
                  <c:v>0.9</c:v>
                </c:pt>
                <c:pt idx="19">
                  <c:v>0.9</c:v>
                </c:pt>
                <c:pt idx="20">
                  <c:v>0.95</c:v>
                </c:pt>
                <c:pt idx="21">
                  <c:v>0.95</c:v>
                </c:pt>
                <c:pt idx="22">
                  <c:v>0.95</c:v>
                </c:pt>
              </c:numCache>
            </c:numRef>
          </c:val>
          <c:smooth val="0"/>
        </c:ser>
        <c:dLbls>
          <c:showLegendKey val="0"/>
          <c:showVal val="0"/>
          <c:showCatName val="0"/>
          <c:showSerName val="0"/>
          <c:showPercent val="0"/>
          <c:showBubbleSize val="0"/>
        </c:dLbls>
        <c:marker val="1"/>
        <c:smooth val="0"/>
        <c:axId val="238592976"/>
        <c:axId val="238593368"/>
      </c:lineChart>
      <c:dateAx>
        <c:axId val="23859297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38593368"/>
        <c:crosses val="autoZero"/>
        <c:auto val="1"/>
        <c:lblOffset val="100"/>
        <c:baseTimeUnit val="months"/>
      </c:dateAx>
      <c:valAx>
        <c:axId val="238593368"/>
        <c:scaling>
          <c:orientation val="minMax"/>
          <c:max val="1.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dirty="0" smtClean="0"/>
                  <a:t>UHP %</a:t>
                </a:r>
                <a:endParaRPr lang="en-GB" dirty="0"/>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38592976"/>
        <c:crosses val="autoZero"/>
        <c:crossBetween val="between"/>
      </c:valAx>
      <c:valAx>
        <c:axId val="238593760"/>
        <c:scaling>
          <c:orientation val="minMax"/>
        </c:scaling>
        <c:delete val="0"/>
        <c:axPos val="r"/>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dirty="0" smtClean="0"/>
                  <a:t>Hours</a:t>
                </a:r>
                <a:endParaRPr lang="en-GB" dirty="0"/>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38594152"/>
        <c:crosses val="max"/>
        <c:crossBetween val="between"/>
      </c:valAx>
      <c:dateAx>
        <c:axId val="238594152"/>
        <c:scaling>
          <c:orientation val="minMax"/>
        </c:scaling>
        <c:delete val="1"/>
        <c:axPos val="b"/>
        <c:numFmt formatCode="mmm\-yy" sourceLinked="1"/>
        <c:majorTickMark val="out"/>
        <c:minorTickMark val="none"/>
        <c:tickLblPos val="nextTo"/>
        <c:crossAx val="238593760"/>
        <c:crosses val="autoZero"/>
        <c:auto val="1"/>
        <c:lblOffset val="100"/>
        <c:baseTimeUnit val="months"/>
        <c:majorUnit val="1"/>
        <c:minorUnit val="1"/>
      </c:dateAx>
      <c:spPr>
        <a:noFill/>
        <a:ln>
          <a:noFill/>
        </a:ln>
        <a:effectLst/>
      </c:spPr>
    </c:plotArea>
    <c:legend>
      <c:legendPos val="b"/>
      <c:layout>
        <c:manualLayout>
          <c:xMode val="edge"/>
          <c:yMode val="edge"/>
          <c:x val="2.4185239556919792E-2"/>
          <c:y val="0.8714400016104884"/>
          <c:w val="0.94484968192535257"/>
          <c:h val="0.12653623026510297"/>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solidFill>
            <a:sysClr val="windowText" lastClr="000000"/>
          </a:solidFill>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rtl="0">
              <a:defRPr sz="1680" b="0" i="0" u="none" strike="noStrike" kern="1200" spc="0" baseline="0">
                <a:solidFill>
                  <a:sysClr val="windowText" lastClr="000000"/>
                </a:solidFill>
                <a:latin typeface="+mn-lt"/>
                <a:ea typeface="+mn-ea"/>
                <a:cs typeface="+mn-cs"/>
              </a:defRPr>
            </a:pPr>
            <a:r>
              <a:rPr lang="en-GB" dirty="0"/>
              <a:t>All Wales RRV UHP and Actual Hours with Overtime Contribution</a:t>
            </a:r>
          </a:p>
          <a:p>
            <a:pPr algn="ctr" rtl="0">
              <a:defRPr/>
            </a:pPr>
            <a:endParaRPr lang="en-GB" dirty="0"/>
          </a:p>
        </c:rich>
      </c:tx>
      <c:overlay val="0"/>
      <c:spPr>
        <a:noFill/>
        <a:ln>
          <a:noFill/>
        </a:ln>
        <a:effectLst/>
      </c:spPr>
      <c:txPr>
        <a:bodyPr rot="0" spcFirstLastPara="1" vertOverflow="ellipsis" vert="horz" wrap="square" anchor="ctr" anchorCtr="1"/>
        <a:lstStyle/>
        <a:p>
          <a:pPr algn="ctr" rtl="0">
            <a:defRPr sz="168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1911562456562089"/>
          <c:y val="9.0538152610441763E-2"/>
          <c:w val="0.77237036997773045"/>
          <c:h val="0.65751459380830413"/>
        </c:manualLayout>
      </c:layout>
      <c:barChart>
        <c:barDir val="col"/>
        <c:grouping val="stacked"/>
        <c:varyColors val="0"/>
        <c:ser>
          <c:idx val="1"/>
          <c:order val="1"/>
          <c:tx>
            <c:strRef>
              <c:f>'All wales UHP'!$A$6</c:f>
              <c:strCache>
                <c:ptCount val="1"/>
                <c:pt idx="0">
                  <c:v>RRV Overtime Hours Contribution to Actual Hours</c:v>
                </c:pt>
              </c:strCache>
            </c:strRef>
          </c:tx>
          <c:spPr>
            <a:solidFill>
              <a:schemeClr val="accent4">
                <a:lumMod val="60000"/>
                <a:lumOff val="40000"/>
              </a:schemeClr>
            </a:solidFill>
            <a:ln>
              <a:noFill/>
            </a:ln>
            <a:effectLst/>
          </c:spPr>
          <c:invertIfNegative val="0"/>
          <c:cat>
            <c:numRef>
              <c:f>'All wales UHP'!$R$2:$AO$2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'All wales UHP'!$R$6:$AO$6</c:f>
              <c:numCache>
                <c:formatCode>#,##0</c:formatCode>
                <c:ptCount val="24"/>
                <c:pt idx="0">
                  <c:v>3565</c:v>
                </c:pt>
                <c:pt idx="1">
                  <c:v>2812</c:v>
                </c:pt>
                <c:pt idx="2">
                  <c:v>3004</c:v>
                </c:pt>
                <c:pt idx="3">
                  <c:v>3162</c:v>
                </c:pt>
                <c:pt idx="4">
                  <c:v>2838</c:v>
                </c:pt>
                <c:pt idx="5">
                  <c:v>3200</c:v>
                </c:pt>
                <c:pt idx="6">
                  <c:v>3353</c:v>
                </c:pt>
                <c:pt idx="7">
                  <c:v>3363</c:v>
                </c:pt>
                <c:pt idx="8">
                  <c:v>2687</c:v>
                </c:pt>
                <c:pt idx="9">
                  <c:v>2822</c:v>
                </c:pt>
                <c:pt idx="10">
                  <c:v>2673</c:v>
                </c:pt>
                <c:pt idx="11">
                  <c:v>2687</c:v>
                </c:pt>
                <c:pt idx="12">
                  <c:v>3273</c:v>
                </c:pt>
                <c:pt idx="13">
                  <c:v>2733</c:v>
                </c:pt>
                <c:pt idx="14">
                  <c:v>2872</c:v>
                </c:pt>
                <c:pt idx="15">
                  <c:v>2703</c:v>
                </c:pt>
                <c:pt idx="16">
                  <c:v>2649</c:v>
                </c:pt>
                <c:pt idx="17">
                  <c:v>2880</c:v>
                </c:pt>
                <c:pt idx="18">
                  <c:v>2866</c:v>
                </c:pt>
                <c:pt idx="19">
                  <c:v>3246</c:v>
                </c:pt>
                <c:pt idx="20">
                  <c:v>2193</c:v>
                </c:pt>
                <c:pt idx="21">
                  <c:v>2599</c:v>
                </c:pt>
                <c:pt idx="22">
                  <c:v>2610</c:v>
                </c:pt>
                <c:pt idx="23">
                  <c:v>2824</c:v>
                </c:pt>
              </c:numCache>
            </c:numRef>
          </c:val>
        </c:ser>
        <c:ser>
          <c:idx val="2"/>
          <c:order val="2"/>
          <c:tx>
            <c:strRef>
              <c:f>'All wales UHP'!$A$7</c:f>
              <c:strCache>
                <c:ptCount val="1"/>
                <c:pt idx="0">
                  <c:v>RRV Actual Hours</c:v>
                </c:pt>
              </c:strCache>
            </c:strRef>
          </c:tx>
          <c:spPr>
            <a:solidFill>
              <a:schemeClr val="accent6">
                <a:lumMod val="60000"/>
                <a:lumOff val="40000"/>
              </a:schemeClr>
            </a:solidFill>
            <a:ln>
              <a:noFill/>
            </a:ln>
            <a:effectLst/>
          </c:spPr>
          <c:invertIfNegative val="0"/>
          <c:cat>
            <c:numRef>
              <c:f>'All wales UHP'!$R$2:$AO$2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'All wales UHP'!$R$7:$AO$7</c:f>
              <c:numCache>
                <c:formatCode>#,##0</c:formatCode>
                <c:ptCount val="24"/>
                <c:pt idx="0">
                  <c:v>16877</c:v>
                </c:pt>
                <c:pt idx="1">
                  <c:v>17070</c:v>
                </c:pt>
                <c:pt idx="2">
                  <c:v>17504</c:v>
                </c:pt>
                <c:pt idx="3">
                  <c:v>16638</c:v>
                </c:pt>
                <c:pt idx="4">
                  <c:v>17710</c:v>
                </c:pt>
                <c:pt idx="5">
                  <c:v>17277</c:v>
                </c:pt>
                <c:pt idx="6">
                  <c:v>15167</c:v>
                </c:pt>
                <c:pt idx="7">
                  <c:v>17164</c:v>
                </c:pt>
                <c:pt idx="8">
                  <c:v>17179</c:v>
                </c:pt>
                <c:pt idx="9">
                  <c:v>17620</c:v>
                </c:pt>
                <c:pt idx="10">
                  <c:v>17209</c:v>
                </c:pt>
                <c:pt idx="11">
                  <c:v>17821</c:v>
                </c:pt>
                <c:pt idx="12">
                  <c:v>17213</c:v>
                </c:pt>
                <c:pt idx="13">
                  <c:v>17129</c:v>
                </c:pt>
                <c:pt idx="14">
                  <c:v>17605</c:v>
                </c:pt>
                <c:pt idx="15">
                  <c:v>17148</c:v>
                </c:pt>
                <c:pt idx="16">
                  <c:v>17893</c:v>
                </c:pt>
                <c:pt idx="17">
                  <c:v>17562</c:v>
                </c:pt>
                <c:pt idx="18">
                  <c:v>15654</c:v>
                </c:pt>
                <c:pt idx="19">
                  <c:v>17302</c:v>
                </c:pt>
                <c:pt idx="20">
                  <c:v>17649</c:v>
                </c:pt>
                <c:pt idx="21">
                  <c:v>18372</c:v>
                </c:pt>
                <c:pt idx="22">
                  <c:v>17105</c:v>
                </c:pt>
                <c:pt idx="23">
                  <c:v>17389</c:v>
                </c:pt>
              </c:numCache>
            </c:numRef>
          </c:val>
        </c:ser>
        <c:dLbls>
          <c:showLegendKey val="0"/>
          <c:showVal val="0"/>
          <c:showCatName val="0"/>
          <c:showSerName val="0"/>
          <c:showPercent val="0"/>
          <c:showBubbleSize val="0"/>
        </c:dLbls>
        <c:gapWidth val="150"/>
        <c:overlap val="100"/>
        <c:axId val="231986200"/>
        <c:axId val="231985808"/>
      </c:barChart>
      <c:lineChart>
        <c:grouping val="standard"/>
        <c:varyColors val="0"/>
        <c:ser>
          <c:idx val="0"/>
          <c:order val="0"/>
          <c:tx>
            <c:strRef>
              <c:f>'All wales UHP'!$A$3</c:f>
              <c:strCache>
                <c:ptCount val="1"/>
                <c:pt idx="0">
                  <c:v>RRV UHP %</c:v>
                </c:pt>
              </c:strCache>
            </c:strRef>
          </c:tx>
          <c:spPr>
            <a:ln w="28575" cap="rnd">
              <a:solidFill>
                <a:schemeClr val="accent5">
                  <a:lumMod val="75000"/>
                </a:schemeClr>
              </a:solidFill>
              <a:round/>
            </a:ln>
            <a:effectLst/>
          </c:spPr>
          <c:marker>
            <c:symbol val="circle"/>
            <c:size val="5"/>
            <c:spPr>
              <a:solidFill>
                <a:schemeClr val="accent5">
                  <a:lumMod val="75000"/>
                </a:schemeClr>
              </a:solidFill>
              <a:ln w="9525">
                <a:solidFill>
                  <a:schemeClr val="accent5">
                    <a:lumMod val="75000"/>
                  </a:schemeClr>
                </a:solidFill>
              </a:ln>
              <a:effectLst/>
            </c:spPr>
          </c:marker>
          <c:trendline>
            <c:spPr>
              <a:ln w="19050" cap="rnd">
                <a:solidFill>
                  <a:schemeClr val="accent1"/>
                </a:solidFill>
                <a:prstDash val="sysDot"/>
              </a:ln>
              <a:effectLst/>
            </c:spPr>
            <c:trendlineType val="linear"/>
            <c:dispRSqr val="0"/>
            <c:dispEq val="0"/>
          </c:trendline>
          <c:cat>
            <c:numRef>
              <c:f>'All wales UHP'!$R$2:$AO$2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'All wales UHP'!$R$3:$AO$3</c:f>
              <c:numCache>
                <c:formatCode>0%</c:formatCode>
                <c:ptCount val="24"/>
                <c:pt idx="0">
                  <c:v>0.95</c:v>
                </c:pt>
                <c:pt idx="1">
                  <c:v>0.94</c:v>
                </c:pt>
                <c:pt idx="2">
                  <c:v>0.91</c:v>
                </c:pt>
                <c:pt idx="3">
                  <c:v>0.98</c:v>
                </c:pt>
                <c:pt idx="4">
                  <c:v>0.98</c:v>
                </c:pt>
                <c:pt idx="5">
                  <c:v>1.01</c:v>
                </c:pt>
                <c:pt idx="6">
                  <c:v>0.96</c:v>
                </c:pt>
                <c:pt idx="7">
                  <c:v>1</c:v>
                </c:pt>
                <c:pt idx="8">
                  <c:v>1.02</c:v>
                </c:pt>
                <c:pt idx="9">
                  <c:v>0.99</c:v>
                </c:pt>
                <c:pt idx="10">
                  <c:v>0.93</c:v>
                </c:pt>
                <c:pt idx="11">
                  <c:v>0.89</c:v>
                </c:pt>
                <c:pt idx="12">
                  <c:v>0.83</c:v>
                </c:pt>
                <c:pt idx="13">
                  <c:v>0.89</c:v>
                </c:pt>
                <c:pt idx="14">
                  <c:v>0.92</c:v>
                </c:pt>
                <c:pt idx="15">
                  <c:v>0.87</c:v>
                </c:pt>
                <c:pt idx="16">
                  <c:v>0.9</c:v>
                </c:pt>
                <c:pt idx="17">
                  <c:v>0.99</c:v>
                </c:pt>
                <c:pt idx="18">
                  <c:v>0.91</c:v>
                </c:pt>
                <c:pt idx="19">
                  <c:v>0.92</c:v>
                </c:pt>
                <c:pt idx="20">
                  <c:v>0.96</c:v>
                </c:pt>
                <c:pt idx="21">
                  <c:v>0.92</c:v>
                </c:pt>
                <c:pt idx="22">
                  <c:v>1.01</c:v>
                </c:pt>
                <c:pt idx="23">
                  <c:v>0.98</c:v>
                </c:pt>
              </c:numCache>
            </c:numRef>
          </c:val>
          <c:smooth val="0"/>
        </c:ser>
        <c:dLbls>
          <c:showLegendKey val="0"/>
          <c:showVal val="0"/>
          <c:showCatName val="0"/>
          <c:showSerName val="0"/>
          <c:showPercent val="0"/>
          <c:showBubbleSize val="0"/>
        </c:dLbls>
        <c:marker val="1"/>
        <c:smooth val="0"/>
        <c:axId val="202498096"/>
        <c:axId val="202497704"/>
      </c:lineChart>
      <c:dateAx>
        <c:axId val="20249809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02497704"/>
        <c:crosses val="autoZero"/>
        <c:auto val="1"/>
        <c:lblOffset val="100"/>
        <c:baseTimeUnit val="months"/>
      </c:dateAx>
      <c:valAx>
        <c:axId val="202497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dirty="0" smtClean="0"/>
                  <a:t>UHP %</a:t>
                </a:r>
                <a:endParaRPr lang="en-GB" dirty="0"/>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02498096"/>
        <c:crosses val="autoZero"/>
        <c:crossBetween val="between"/>
      </c:valAx>
      <c:valAx>
        <c:axId val="231985808"/>
        <c:scaling>
          <c:orientation val="minMax"/>
        </c:scaling>
        <c:delete val="0"/>
        <c:axPos val="r"/>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dirty="0" smtClean="0"/>
                  <a:t>Hours</a:t>
                </a:r>
                <a:endParaRPr lang="en-GB" dirty="0"/>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31986200"/>
        <c:crosses val="max"/>
        <c:crossBetween val="between"/>
      </c:valAx>
      <c:dateAx>
        <c:axId val="231986200"/>
        <c:scaling>
          <c:orientation val="minMax"/>
        </c:scaling>
        <c:delete val="1"/>
        <c:axPos val="b"/>
        <c:numFmt formatCode="mmm\-yy" sourceLinked="1"/>
        <c:majorTickMark val="out"/>
        <c:minorTickMark val="none"/>
        <c:tickLblPos val="nextTo"/>
        <c:crossAx val="231985808"/>
        <c:crosses val="autoZero"/>
        <c:auto val="1"/>
        <c:lblOffset val="100"/>
        <c:baseTimeUnit val="months"/>
      </c:dateAx>
      <c:spPr>
        <a:noFill/>
        <a:ln>
          <a:noFill/>
        </a:ln>
        <a:effectLst/>
      </c:spPr>
    </c:plotArea>
    <c:legend>
      <c:legendPos val="b"/>
      <c:layout>
        <c:manualLayout>
          <c:xMode val="edge"/>
          <c:yMode val="edge"/>
          <c:x val="5.7717627553554328E-2"/>
          <c:y val="0.91933134051587684"/>
          <c:w val="0.88833255656127097"/>
          <c:h val="6.9040390722898026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solidFill>
            <a:sysClr val="windowText" lastClr="000000"/>
          </a:solidFill>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dirty="0"/>
              <a:t>All Wales </a:t>
            </a:r>
            <a:r>
              <a:rPr lang="en-GB" dirty="0" smtClean="0"/>
              <a:t>Total Overtime </a:t>
            </a:r>
            <a:r>
              <a:rPr lang="en-GB" dirty="0"/>
              <a:t>by </a:t>
            </a:r>
            <a:r>
              <a:rPr lang="en-GB" dirty="0" smtClean="0"/>
              <a:t>HB</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lineChart>
        <c:grouping val="standard"/>
        <c:varyColors val="0"/>
        <c:ser>
          <c:idx val="0"/>
          <c:order val="0"/>
          <c:tx>
            <c:strRef>
              <c:f>'Pan WALES'!$A$14:$T$14</c:f>
              <c:strCache>
                <c:ptCount val="20"/>
                <c:pt idx="0">
                  <c:v>ABM</c:v>
                </c:pt>
              </c:strCache>
            </c:strRef>
          </c:tx>
          <c:spPr>
            <a:ln w="28575" cap="rnd">
              <a:solidFill>
                <a:schemeClr val="accent1"/>
              </a:solidFill>
              <a:round/>
            </a:ln>
            <a:effectLst/>
          </c:spPr>
          <c:marker>
            <c:symbol val="none"/>
          </c:marker>
          <c:cat>
            <c:numRef>
              <c:f>'Pan WALES'!$U$13:$AQ$13</c:f>
              <c:numCache>
                <c:formatCode>mmm\-yy</c:formatCode>
                <c:ptCount val="23"/>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43617</c:v>
                </c:pt>
                <c:pt idx="22">
                  <c:v>43647</c:v>
                </c:pt>
              </c:numCache>
            </c:numRef>
          </c:cat>
          <c:val>
            <c:numRef>
              <c:f>'Pan WALES'!$U$14:$AQ$14</c:f>
              <c:numCache>
                <c:formatCode>General</c:formatCode>
                <c:ptCount val="23"/>
                <c:pt idx="0">
                  <c:v>4848</c:v>
                </c:pt>
                <c:pt idx="1">
                  <c:v>3822</c:v>
                </c:pt>
                <c:pt idx="2">
                  <c:v>4101</c:v>
                </c:pt>
                <c:pt idx="3">
                  <c:v>4121</c:v>
                </c:pt>
                <c:pt idx="4">
                  <c:v>4038</c:v>
                </c:pt>
                <c:pt idx="5">
                  <c:v>5435</c:v>
                </c:pt>
                <c:pt idx="6">
                  <c:v>5056</c:v>
                </c:pt>
                <c:pt idx="7">
                  <c:v>4867</c:v>
                </c:pt>
                <c:pt idx="8">
                  <c:v>3756</c:v>
                </c:pt>
                <c:pt idx="9">
                  <c:v>4101</c:v>
                </c:pt>
                <c:pt idx="10">
                  <c:v>3612</c:v>
                </c:pt>
                <c:pt idx="11">
                  <c:v>3535</c:v>
                </c:pt>
                <c:pt idx="12">
                  <c:v>3999</c:v>
                </c:pt>
                <c:pt idx="13">
                  <c:v>4207</c:v>
                </c:pt>
                <c:pt idx="14">
                  <c:v>4425</c:v>
                </c:pt>
                <c:pt idx="15">
                  <c:v>3890</c:v>
                </c:pt>
                <c:pt idx="16">
                  <c:v>2956</c:v>
                </c:pt>
                <c:pt idx="17">
                  <c:v>2844</c:v>
                </c:pt>
                <c:pt idx="18">
                  <c:v>3796</c:v>
                </c:pt>
                <c:pt idx="19">
                  <c:v>4165</c:v>
                </c:pt>
                <c:pt idx="20">
                  <c:v>2541</c:v>
                </c:pt>
                <c:pt idx="21">
                  <c:v>3038</c:v>
                </c:pt>
                <c:pt idx="22">
                  <c:v>3124</c:v>
                </c:pt>
              </c:numCache>
            </c:numRef>
          </c:val>
          <c:smooth val="0"/>
        </c:ser>
        <c:ser>
          <c:idx val="1"/>
          <c:order val="1"/>
          <c:tx>
            <c:strRef>
              <c:f>'Pan WALES'!$A$15:$T$15</c:f>
              <c:strCache>
                <c:ptCount val="20"/>
                <c:pt idx="0">
                  <c:v>HD</c:v>
                </c:pt>
              </c:strCache>
            </c:strRef>
          </c:tx>
          <c:spPr>
            <a:ln w="28575" cap="rnd">
              <a:solidFill>
                <a:schemeClr val="accent2"/>
              </a:solidFill>
              <a:round/>
            </a:ln>
            <a:effectLst/>
          </c:spPr>
          <c:marker>
            <c:symbol val="none"/>
          </c:marker>
          <c:cat>
            <c:numRef>
              <c:f>'Pan WALES'!$U$13:$AQ$13</c:f>
              <c:numCache>
                <c:formatCode>mmm\-yy</c:formatCode>
                <c:ptCount val="23"/>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43617</c:v>
                </c:pt>
                <c:pt idx="22">
                  <c:v>43647</c:v>
                </c:pt>
              </c:numCache>
            </c:numRef>
          </c:cat>
          <c:val>
            <c:numRef>
              <c:f>'Pan WALES'!$U$15:$AQ$15</c:f>
              <c:numCache>
                <c:formatCode>General</c:formatCode>
                <c:ptCount val="23"/>
                <c:pt idx="0">
                  <c:v>4241</c:v>
                </c:pt>
                <c:pt idx="1">
                  <c:v>4393</c:v>
                </c:pt>
                <c:pt idx="2">
                  <c:v>4288</c:v>
                </c:pt>
                <c:pt idx="3">
                  <c:v>3947</c:v>
                </c:pt>
                <c:pt idx="4">
                  <c:v>3532</c:v>
                </c:pt>
                <c:pt idx="5">
                  <c:v>4206</c:v>
                </c:pt>
                <c:pt idx="6">
                  <c:v>4295</c:v>
                </c:pt>
                <c:pt idx="7">
                  <c:v>4939</c:v>
                </c:pt>
                <c:pt idx="8">
                  <c:v>3948</c:v>
                </c:pt>
                <c:pt idx="9">
                  <c:v>3954</c:v>
                </c:pt>
                <c:pt idx="10">
                  <c:v>4840</c:v>
                </c:pt>
                <c:pt idx="11">
                  <c:v>4146</c:v>
                </c:pt>
                <c:pt idx="12">
                  <c:v>4513</c:v>
                </c:pt>
                <c:pt idx="13">
                  <c:v>5064</c:v>
                </c:pt>
                <c:pt idx="14">
                  <c:v>4862</c:v>
                </c:pt>
                <c:pt idx="15">
                  <c:v>4571</c:v>
                </c:pt>
                <c:pt idx="16">
                  <c:v>4327</c:v>
                </c:pt>
                <c:pt idx="17">
                  <c:v>5534</c:v>
                </c:pt>
                <c:pt idx="18">
                  <c:v>4808</c:v>
                </c:pt>
                <c:pt idx="19">
                  <c:v>5646</c:v>
                </c:pt>
                <c:pt idx="20">
                  <c:v>4180</c:v>
                </c:pt>
                <c:pt idx="21">
                  <c:v>3723</c:v>
                </c:pt>
                <c:pt idx="22">
                  <c:v>4208</c:v>
                </c:pt>
              </c:numCache>
            </c:numRef>
          </c:val>
          <c:smooth val="0"/>
        </c:ser>
        <c:ser>
          <c:idx val="2"/>
          <c:order val="2"/>
          <c:tx>
            <c:strRef>
              <c:f>'Pan WALES'!$A$16:$T$16</c:f>
              <c:strCache>
                <c:ptCount val="20"/>
                <c:pt idx="0">
                  <c:v>POWYS</c:v>
                </c:pt>
              </c:strCache>
            </c:strRef>
          </c:tx>
          <c:spPr>
            <a:ln w="28575" cap="rnd">
              <a:solidFill>
                <a:schemeClr val="accent3"/>
              </a:solidFill>
              <a:round/>
            </a:ln>
            <a:effectLst/>
          </c:spPr>
          <c:marker>
            <c:symbol val="none"/>
          </c:marker>
          <c:cat>
            <c:numRef>
              <c:f>'Pan WALES'!$U$13:$AQ$13</c:f>
              <c:numCache>
                <c:formatCode>mmm\-yy</c:formatCode>
                <c:ptCount val="23"/>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43617</c:v>
                </c:pt>
                <c:pt idx="22">
                  <c:v>43647</c:v>
                </c:pt>
              </c:numCache>
            </c:numRef>
          </c:cat>
          <c:val>
            <c:numRef>
              <c:f>'Pan WALES'!$U$16:$AQ$16</c:f>
              <c:numCache>
                <c:formatCode>General</c:formatCode>
                <c:ptCount val="23"/>
                <c:pt idx="0">
                  <c:v>2801</c:v>
                </c:pt>
                <c:pt idx="1">
                  <c:v>2287</c:v>
                </c:pt>
                <c:pt idx="2">
                  <c:v>1980</c:v>
                </c:pt>
                <c:pt idx="3">
                  <c:v>2086</c:v>
                </c:pt>
                <c:pt idx="4">
                  <c:v>2213</c:v>
                </c:pt>
                <c:pt idx="5">
                  <c:v>2332</c:v>
                </c:pt>
                <c:pt idx="6">
                  <c:v>2072</c:v>
                </c:pt>
                <c:pt idx="7">
                  <c:v>2975</c:v>
                </c:pt>
                <c:pt idx="8">
                  <c:v>2043</c:v>
                </c:pt>
                <c:pt idx="9">
                  <c:v>2260</c:v>
                </c:pt>
                <c:pt idx="10">
                  <c:v>2443</c:v>
                </c:pt>
                <c:pt idx="11">
                  <c:v>2140</c:v>
                </c:pt>
                <c:pt idx="12">
                  <c:v>2301</c:v>
                </c:pt>
                <c:pt idx="13">
                  <c:v>2264</c:v>
                </c:pt>
                <c:pt idx="14">
                  <c:v>2572</c:v>
                </c:pt>
                <c:pt idx="15">
                  <c:v>2608</c:v>
                </c:pt>
                <c:pt idx="16">
                  <c:v>2132</c:v>
                </c:pt>
                <c:pt idx="17">
                  <c:v>2219</c:v>
                </c:pt>
                <c:pt idx="18">
                  <c:v>2226</c:v>
                </c:pt>
                <c:pt idx="19">
                  <c:v>2522</c:v>
                </c:pt>
                <c:pt idx="20">
                  <c:v>1836</c:v>
                </c:pt>
                <c:pt idx="21">
                  <c:v>2450</c:v>
                </c:pt>
                <c:pt idx="22">
                  <c:v>2112</c:v>
                </c:pt>
              </c:numCache>
            </c:numRef>
          </c:val>
          <c:smooth val="0"/>
        </c:ser>
        <c:ser>
          <c:idx val="3"/>
          <c:order val="3"/>
          <c:tx>
            <c:strRef>
              <c:f>'Pan WALES'!$A$17:$T$17</c:f>
              <c:strCache>
                <c:ptCount val="20"/>
                <c:pt idx="0">
                  <c:v>BCU</c:v>
                </c:pt>
              </c:strCache>
            </c:strRef>
          </c:tx>
          <c:spPr>
            <a:ln w="28575" cap="rnd">
              <a:solidFill>
                <a:schemeClr val="accent4"/>
              </a:solidFill>
              <a:round/>
            </a:ln>
            <a:effectLst/>
          </c:spPr>
          <c:marker>
            <c:symbol val="none"/>
          </c:marker>
          <c:cat>
            <c:numRef>
              <c:f>'Pan WALES'!$U$13:$AQ$13</c:f>
              <c:numCache>
                <c:formatCode>mmm\-yy</c:formatCode>
                <c:ptCount val="23"/>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43617</c:v>
                </c:pt>
                <c:pt idx="22">
                  <c:v>43647</c:v>
                </c:pt>
              </c:numCache>
            </c:numRef>
          </c:cat>
          <c:val>
            <c:numRef>
              <c:f>'Pan WALES'!$U$17:$AQ$17</c:f>
              <c:numCache>
                <c:formatCode>General</c:formatCode>
                <c:ptCount val="23"/>
                <c:pt idx="0">
                  <c:v>7446</c:v>
                </c:pt>
                <c:pt idx="1">
                  <c:v>6755</c:v>
                </c:pt>
                <c:pt idx="2">
                  <c:v>6613</c:v>
                </c:pt>
                <c:pt idx="3">
                  <c:v>6945</c:v>
                </c:pt>
                <c:pt idx="4">
                  <c:v>5542</c:v>
                </c:pt>
                <c:pt idx="5">
                  <c:v>6745</c:v>
                </c:pt>
                <c:pt idx="6">
                  <c:v>7480</c:v>
                </c:pt>
                <c:pt idx="7">
                  <c:v>8026</c:v>
                </c:pt>
                <c:pt idx="8">
                  <c:v>6399</c:v>
                </c:pt>
                <c:pt idx="9">
                  <c:v>6698</c:v>
                </c:pt>
                <c:pt idx="10">
                  <c:v>7341</c:v>
                </c:pt>
                <c:pt idx="11">
                  <c:v>6777</c:v>
                </c:pt>
                <c:pt idx="12">
                  <c:v>7168</c:v>
                </c:pt>
                <c:pt idx="13">
                  <c:v>6516</c:v>
                </c:pt>
                <c:pt idx="14">
                  <c:v>6969</c:v>
                </c:pt>
                <c:pt idx="15">
                  <c:v>6650</c:v>
                </c:pt>
                <c:pt idx="16">
                  <c:v>5286</c:v>
                </c:pt>
                <c:pt idx="17">
                  <c:v>6385</c:v>
                </c:pt>
                <c:pt idx="18">
                  <c:v>6663</c:v>
                </c:pt>
                <c:pt idx="19">
                  <c:v>7407</c:v>
                </c:pt>
                <c:pt idx="20">
                  <c:v>6520</c:v>
                </c:pt>
                <c:pt idx="21">
                  <c:v>6598</c:v>
                </c:pt>
                <c:pt idx="22">
                  <c:v>6921</c:v>
                </c:pt>
              </c:numCache>
            </c:numRef>
          </c:val>
          <c:smooth val="0"/>
        </c:ser>
        <c:ser>
          <c:idx val="4"/>
          <c:order val="4"/>
          <c:tx>
            <c:strRef>
              <c:f>'Pan WALES'!$A$18:$T$18</c:f>
              <c:strCache>
                <c:ptCount val="20"/>
                <c:pt idx="0">
                  <c:v>AB</c:v>
                </c:pt>
              </c:strCache>
            </c:strRef>
          </c:tx>
          <c:spPr>
            <a:ln w="28575" cap="rnd">
              <a:solidFill>
                <a:schemeClr val="accent5"/>
              </a:solidFill>
              <a:round/>
            </a:ln>
            <a:effectLst/>
          </c:spPr>
          <c:marker>
            <c:symbol val="none"/>
          </c:marker>
          <c:cat>
            <c:numRef>
              <c:f>'Pan WALES'!$U$13:$AQ$13</c:f>
              <c:numCache>
                <c:formatCode>mmm\-yy</c:formatCode>
                <c:ptCount val="23"/>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43617</c:v>
                </c:pt>
                <c:pt idx="22">
                  <c:v>43647</c:v>
                </c:pt>
              </c:numCache>
            </c:numRef>
          </c:cat>
          <c:val>
            <c:numRef>
              <c:f>'Pan WALES'!$U$18:$AQ$18</c:f>
              <c:numCache>
                <c:formatCode>General</c:formatCode>
                <c:ptCount val="23"/>
                <c:pt idx="0">
                  <c:v>6030</c:v>
                </c:pt>
                <c:pt idx="1">
                  <c:v>5732</c:v>
                </c:pt>
                <c:pt idx="2">
                  <c:v>4194</c:v>
                </c:pt>
                <c:pt idx="3">
                  <c:v>3462</c:v>
                </c:pt>
                <c:pt idx="4">
                  <c:v>3819</c:v>
                </c:pt>
                <c:pt idx="5">
                  <c:v>4403</c:v>
                </c:pt>
                <c:pt idx="6">
                  <c:v>5015</c:v>
                </c:pt>
                <c:pt idx="7">
                  <c:v>4812</c:v>
                </c:pt>
                <c:pt idx="8">
                  <c:v>4484</c:v>
                </c:pt>
                <c:pt idx="9">
                  <c:v>5107</c:v>
                </c:pt>
                <c:pt idx="10">
                  <c:v>4167</c:v>
                </c:pt>
                <c:pt idx="11">
                  <c:v>4507</c:v>
                </c:pt>
                <c:pt idx="12">
                  <c:v>4509</c:v>
                </c:pt>
                <c:pt idx="13">
                  <c:v>3894</c:v>
                </c:pt>
                <c:pt idx="14">
                  <c:v>3588</c:v>
                </c:pt>
                <c:pt idx="15">
                  <c:v>3508</c:v>
                </c:pt>
                <c:pt idx="16">
                  <c:v>2655</c:v>
                </c:pt>
                <c:pt idx="17">
                  <c:v>3320</c:v>
                </c:pt>
                <c:pt idx="18">
                  <c:v>3610</c:v>
                </c:pt>
                <c:pt idx="19">
                  <c:v>3906</c:v>
                </c:pt>
                <c:pt idx="20">
                  <c:v>2940</c:v>
                </c:pt>
                <c:pt idx="21">
                  <c:v>2901</c:v>
                </c:pt>
                <c:pt idx="22">
                  <c:v>2973</c:v>
                </c:pt>
              </c:numCache>
            </c:numRef>
          </c:val>
          <c:smooth val="0"/>
        </c:ser>
        <c:ser>
          <c:idx val="5"/>
          <c:order val="5"/>
          <c:tx>
            <c:strRef>
              <c:f>'Pan WALES'!$A$19:$T$19</c:f>
              <c:strCache>
                <c:ptCount val="20"/>
                <c:pt idx="0">
                  <c:v>CV </c:v>
                </c:pt>
              </c:strCache>
            </c:strRef>
          </c:tx>
          <c:spPr>
            <a:ln w="28575" cap="rnd">
              <a:solidFill>
                <a:schemeClr val="accent6"/>
              </a:solidFill>
              <a:round/>
            </a:ln>
            <a:effectLst/>
          </c:spPr>
          <c:marker>
            <c:symbol val="none"/>
          </c:marker>
          <c:cat>
            <c:numRef>
              <c:f>'Pan WALES'!$U$13:$AQ$13</c:f>
              <c:numCache>
                <c:formatCode>mmm\-yy</c:formatCode>
                <c:ptCount val="23"/>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43617</c:v>
                </c:pt>
                <c:pt idx="22">
                  <c:v>43647</c:v>
                </c:pt>
              </c:numCache>
            </c:numRef>
          </c:cat>
          <c:val>
            <c:numRef>
              <c:f>'Pan WALES'!$U$19:$AQ$19</c:f>
              <c:numCache>
                <c:formatCode>General</c:formatCode>
                <c:ptCount val="23"/>
                <c:pt idx="0">
                  <c:v>3533</c:v>
                </c:pt>
                <c:pt idx="1">
                  <c:v>3303</c:v>
                </c:pt>
                <c:pt idx="2">
                  <c:v>2712</c:v>
                </c:pt>
                <c:pt idx="3">
                  <c:v>2481</c:v>
                </c:pt>
                <c:pt idx="4">
                  <c:v>2150</c:v>
                </c:pt>
                <c:pt idx="5">
                  <c:v>2613</c:v>
                </c:pt>
                <c:pt idx="6">
                  <c:v>2241</c:v>
                </c:pt>
                <c:pt idx="7">
                  <c:v>2680</c:v>
                </c:pt>
                <c:pt idx="8">
                  <c:v>2340</c:v>
                </c:pt>
                <c:pt idx="9">
                  <c:v>2270</c:v>
                </c:pt>
                <c:pt idx="10">
                  <c:v>2292</c:v>
                </c:pt>
                <c:pt idx="11">
                  <c:v>1874</c:v>
                </c:pt>
                <c:pt idx="12">
                  <c:v>2199</c:v>
                </c:pt>
                <c:pt idx="13">
                  <c:v>1902</c:v>
                </c:pt>
                <c:pt idx="14">
                  <c:v>1979</c:v>
                </c:pt>
                <c:pt idx="15">
                  <c:v>1817</c:v>
                </c:pt>
                <c:pt idx="16">
                  <c:v>1644</c:v>
                </c:pt>
                <c:pt idx="17">
                  <c:v>1698</c:v>
                </c:pt>
                <c:pt idx="18">
                  <c:v>1823</c:v>
                </c:pt>
                <c:pt idx="19">
                  <c:v>1994</c:v>
                </c:pt>
                <c:pt idx="20">
                  <c:v>1803</c:v>
                </c:pt>
                <c:pt idx="21">
                  <c:v>1858</c:v>
                </c:pt>
                <c:pt idx="22">
                  <c:v>2226</c:v>
                </c:pt>
              </c:numCache>
            </c:numRef>
          </c:val>
          <c:smooth val="0"/>
        </c:ser>
        <c:ser>
          <c:idx val="6"/>
          <c:order val="6"/>
          <c:tx>
            <c:strRef>
              <c:f>'Pan WALES'!$A$20:$T$20</c:f>
              <c:strCache>
                <c:ptCount val="20"/>
                <c:pt idx="0">
                  <c:v>CT</c:v>
                </c:pt>
              </c:strCache>
            </c:strRef>
          </c:tx>
          <c:spPr>
            <a:ln w="28575" cap="rnd">
              <a:solidFill>
                <a:schemeClr val="accent1">
                  <a:lumMod val="60000"/>
                </a:schemeClr>
              </a:solidFill>
              <a:round/>
            </a:ln>
            <a:effectLst/>
          </c:spPr>
          <c:marker>
            <c:symbol val="none"/>
          </c:marker>
          <c:cat>
            <c:numRef>
              <c:f>'Pan WALES'!$U$13:$AQ$13</c:f>
              <c:numCache>
                <c:formatCode>mmm\-yy</c:formatCode>
                <c:ptCount val="23"/>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43617</c:v>
                </c:pt>
                <c:pt idx="22">
                  <c:v>43647</c:v>
                </c:pt>
              </c:numCache>
            </c:numRef>
          </c:cat>
          <c:val>
            <c:numRef>
              <c:f>'Pan WALES'!$U$20:$AQ$20</c:f>
              <c:numCache>
                <c:formatCode>General</c:formatCode>
                <c:ptCount val="23"/>
                <c:pt idx="0">
                  <c:v>3088</c:v>
                </c:pt>
                <c:pt idx="1">
                  <c:v>3373</c:v>
                </c:pt>
                <c:pt idx="2">
                  <c:v>2511</c:v>
                </c:pt>
                <c:pt idx="3">
                  <c:v>2769</c:v>
                </c:pt>
                <c:pt idx="4">
                  <c:v>2244</c:v>
                </c:pt>
                <c:pt idx="5">
                  <c:v>2664</c:v>
                </c:pt>
                <c:pt idx="6">
                  <c:v>2836</c:v>
                </c:pt>
                <c:pt idx="7">
                  <c:v>1750</c:v>
                </c:pt>
                <c:pt idx="8">
                  <c:v>1996</c:v>
                </c:pt>
                <c:pt idx="9">
                  <c:v>2296</c:v>
                </c:pt>
                <c:pt idx="10">
                  <c:v>2137</c:v>
                </c:pt>
                <c:pt idx="11">
                  <c:v>2172</c:v>
                </c:pt>
                <c:pt idx="12">
                  <c:v>2320</c:v>
                </c:pt>
                <c:pt idx="13">
                  <c:v>2437</c:v>
                </c:pt>
                <c:pt idx="14">
                  <c:v>2241</c:v>
                </c:pt>
                <c:pt idx="15">
                  <c:v>2474</c:v>
                </c:pt>
                <c:pt idx="16">
                  <c:v>1868</c:v>
                </c:pt>
                <c:pt idx="17">
                  <c:v>1879</c:v>
                </c:pt>
                <c:pt idx="18">
                  <c:v>1809</c:v>
                </c:pt>
                <c:pt idx="19">
                  <c:v>2603</c:v>
                </c:pt>
                <c:pt idx="20">
                  <c:v>1798</c:v>
                </c:pt>
                <c:pt idx="21">
                  <c:v>2201</c:v>
                </c:pt>
                <c:pt idx="22">
                  <c:v>2226</c:v>
                </c:pt>
              </c:numCache>
            </c:numRef>
          </c:val>
          <c:smooth val="0"/>
        </c:ser>
        <c:dLbls>
          <c:showLegendKey val="0"/>
          <c:showVal val="0"/>
          <c:showCatName val="0"/>
          <c:showSerName val="0"/>
          <c:showPercent val="0"/>
          <c:showBubbleSize val="0"/>
        </c:dLbls>
        <c:smooth val="0"/>
        <c:axId val="231988944"/>
        <c:axId val="231989336"/>
      </c:lineChart>
      <c:dateAx>
        <c:axId val="23198894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31989336"/>
        <c:crosses val="autoZero"/>
        <c:auto val="1"/>
        <c:lblOffset val="100"/>
        <c:baseTimeUnit val="months"/>
      </c:dateAx>
      <c:valAx>
        <c:axId val="2319893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smtClean="0"/>
                  <a:t>Overtime in Hours</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31988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WAST!$A$4</c:f>
              <c:strCache>
                <c:ptCount val="1"/>
                <c:pt idx="0">
                  <c:v>2017/18</c:v>
                </c:pt>
              </c:strCache>
            </c:strRef>
          </c:tx>
          <c:spPr>
            <a:ln w="34925">
              <a:solidFill>
                <a:schemeClr val="accent2"/>
              </a:solidFill>
            </a:ln>
          </c:spPr>
          <c:marker>
            <c:symbol val="none"/>
          </c:marker>
          <c:cat>
            <c:strRef>
              <c:f>Targets!$B$1:$M$1</c:f>
              <c:strCache>
                <c:ptCount val="12"/>
                <c:pt idx="0">
                  <c:v>Apr</c:v>
                </c:pt>
                <c:pt idx="1">
                  <c:v>May</c:v>
                </c:pt>
                <c:pt idx="2">
                  <c:v>Jun</c:v>
                </c:pt>
                <c:pt idx="3">
                  <c:v>Jul</c:v>
                </c:pt>
                <c:pt idx="4">
                  <c:v>Aug</c:v>
                </c:pt>
                <c:pt idx="5">
                  <c:v>Sep</c:v>
                </c:pt>
                <c:pt idx="6">
                  <c:v>Oct</c:v>
                </c:pt>
                <c:pt idx="7">
                  <c:v>Nov</c:v>
                </c:pt>
                <c:pt idx="8">
                  <c:v>Dec</c:v>
                </c:pt>
                <c:pt idx="9">
                  <c:v>Jan</c:v>
                </c:pt>
                <c:pt idx="10">
                  <c:v>Feb</c:v>
                </c:pt>
                <c:pt idx="11">
                  <c:v>Mar</c:v>
                </c:pt>
              </c:strCache>
            </c:strRef>
          </c:cat>
          <c:val>
            <c:numRef>
              <c:f>WAST!$B$4:$M$4</c:f>
              <c:numCache>
                <c:formatCode>0.00%</c:formatCode>
                <c:ptCount val="12"/>
                <c:pt idx="0">
                  <c:v>5.7316355734664259E-2</c:v>
                </c:pt>
                <c:pt idx="1">
                  <c:v>6.424129604992404E-2</c:v>
                </c:pt>
                <c:pt idx="2">
                  <c:v>6.821854200708484E-2</c:v>
                </c:pt>
                <c:pt idx="3">
                  <c:v>6.765691656478795E-2</c:v>
                </c:pt>
                <c:pt idx="4">
                  <c:v>7.007474111888011E-2</c:v>
                </c:pt>
                <c:pt idx="5">
                  <c:v>6.8666098903867809E-2</c:v>
                </c:pt>
                <c:pt idx="6">
                  <c:v>6.8967762045280587E-2</c:v>
                </c:pt>
                <c:pt idx="7">
                  <c:v>7.1929398958713628E-2</c:v>
                </c:pt>
                <c:pt idx="8">
                  <c:v>8.0645619216670433E-2</c:v>
                </c:pt>
                <c:pt idx="9">
                  <c:v>8.65726001777231E-2</c:v>
                </c:pt>
                <c:pt idx="10">
                  <c:v>8.1243535582336587E-2</c:v>
                </c:pt>
                <c:pt idx="11">
                  <c:v>7.8272965362534003E-2</c:v>
                </c:pt>
              </c:numCache>
            </c:numRef>
          </c:val>
          <c:smooth val="0"/>
        </c:ser>
        <c:ser>
          <c:idx val="2"/>
          <c:order val="1"/>
          <c:tx>
            <c:strRef>
              <c:f>WAST!$A$6</c:f>
              <c:strCache>
                <c:ptCount val="1"/>
                <c:pt idx="0">
                  <c:v>2018/19</c:v>
                </c:pt>
              </c:strCache>
            </c:strRef>
          </c:tx>
          <c:spPr>
            <a:ln w="34925" cap="flat">
              <a:solidFill>
                <a:schemeClr val="accent1"/>
              </a:solidFill>
              <a:bevel/>
            </a:ln>
          </c:spPr>
          <c:marker>
            <c:symbol val="none"/>
          </c:marker>
          <c:cat>
            <c:strRef>
              <c:f>Targets!$B$1:$M$1</c:f>
              <c:strCache>
                <c:ptCount val="12"/>
                <c:pt idx="0">
                  <c:v>Apr</c:v>
                </c:pt>
                <c:pt idx="1">
                  <c:v>May</c:v>
                </c:pt>
                <c:pt idx="2">
                  <c:v>Jun</c:v>
                </c:pt>
                <c:pt idx="3">
                  <c:v>Jul</c:v>
                </c:pt>
                <c:pt idx="4">
                  <c:v>Aug</c:v>
                </c:pt>
                <c:pt idx="5">
                  <c:v>Sep</c:v>
                </c:pt>
                <c:pt idx="6">
                  <c:v>Oct</c:v>
                </c:pt>
                <c:pt idx="7">
                  <c:v>Nov</c:v>
                </c:pt>
                <c:pt idx="8">
                  <c:v>Dec</c:v>
                </c:pt>
                <c:pt idx="9">
                  <c:v>Jan</c:v>
                </c:pt>
                <c:pt idx="10">
                  <c:v>Feb</c:v>
                </c:pt>
                <c:pt idx="11">
                  <c:v>Mar</c:v>
                </c:pt>
              </c:strCache>
            </c:strRef>
          </c:cat>
          <c:val>
            <c:numRef>
              <c:f>WAST!$B$6:$M$6</c:f>
              <c:numCache>
                <c:formatCode>0.00%</c:formatCode>
                <c:ptCount val="12"/>
                <c:pt idx="0">
                  <c:v>7.4132423228520442E-2</c:v>
                </c:pt>
                <c:pt idx="1">
                  <c:v>6.7666039142328591E-2</c:v>
                </c:pt>
                <c:pt idx="2">
                  <c:v>6.4816566496203196E-2</c:v>
                </c:pt>
                <c:pt idx="3">
                  <c:v>6.6248043041235008E-2</c:v>
                </c:pt>
                <c:pt idx="4">
                  <c:v>7.2510369893894172E-2</c:v>
                </c:pt>
                <c:pt idx="5">
                  <c:v>6.7683277912735013E-2</c:v>
                </c:pt>
                <c:pt idx="6">
                  <c:v>7.2052421734055253E-2</c:v>
                </c:pt>
                <c:pt idx="7">
                  <c:v>7.4584401460763811E-2</c:v>
                </c:pt>
                <c:pt idx="8">
                  <c:v>7.8965563132231631E-2</c:v>
                </c:pt>
                <c:pt idx="9">
                  <c:v>8.0011612128514542E-2</c:v>
                </c:pt>
                <c:pt idx="10">
                  <c:v>7.4827341203560035E-2</c:v>
                </c:pt>
                <c:pt idx="11">
                  <c:v>6.9498605134935415E-2</c:v>
                </c:pt>
              </c:numCache>
            </c:numRef>
          </c:val>
          <c:smooth val="0"/>
        </c:ser>
        <c:ser>
          <c:idx val="3"/>
          <c:order val="2"/>
          <c:tx>
            <c:strRef>
              <c:f>WAST!$A$8</c:f>
              <c:strCache>
                <c:ptCount val="1"/>
                <c:pt idx="0">
                  <c:v>2019/20</c:v>
                </c:pt>
              </c:strCache>
            </c:strRef>
          </c:tx>
          <c:spPr>
            <a:ln>
              <a:solidFill>
                <a:srgbClr val="00B050"/>
              </a:solidFill>
            </a:ln>
          </c:spPr>
          <c:marker>
            <c:symbol val="circle"/>
            <c:size val="5"/>
            <c:spPr>
              <a:solidFill>
                <a:srgbClr val="00B050"/>
              </a:solidFill>
              <a:ln>
                <a:solidFill>
                  <a:srgbClr val="00B050"/>
                </a:solidFill>
              </a:ln>
            </c:spPr>
          </c:marker>
          <c:val>
            <c:numRef>
              <c:f>WAST!$B$8:$M$8</c:f>
              <c:numCache>
                <c:formatCode>0.00%</c:formatCode>
                <c:ptCount val="12"/>
                <c:pt idx="0">
                  <c:v>6.8491195461313076E-2</c:v>
                </c:pt>
                <c:pt idx="1">
                  <c:v>6.3609067305147621E-2</c:v>
                </c:pt>
                <c:pt idx="2">
                  <c:v>6.3030180612110923E-2</c:v>
                </c:pt>
                <c:pt idx="3">
                  <c:v>6.7034798516634131E-2</c:v>
                </c:pt>
                <c:pt idx="4">
                  <c:v>#N/A</c:v>
                </c:pt>
                <c:pt idx="5">
                  <c:v>#N/A</c:v>
                </c:pt>
                <c:pt idx="6">
                  <c:v>#N/A</c:v>
                </c:pt>
                <c:pt idx="7">
                  <c:v>#N/A</c:v>
                </c:pt>
                <c:pt idx="8">
                  <c:v>#N/A</c:v>
                </c:pt>
                <c:pt idx="9">
                  <c:v>#N/A</c:v>
                </c:pt>
                <c:pt idx="10">
                  <c:v>#N/A</c:v>
                </c:pt>
                <c:pt idx="11">
                  <c:v>#N/A</c:v>
                </c:pt>
              </c:numCache>
            </c:numRef>
          </c:val>
          <c:smooth val="0"/>
        </c:ser>
        <c:ser>
          <c:idx val="1"/>
          <c:order val="3"/>
          <c:tx>
            <c:strRef>
              <c:f>Targets!$A$2</c:f>
              <c:strCache>
                <c:ptCount val="1"/>
                <c:pt idx="0">
                  <c:v>2019/20 Trust Target (6.30%)</c:v>
                </c:pt>
              </c:strCache>
            </c:strRef>
          </c:tx>
          <c:spPr>
            <a:ln w="25400">
              <a:solidFill>
                <a:schemeClr val="accent1">
                  <a:lumMod val="50000"/>
                  <a:alpha val="30000"/>
                </a:schemeClr>
              </a:solidFill>
              <a:prstDash val="sysDash"/>
            </a:ln>
          </c:spPr>
          <c:marker>
            <c:symbol val="none"/>
          </c:marker>
          <c:cat>
            <c:strRef>
              <c:f>Targets!$B$1:$M$1</c:f>
              <c:strCache>
                <c:ptCount val="12"/>
                <c:pt idx="0">
                  <c:v>Apr</c:v>
                </c:pt>
                <c:pt idx="1">
                  <c:v>May</c:v>
                </c:pt>
                <c:pt idx="2">
                  <c:v>Jun</c:v>
                </c:pt>
                <c:pt idx="3">
                  <c:v>Jul</c:v>
                </c:pt>
                <c:pt idx="4">
                  <c:v>Aug</c:v>
                </c:pt>
                <c:pt idx="5">
                  <c:v>Sep</c:v>
                </c:pt>
                <c:pt idx="6">
                  <c:v>Oct</c:v>
                </c:pt>
                <c:pt idx="7">
                  <c:v>Nov</c:v>
                </c:pt>
                <c:pt idx="8">
                  <c:v>Dec</c:v>
                </c:pt>
                <c:pt idx="9">
                  <c:v>Jan</c:v>
                </c:pt>
                <c:pt idx="10">
                  <c:v>Feb</c:v>
                </c:pt>
                <c:pt idx="11">
                  <c:v>Mar</c:v>
                </c:pt>
              </c:strCache>
            </c:strRef>
          </c:cat>
          <c:val>
            <c:numRef>
              <c:f>Targets!$B$2:$M$2</c:f>
              <c:numCache>
                <c:formatCode>0.00%</c:formatCode>
                <c:ptCount val="12"/>
                <c:pt idx="0">
                  <c:v>6.5332423228520439E-2</c:v>
                </c:pt>
                <c:pt idx="1">
                  <c:v>5.8866039142328588E-2</c:v>
                </c:pt>
                <c:pt idx="2">
                  <c:v>5.6016566496203193E-2</c:v>
                </c:pt>
                <c:pt idx="3">
                  <c:v>5.7448043041235006E-2</c:v>
                </c:pt>
                <c:pt idx="4">
                  <c:v>6.371036989389417E-2</c:v>
                </c:pt>
                <c:pt idx="5">
                  <c:v>5.888327791273501E-2</c:v>
                </c:pt>
                <c:pt idx="6">
                  <c:v>6.325242173405525E-2</c:v>
                </c:pt>
                <c:pt idx="7">
                  <c:v>6.5784401460763808E-2</c:v>
                </c:pt>
                <c:pt idx="8">
                  <c:v>7.0165563132231629E-2</c:v>
                </c:pt>
                <c:pt idx="9">
                  <c:v>7.121161212851454E-2</c:v>
                </c:pt>
                <c:pt idx="10">
                  <c:v>6.6027341203560033E-2</c:v>
                </c:pt>
                <c:pt idx="11">
                  <c:v>6.0698605134935413E-2</c:v>
                </c:pt>
              </c:numCache>
            </c:numRef>
          </c:val>
          <c:smooth val="0"/>
        </c:ser>
        <c:dLbls>
          <c:showLegendKey val="0"/>
          <c:showVal val="0"/>
          <c:showCatName val="0"/>
          <c:showSerName val="0"/>
          <c:showPercent val="0"/>
          <c:showBubbleSize val="0"/>
        </c:dLbls>
        <c:smooth val="0"/>
        <c:axId val="238594544"/>
        <c:axId val="238591408"/>
      </c:lineChart>
      <c:catAx>
        <c:axId val="238594544"/>
        <c:scaling>
          <c:orientation val="minMax"/>
        </c:scaling>
        <c:delete val="0"/>
        <c:axPos val="b"/>
        <c:majorGridlines>
          <c:spPr>
            <a:ln w="3175">
              <a:solidFill>
                <a:sysClr val="windowText" lastClr="000000">
                  <a:tint val="75000"/>
                  <a:shade val="95000"/>
                  <a:satMod val="105000"/>
                  <a:alpha val="30000"/>
                </a:sysClr>
              </a:solidFill>
            </a:ln>
          </c:spPr>
        </c:majorGridlines>
        <c:numFmt formatCode="mmm\-yy" sourceLinked="0"/>
        <c:majorTickMark val="cross"/>
        <c:minorTickMark val="none"/>
        <c:tickLblPos val="nextTo"/>
        <c:spPr>
          <a:ln/>
        </c:spPr>
        <c:txPr>
          <a:bodyPr rot="-5400000" vert="horz"/>
          <a:lstStyle/>
          <a:p>
            <a:pPr>
              <a:defRPr sz="1000" b="0" i="0" u="none" strike="noStrike" baseline="0">
                <a:solidFill>
                  <a:srgbClr val="000000"/>
                </a:solidFill>
                <a:latin typeface="Calibri"/>
                <a:ea typeface="Calibri"/>
                <a:cs typeface="Calibri"/>
              </a:defRPr>
            </a:pPr>
            <a:endParaRPr lang="en-US"/>
          </a:p>
        </c:txPr>
        <c:crossAx val="238591408"/>
        <c:crosses val="autoZero"/>
        <c:auto val="0"/>
        <c:lblAlgn val="ctr"/>
        <c:lblOffset val="100"/>
        <c:noMultiLvlLbl val="0"/>
      </c:catAx>
      <c:valAx>
        <c:axId val="238591408"/>
        <c:scaling>
          <c:orientation val="minMax"/>
          <c:max val="0.1"/>
          <c:min val="2.0000000000000011E-2"/>
        </c:scaling>
        <c:delete val="0"/>
        <c:axPos val="l"/>
        <c:majorGridlines/>
        <c:numFmt formatCode="0.00%" sourceLinked="0"/>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238594544"/>
        <c:crosses val="autoZero"/>
        <c:crossBetween val="midCat"/>
        <c:majorUnit val="1.0000000000000005E-2"/>
        <c:minorUnit val="5.0000000000000114E-3"/>
      </c:valAx>
    </c:plotArea>
    <c:legend>
      <c:legendPos val="r"/>
      <c:layout>
        <c:manualLayout>
          <c:xMode val="edge"/>
          <c:yMode val="edge"/>
          <c:x val="0.81252498043007781"/>
          <c:y val="0.37889535547187037"/>
          <c:w val="0.17873359580052495"/>
          <c:h val="0.23913891198382808"/>
        </c:manualLayout>
      </c:layout>
      <c:overlay val="0"/>
      <c:txPr>
        <a:bodyPr/>
        <a:lstStyle/>
        <a:p>
          <a:pPr>
            <a:defRPr sz="10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b="0" dirty="0"/>
              <a:t>Red 8 Performance and Contribution</a:t>
            </a:r>
            <a:r>
              <a:rPr lang="en-GB" sz="1400" b="0" baseline="0" dirty="0"/>
              <a:t> from Running Calls</a:t>
            </a:r>
            <a:endParaRPr lang="en-GB" sz="1400" b="0" dirty="0"/>
          </a:p>
        </c:rich>
      </c:tx>
      <c:layout>
        <c:manualLayout>
          <c:xMode val="edge"/>
          <c:yMode val="edge"/>
          <c:x val="0.22688774010334425"/>
          <c:y val="5.1747202269841287E-2"/>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2247750712805354"/>
          <c:y val="0.13662876521404663"/>
          <c:w val="0.74271611577390673"/>
          <c:h val="0.58378921123813632"/>
        </c:manualLayout>
      </c:layout>
      <c:barChart>
        <c:barDir val="col"/>
        <c:grouping val="clustered"/>
        <c:varyColors val="0"/>
        <c:ser>
          <c:idx val="2"/>
          <c:order val="0"/>
          <c:tx>
            <c:strRef>
              <c:f>'Timely Care - RED'!$B$26</c:f>
              <c:strCache>
                <c:ptCount val="1"/>
                <c:pt idx="0">
                  <c:v>% of emergency responses to red calls arriving within (up to and including) 8 minutes
</c:v>
                </c:pt>
              </c:strCache>
            </c:strRef>
          </c:tx>
          <c:spPr>
            <a:solidFill>
              <a:srgbClr val="FF5050"/>
            </a:solidFill>
            <a:ln>
              <a:solidFill>
                <a:srgbClr val="FF0000"/>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5400000" spcFirstLastPara="1" vertOverflow="ellipsis"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'Timely Care - RED'!$Y$25:$AV$25</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'Timely Care - RED'!$Y$26:$AV$26</c:f>
              <c:numCache>
                <c:formatCode>0.0%</c:formatCode>
                <c:ptCount val="24"/>
                <c:pt idx="0">
                  <c:v>0.78600000000000003</c:v>
                </c:pt>
                <c:pt idx="1">
                  <c:v>0.76800000000000002</c:v>
                </c:pt>
                <c:pt idx="2">
                  <c:v>0.75900000000000001</c:v>
                </c:pt>
                <c:pt idx="3">
                  <c:v>0.73299999999999998</c:v>
                </c:pt>
                <c:pt idx="4">
                  <c:v>0.7</c:v>
                </c:pt>
                <c:pt idx="5">
                  <c:v>0.69699999999999995</c:v>
                </c:pt>
                <c:pt idx="6">
                  <c:v>0.69</c:v>
                </c:pt>
                <c:pt idx="7">
                  <c:v>0.69599999999999995</c:v>
                </c:pt>
                <c:pt idx="8">
                  <c:v>0.751</c:v>
                </c:pt>
                <c:pt idx="9">
                  <c:v>0.76100000000000001</c:v>
                </c:pt>
                <c:pt idx="10">
                  <c:v>0.75600000000000001</c:v>
                </c:pt>
                <c:pt idx="11">
                  <c:v>0.754</c:v>
                </c:pt>
                <c:pt idx="12">
                  <c:v>0.74399999999999999</c:v>
                </c:pt>
                <c:pt idx="13">
                  <c:v>0.73899999999999999</c:v>
                </c:pt>
                <c:pt idx="14">
                  <c:v>0.747</c:v>
                </c:pt>
                <c:pt idx="15">
                  <c:v>0.72299999999999998</c:v>
                </c:pt>
                <c:pt idx="16">
                  <c:v>0.72799999999999998</c:v>
                </c:pt>
                <c:pt idx="17">
                  <c:v>0.71799999999999997</c:v>
                </c:pt>
                <c:pt idx="18">
                  <c:v>0.72399999999999998</c:v>
                </c:pt>
                <c:pt idx="19">
                  <c:v>0.71200000000000008</c:v>
                </c:pt>
                <c:pt idx="20">
                  <c:v>0.70299999999999996</c:v>
                </c:pt>
                <c:pt idx="21">
                  <c:v>0.70199999999999996</c:v>
                </c:pt>
                <c:pt idx="22" formatCode="0.00%">
                  <c:v>0.72499999999999998</c:v>
                </c:pt>
                <c:pt idx="23" formatCode="0.00%">
                  <c:v>0.69299999999999995</c:v>
                </c:pt>
              </c:numCache>
            </c:numRef>
          </c:val>
        </c:ser>
        <c:dLbls>
          <c:dLblPos val="ctr"/>
          <c:showLegendKey val="0"/>
          <c:showVal val="1"/>
          <c:showCatName val="0"/>
          <c:showSerName val="0"/>
          <c:showPercent val="0"/>
          <c:showBubbleSize val="0"/>
        </c:dLbls>
        <c:gapWidth val="75"/>
        <c:axId val="107623240"/>
        <c:axId val="202912736"/>
      </c:barChart>
      <c:lineChart>
        <c:grouping val="standard"/>
        <c:varyColors val="0"/>
        <c:ser>
          <c:idx val="0"/>
          <c:order val="1"/>
          <c:tx>
            <c:strRef>
              <c:f>'Timely Care - RED'!$B$27</c:f>
              <c:strCache>
                <c:ptCount val="1"/>
                <c:pt idx="0">
                  <c:v>Red 8 Target 65%</c:v>
                </c:pt>
              </c:strCache>
            </c:strRef>
          </c:tx>
          <c:spPr>
            <a:ln w="34925" cap="rnd">
              <a:solidFill>
                <a:srgbClr val="C00000"/>
              </a:solidFill>
              <a:round/>
            </a:ln>
            <a:effectLst>
              <a:outerShdw blurRad="57150" dist="19050" dir="5400000" algn="ctr" rotWithShape="0">
                <a:srgbClr val="000000">
                  <a:alpha val="63000"/>
                </a:srgbClr>
              </a:outerShdw>
            </a:effectLst>
          </c:spPr>
          <c:marker>
            <c:symbol val="none"/>
          </c:marker>
          <c:dLbls>
            <c:delete val="1"/>
          </c:dLbls>
          <c:cat>
            <c:numRef>
              <c:f>'Timely Care - RED'!$Y$25:$AV$25</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'Timely Care - RED'!$Y$27:$AV$27</c:f>
              <c:numCache>
                <c:formatCode>0.0%</c:formatCode>
                <c:ptCount val="24"/>
                <c:pt idx="0">
                  <c:v>0.65</c:v>
                </c:pt>
                <c:pt idx="1">
                  <c:v>0.65</c:v>
                </c:pt>
                <c:pt idx="2">
                  <c:v>0.65</c:v>
                </c:pt>
                <c:pt idx="3">
                  <c:v>0.65</c:v>
                </c:pt>
                <c:pt idx="4">
                  <c:v>0.65</c:v>
                </c:pt>
                <c:pt idx="5">
                  <c:v>0.65</c:v>
                </c:pt>
                <c:pt idx="6">
                  <c:v>0.65</c:v>
                </c:pt>
                <c:pt idx="7">
                  <c:v>0.65</c:v>
                </c:pt>
                <c:pt idx="8">
                  <c:v>0.65</c:v>
                </c:pt>
                <c:pt idx="9">
                  <c:v>0.65</c:v>
                </c:pt>
                <c:pt idx="10">
                  <c:v>0.65</c:v>
                </c:pt>
                <c:pt idx="11">
                  <c:v>0.65</c:v>
                </c:pt>
                <c:pt idx="12">
                  <c:v>0.65</c:v>
                </c:pt>
                <c:pt idx="13">
                  <c:v>0.65</c:v>
                </c:pt>
                <c:pt idx="14">
                  <c:v>0.65</c:v>
                </c:pt>
                <c:pt idx="15">
                  <c:v>0.65</c:v>
                </c:pt>
                <c:pt idx="16">
                  <c:v>0.65</c:v>
                </c:pt>
                <c:pt idx="17">
                  <c:v>0.65</c:v>
                </c:pt>
                <c:pt idx="18">
                  <c:v>0.65</c:v>
                </c:pt>
                <c:pt idx="19">
                  <c:v>0.65</c:v>
                </c:pt>
                <c:pt idx="20">
                  <c:v>0.65</c:v>
                </c:pt>
                <c:pt idx="21">
                  <c:v>0.65</c:v>
                </c:pt>
                <c:pt idx="22">
                  <c:v>0.65</c:v>
                </c:pt>
                <c:pt idx="23">
                  <c:v>0.65</c:v>
                </c:pt>
              </c:numCache>
            </c:numRef>
          </c:val>
          <c:smooth val="0"/>
        </c:ser>
        <c:dLbls>
          <c:dLblPos val="ctr"/>
          <c:showLegendKey val="0"/>
          <c:showVal val="1"/>
          <c:showCatName val="0"/>
          <c:showSerName val="0"/>
          <c:showPercent val="0"/>
          <c:showBubbleSize val="0"/>
        </c:dLbls>
        <c:marker val="1"/>
        <c:smooth val="0"/>
        <c:axId val="107623240"/>
        <c:axId val="202912736"/>
      </c:lineChart>
      <c:lineChart>
        <c:grouping val="standard"/>
        <c:varyColors val="0"/>
        <c:ser>
          <c:idx val="1"/>
          <c:order val="2"/>
          <c:tx>
            <c:strRef>
              <c:f>'Timely Care - RED'!$B$29</c:f>
              <c:strCache>
                <c:ptCount val="1"/>
                <c:pt idx="0">
                  <c:v>Running Call Contribution</c:v>
                </c:pt>
              </c:strCache>
            </c:strRef>
          </c:tx>
          <c:spPr>
            <a:ln w="34925" cap="rnd">
              <a:solidFill>
                <a:srgbClr val="5B9BD5"/>
              </a:solidFill>
              <a:round/>
            </a:ln>
            <a:effectLst>
              <a:outerShdw blurRad="57150" dist="19050" dir="5400000" algn="ctr" rotWithShape="0">
                <a:srgbClr val="000000">
                  <a:alpha val="63000"/>
                </a:srgbClr>
              </a:outerShdw>
            </a:effectLst>
          </c:spPr>
          <c:marker>
            <c:symbol val="none"/>
          </c:marker>
          <c:dLbls>
            <c:delete val="1"/>
          </c:dLbls>
          <c:cat>
            <c:numRef>
              <c:f>'Timely Care - RED'!$Y$25:$AV$25</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'Timely Care - RED'!$Y$29:$AV$29</c:f>
              <c:numCache>
                <c:formatCode>0.00%</c:formatCode>
                <c:ptCount val="24"/>
                <c:pt idx="0">
                  <c:v>0.109</c:v>
                </c:pt>
                <c:pt idx="1">
                  <c:v>0.09</c:v>
                </c:pt>
                <c:pt idx="2">
                  <c:v>0.1</c:v>
                </c:pt>
                <c:pt idx="3">
                  <c:v>6.7000000000000004E-2</c:v>
                </c:pt>
                <c:pt idx="4">
                  <c:v>6.6000000000000003E-2</c:v>
                </c:pt>
                <c:pt idx="5">
                  <c:v>5.8000000000000003E-2</c:v>
                </c:pt>
                <c:pt idx="6">
                  <c:v>5.5E-2</c:v>
                </c:pt>
                <c:pt idx="7">
                  <c:v>0.06</c:v>
                </c:pt>
                <c:pt idx="8">
                  <c:v>7.2999999999999995E-2</c:v>
                </c:pt>
                <c:pt idx="9">
                  <c:v>8.4000000000000005E-2</c:v>
                </c:pt>
                <c:pt idx="10">
                  <c:v>9.2999999999999999E-2</c:v>
                </c:pt>
                <c:pt idx="11">
                  <c:v>8.3000000000000004E-2</c:v>
                </c:pt>
                <c:pt idx="12">
                  <c:v>6.7000000000000004E-2</c:v>
                </c:pt>
                <c:pt idx="13">
                  <c:v>6.9000000000000006E-2</c:v>
                </c:pt>
                <c:pt idx="14">
                  <c:v>6.2E-2</c:v>
                </c:pt>
                <c:pt idx="15">
                  <c:v>6.3E-2</c:v>
                </c:pt>
                <c:pt idx="16">
                  <c:v>5.6000000000000001E-2</c:v>
                </c:pt>
                <c:pt idx="17">
                  <c:v>4.2000000000000003E-2</c:v>
                </c:pt>
                <c:pt idx="18">
                  <c:v>4.2999999999999997E-2</c:v>
                </c:pt>
                <c:pt idx="19">
                  <c:v>3.7999999999999999E-2</c:v>
                </c:pt>
                <c:pt idx="20">
                  <c:v>4.7E-2</c:v>
                </c:pt>
                <c:pt idx="21">
                  <c:v>4.7E-2</c:v>
                </c:pt>
                <c:pt idx="22">
                  <c:v>5.2999999999999999E-2</c:v>
                </c:pt>
                <c:pt idx="23">
                  <c:v>5.3999999999999999E-2</c:v>
                </c:pt>
              </c:numCache>
            </c:numRef>
          </c:val>
          <c:smooth val="0"/>
        </c:ser>
        <c:dLbls>
          <c:dLblPos val="ctr"/>
          <c:showLegendKey val="0"/>
          <c:showVal val="1"/>
          <c:showCatName val="0"/>
          <c:showSerName val="0"/>
          <c:showPercent val="0"/>
          <c:showBubbleSize val="0"/>
        </c:dLbls>
        <c:marker val="1"/>
        <c:smooth val="0"/>
        <c:axId val="202911952"/>
        <c:axId val="202912344"/>
      </c:lineChart>
      <c:dateAx>
        <c:axId val="107623240"/>
        <c:scaling>
          <c:orientation val="minMax"/>
        </c:scaling>
        <c:delete val="0"/>
        <c:axPos val="b"/>
        <c:numFmt formatCode="mmm\-yy" sourceLinked="1"/>
        <c:majorTickMark val="out"/>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crossAx val="202912736"/>
        <c:crosses val="autoZero"/>
        <c:auto val="1"/>
        <c:lblOffset val="100"/>
        <c:baseTimeUnit val="months"/>
        <c:majorUnit val="1"/>
        <c:majorTimeUnit val="months"/>
      </c:dateAx>
      <c:valAx>
        <c:axId val="202912736"/>
        <c:scaling>
          <c:orientation val="minMax"/>
          <c:min val="0.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dirty="0"/>
                  <a:t>Red 8 Performance</a:t>
                </a:r>
              </a:p>
            </c:rich>
          </c:tx>
          <c:layout>
            <c:manualLayout>
              <c:xMode val="edge"/>
              <c:yMode val="edge"/>
              <c:x val="4.4348453129446847E-3"/>
              <c:y val="0.2721865256008279"/>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crossAx val="107623240"/>
        <c:crosses val="autoZero"/>
        <c:crossBetween val="between"/>
      </c:valAx>
      <c:valAx>
        <c:axId val="202912344"/>
        <c:scaling>
          <c:orientation val="minMax"/>
        </c:scaling>
        <c:delete val="0"/>
        <c:axPos val="r"/>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dirty="0"/>
                  <a:t>Running Call Contribution</a:t>
                </a:r>
              </a:p>
            </c:rich>
          </c:tx>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crossAx val="202911952"/>
        <c:crosses val="max"/>
        <c:crossBetween val="between"/>
      </c:valAx>
      <c:dateAx>
        <c:axId val="202911952"/>
        <c:scaling>
          <c:orientation val="minMax"/>
        </c:scaling>
        <c:delete val="1"/>
        <c:axPos val="b"/>
        <c:numFmt formatCode="mmm\-yy" sourceLinked="1"/>
        <c:majorTickMark val="out"/>
        <c:minorTickMark val="none"/>
        <c:tickLblPos val="nextTo"/>
        <c:crossAx val="202912344"/>
        <c:crosses val="autoZero"/>
        <c:auto val="1"/>
        <c:lblOffset val="100"/>
        <c:baseTimeUnit val="months"/>
      </c:dateAx>
      <c:spPr>
        <a:noFill/>
        <a:ln>
          <a:noFill/>
        </a:ln>
        <a:effectLst/>
      </c:spPr>
    </c:plotArea>
    <c:legend>
      <c:legendPos val="b"/>
      <c:layout>
        <c:manualLayout>
          <c:xMode val="edge"/>
          <c:yMode val="edge"/>
          <c:x val="1.9529347083777526E-2"/>
          <c:y val="0.86399204693897436"/>
          <c:w val="0.96193617794408848"/>
          <c:h val="0.12647825583536468"/>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solidFill>
            <a:sysClr val="windowText" lastClr="000000"/>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dirty="0"/>
              <a:t>EA* Contribution to Red Performance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4.5888793894566758E-2"/>
          <c:y val="0.13685324947406374"/>
          <c:w val="0.93750898742153166"/>
          <c:h val="0.64482967102726729"/>
        </c:manualLayout>
      </c:layout>
      <c:lineChart>
        <c:grouping val="standard"/>
        <c:varyColors val="0"/>
        <c:ser>
          <c:idx val="0"/>
          <c:order val="0"/>
          <c:tx>
            <c:strRef>
              <c:f>'EA RED Contribution'!$AE$3</c:f>
              <c:strCache>
                <c:ptCount val="1"/>
                <c:pt idx="0">
                  <c:v>"EA" Contribution to Red Performance</c:v>
                </c:pt>
              </c:strCache>
            </c:strRef>
          </c:tx>
          <c:spPr>
            <a:ln w="28575" cap="rnd" cmpd="dbl">
              <a:solidFill>
                <a:srgbClr val="5B9BD5"/>
              </a:solidFill>
              <a:round/>
            </a:ln>
            <a:effectLst/>
          </c:spPr>
          <c:marker>
            <c:symbol val="circle"/>
            <c:size val="5"/>
            <c:spPr>
              <a:solidFill>
                <a:srgbClr val="5B9BD5"/>
              </a:solidFill>
              <a:ln w="9525">
                <a:solidFill>
                  <a:schemeClr val="bg1"/>
                </a:solidFill>
              </a:ln>
              <a:effectLst/>
            </c:spPr>
          </c:marker>
          <c:cat>
            <c:numRef>
              <c:f>'EA RED Contribution'!$AF$2:$BC$2</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'EA RED Contribution'!$AF$3:$BC$3</c:f>
              <c:numCache>
                <c:formatCode>0.0%</c:formatCode>
                <c:ptCount val="24"/>
                <c:pt idx="0">
                  <c:v>0.37753329473074698</c:v>
                </c:pt>
                <c:pt idx="1">
                  <c:v>0.36385255648038051</c:v>
                </c:pt>
                <c:pt idx="2">
                  <c:v>0.35801781737193766</c:v>
                </c:pt>
                <c:pt idx="3">
                  <c:v>0.29325842696629212</c:v>
                </c:pt>
                <c:pt idx="4">
                  <c:v>0.26217891939769705</c:v>
                </c:pt>
                <c:pt idx="5">
                  <c:v>0.2629172382258802</c:v>
                </c:pt>
                <c:pt idx="6">
                  <c:v>0.24974093264248703</c:v>
                </c:pt>
                <c:pt idx="7">
                  <c:v>0.24603534209333938</c:v>
                </c:pt>
                <c:pt idx="8">
                  <c:v>0.32339707536557932</c:v>
                </c:pt>
                <c:pt idx="9">
                  <c:v>0.32278152568759733</c:v>
                </c:pt>
                <c:pt idx="10">
                  <c:v>0.3125</c:v>
                </c:pt>
                <c:pt idx="11">
                  <c:v>0.32924435721295386</c:v>
                </c:pt>
                <c:pt idx="12">
                  <c:v>0.31989795918367347</c:v>
                </c:pt>
                <c:pt idx="13">
                  <c:v>0.32286760858189428</c:v>
                </c:pt>
                <c:pt idx="14">
                  <c:v>0.32019704433497537</c:v>
                </c:pt>
                <c:pt idx="15">
                  <c:v>0.30755314337403888</c:v>
                </c:pt>
                <c:pt idx="16">
                  <c:v>0.29204639602319798</c:v>
                </c:pt>
                <c:pt idx="17">
                  <c:v>0.28007889546351084</c:v>
                </c:pt>
                <c:pt idx="18">
                  <c:v>0.29961727720065612</c:v>
                </c:pt>
                <c:pt idx="19">
                  <c:v>0.29580896686159847</c:v>
                </c:pt>
                <c:pt idx="20">
                  <c:v>0.29181494661921709</c:v>
                </c:pt>
                <c:pt idx="21">
                  <c:v>0.28545119705340699</c:v>
                </c:pt>
                <c:pt idx="22">
                  <c:v>0.29934518241347052</c:v>
                </c:pt>
                <c:pt idx="23">
                  <c:v>0.28205128205128205</c:v>
                </c:pt>
              </c:numCache>
            </c:numRef>
          </c:val>
          <c:smooth val="0"/>
        </c:ser>
        <c:dLbls>
          <c:showLegendKey val="0"/>
          <c:showVal val="0"/>
          <c:showCatName val="0"/>
          <c:showSerName val="0"/>
          <c:showPercent val="0"/>
          <c:showBubbleSize val="0"/>
        </c:dLbls>
        <c:marker val="1"/>
        <c:smooth val="0"/>
        <c:axId val="107621672"/>
        <c:axId val="107621280"/>
      </c:lineChart>
      <c:dateAx>
        <c:axId val="10762167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solidFill>
                <a:latin typeface="+mn-lt"/>
                <a:ea typeface="+mn-ea"/>
                <a:cs typeface="+mn-cs"/>
              </a:defRPr>
            </a:pPr>
            <a:endParaRPr lang="en-US"/>
          </a:p>
        </c:txPr>
        <c:crossAx val="107621280"/>
        <c:crosses val="autoZero"/>
        <c:auto val="1"/>
        <c:lblOffset val="100"/>
        <c:baseTimeUnit val="months"/>
      </c:dateAx>
      <c:valAx>
        <c:axId val="1076212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762167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GB" sz="1600" b="0" dirty="0"/>
              <a:t>% of Notification to Handover within 15 minutes against </a:t>
            </a:r>
          </a:p>
          <a:p>
            <a:pPr>
              <a:defRPr sz="1600" b="0"/>
            </a:pPr>
            <a:r>
              <a:rPr lang="en-GB" sz="1600" b="0" dirty="0"/>
              <a:t>Notification to Handover Lost Hours </a:t>
            </a:r>
          </a:p>
        </c:rich>
      </c:tx>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0368319682160389"/>
          <c:y val="6.5962431986210671E-2"/>
          <c:w val="0.79577009946125166"/>
          <c:h val="0.58874306245699859"/>
        </c:manualLayout>
      </c:layout>
      <c:barChart>
        <c:barDir val="col"/>
        <c:grouping val="stacked"/>
        <c:varyColors val="0"/>
        <c:ser>
          <c:idx val="5"/>
          <c:order val="1"/>
          <c:tx>
            <c:strRef>
              <c:f>'% Notification to Handover'!$A$57</c:f>
              <c:strCache>
                <c:ptCount val="1"/>
                <c:pt idx="0">
                  <c:v>SB Lost Hours</c:v>
                </c:pt>
              </c:strCache>
            </c:strRef>
          </c:tx>
          <c:spPr>
            <a:solidFill>
              <a:srgbClr val="7030A0"/>
            </a:solidFill>
            <a:ln>
              <a:noFill/>
            </a:ln>
            <a:effectLst>
              <a:outerShdw blurRad="57150" dist="19050" dir="5400000" algn="ctr" rotWithShape="0">
                <a:srgbClr val="000000">
                  <a:alpha val="63000"/>
                </a:srgbClr>
              </a:outerShdw>
            </a:effectLst>
          </c:spPr>
          <c:invertIfNegative val="0"/>
          <c:cat>
            <c:numRef>
              <c:f>'% Notification to Handover'!$X$48:$AU$48</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 Notification to Handover'!$W$57:$AU$57</c:f>
              <c:numCache>
                <c:formatCode>0.00</c:formatCode>
                <c:ptCount val="25"/>
                <c:pt idx="0">
                  <c:v>489.4</c:v>
                </c:pt>
                <c:pt idx="1">
                  <c:v>675.1</c:v>
                </c:pt>
                <c:pt idx="2">
                  <c:v>619.66075799999999</c:v>
                </c:pt>
                <c:pt idx="3">
                  <c:v>1343.1</c:v>
                </c:pt>
                <c:pt idx="4">
                  <c:v>1677.7</c:v>
                </c:pt>
                <c:pt idx="5">
                  <c:v>2144.1999999999998</c:v>
                </c:pt>
                <c:pt idx="6">
                  <c:v>2598.8000000000002</c:v>
                </c:pt>
                <c:pt idx="7">
                  <c:v>2193.6999999999998</c:v>
                </c:pt>
                <c:pt idx="8">
                  <c:v>2566.6</c:v>
                </c:pt>
                <c:pt idx="9">
                  <c:v>1433</c:v>
                </c:pt>
                <c:pt idx="10">
                  <c:v>1149</c:v>
                </c:pt>
                <c:pt idx="11">
                  <c:v>847</c:v>
                </c:pt>
                <c:pt idx="12">
                  <c:v>1062</c:v>
                </c:pt>
                <c:pt idx="13">
                  <c:v>1012</c:v>
                </c:pt>
                <c:pt idx="14">
                  <c:v>1169</c:v>
                </c:pt>
                <c:pt idx="15">
                  <c:v>1391</c:v>
                </c:pt>
                <c:pt idx="16">
                  <c:v>1496</c:v>
                </c:pt>
                <c:pt idx="17">
                  <c:v>2109</c:v>
                </c:pt>
                <c:pt idx="18">
                  <c:v>3179</c:v>
                </c:pt>
                <c:pt idx="19">
                  <c:v>1583</c:v>
                </c:pt>
                <c:pt idx="20">
                  <c:v>2411</c:v>
                </c:pt>
                <c:pt idx="21">
                  <c:v>2306</c:v>
                </c:pt>
                <c:pt idx="22">
                  <c:v>1958</c:v>
                </c:pt>
                <c:pt idx="23">
                  <c:v>2372</c:v>
                </c:pt>
                <c:pt idx="24" formatCode="General">
                  <c:v>1553</c:v>
                </c:pt>
              </c:numCache>
            </c:numRef>
          </c:val>
        </c:ser>
        <c:ser>
          <c:idx val="6"/>
          <c:order val="2"/>
          <c:tx>
            <c:strRef>
              <c:f>'% Notification to Handover'!$A$58</c:f>
              <c:strCache>
                <c:ptCount val="1"/>
                <c:pt idx="0">
                  <c:v>AB Lost Hours</c:v>
                </c:pt>
              </c:strCache>
            </c:strRef>
          </c:tx>
          <c:spPr>
            <a:solidFill>
              <a:schemeClr val="accent5"/>
            </a:solidFill>
            <a:ln>
              <a:noFill/>
            </a:ln>
            <a:effectLst>
              <a:outerShdw blurRad="57150" dist="19050" dir="5400000" algn="ctr" rotWithShape="0">
                <a:srgbClr val="000000">
                  <a:alpha val="63000"/>
                </a:srgbClr>
              </a:outerShdw>
            </a:effectLst>
          </c:spPr>
          <c:invertIfNegative val="0"/>
          <c:cat>
            <c:numRef>
              <c:f>'% Notification to Handover'!$X$48:$AU$48</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 Notification to Handover'!$X$58:$AU$58</c:f>
              <c:numCache>
                <c:formatCode>0.00</c:formatCode>
                <c:ptCount val="24"/>
                <c:pt idx="0">
                  <c:v>365.5</c:v>
                </c:pt>
                <c:pt idx="1">
                  <c:v>449.49742400000002</c:v>
                </c:pt>
                <c:pt idx="2">
                  <c:v>632.4</c:v>
                </c:pt>
                <c:pt idx="3">
                  <c:v>794.9</c:v>
                </c:pt>
                <c:pt idx="4">
                  <c:v>1241.8</c:v>
                </c:pt>
                <c:pt idx="5">
                  <c:v>1276.7</c:v>
                </c:pt>
                <c:pt idx="6">
                  <c:v>1337.5</c:v>
                </c:pt>
                <c:pt idx="7">
                  <c:v>1416.7</c:v>
                </c:pt>
                <c:pt idx="8">
                  <c:v>944</c:v>
                </c:pt>
                <c:pt idx="9">
                  <c:v>639</c:v>
                </c:pt>
                <c:pt idx="10">
                  <c:v>478</c:v>
                </c:pt>
                <c:pt idx="11">
                  <c:v>728</c:v>
                </c:pt>
                <c:pt idx="12">
                  <c:v>931</c:v>
                </c:pt>
                <c:pt idx="13">
                  <c:v>1189</c:v>
                </c:pt>
                <c:pt idx="14">
                  <c:v>1087</c:v>
                </c:pt>
                <c:pt idx="15">
                  <c:v>948</c:v>
                </c:pt>
                <c:pt idx="16">
                  <c:v>1289</c:v>
                </c:pt>
                <c:pt idx="17">
                  <c:v>1712</c:v>
                </c:pt>
                <c:pt idx="18">
                  <c:v>1394</c:v>
                </c:pt>
                <c:pt idx="19">
                  <c:v>1499</c:v>
                </c:pt>
                <c:pt idx="20">
                  <c:v>1915</c:v>
                </c:pt>
                <c:pt idx="21">
                  <c:v>1631</c:v>
                </c:pt>
                <c:pt idx="22">
                  <c:v>1534</c:v>
                </c:pt>
                <c:pt idx="23" formatCode="General">
                  <c:v>2456</c:v>
                </c:pt>
              </c:numCache>
            </c:numRef>
          </c:val>
        </c:ser>
        <c:ser>
          <c:idx val="7"/>
          <c:order val="3"/>
          <c:tx>
            <c:strRef>
              <c:f>'% Notification to Handover'!$A$59</c:f>
              <c:strCache>
                <c:ptCount val="1"/>
                <c:pt idx="0">
                  <c:v>BCU Lost Hours</c:v>
                </c:pt>
              </c:strCache>
            </c:strRef>
          </c:tx>
          <c:spPr>
            <a:solidFill>
              <a:schemeClr val="accent1">
                <a:lumMod val="40000"/>
                <a:lumOff val="60000"/>
              </a:schemeClr>
            </a:solidFill>
            <a:ln>
              <a:noFill/>
            </a:ln>
            <a:effectLst>
              <a:outerShdw blurRad="57150" dist="19050" dir="5400000" algn="ctr" rotWithShape="0">
                <a:srgbClr val="000000">
                  <a:alpha val="63000"/>
                </a:srgbClr>
              </a:outerShdw>
            </a:effectLst>
          </c:spPr>
          <c:invertIfNegative val="0"/>
          <c:cat>
            <c:numRef>
              <c:f>'% Notification to Handover'!$X$48:$AU$48</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 Notification to Handover'!$X$59:$AU$59</c:f>
              <c:numCache>
                <c:formatCode>0.00</c:formatCode>
                <c:ptCount val="24"/>
                <c:pt idx="0">
                  <c:v>1381.5</c:v>
                </c:pt>
                <c:pt idx="1">
                  <c:v>1983.1123150000003</c:v>
                </c:pt>
                <c:pt idx="2">
                  <c:v>2380.1</c:v>
                </c:pt>
                <c:pt idx="3">
                  <c:v>2198.5</c:v>
                </c:pt>
                <c:pt idx="4">
                  <c:v>3145.5</c:v>
                </c:pt>
                <c:pt idx="5">
                  <c:v>4037.3</c:v>
                </c:pt>
                <c:pt idx="6">
                  <c:v>3379.8</c:v>
                </c:pt>
                <c:pt idx="7">
                  <c:v>3072.3</c:v>
                </c:pt>
                <c:pt idx="8">
                  <c:v>2257</c:v>
                </c:pt>
                <c:pt idx="9">
                  <c:v>1303</c:v>
                </c:pt>
                <c:pt idx="10">
                  <c:v>1662</c:v>
                </c:pt>
                <c:pt idx="11">
                  <c:v>1843</c:v>
                </c:pt>
                <c:pt idx="12">
                  <c:v>1852</c:v>
                </c:pt>
                <c:pt idx="13">
                  <c:v>1830</c:v>
                </c:pt>
                <c:pt idx="14">
                  <c:v>2180</c:v>
                </c:pt>
                <c:pt idx="15">
                  <c:v>1072</c:v>
                </c:pt>
                <c:pt idx="16">
                  <c:v>1227</c:v>
                </c:pt>
                <c:pt idx="17">
                  <c:v>1813</c:v>
                </c:pt>
                <c:pt idx="18">
                  <c:v>1067</c:v>
                </c:pt>
                <c:pt idx="19">
                  <c:v>1298</c:v>
                </c:pt>
                <c:pt idx="20">
                  <c:v>1871</c:v>
                </c:pt>
                <c:pt idx="21">
                  <c:v>1561</c:v>
                </c:pt>
                <c:pt idx="22">
                  <c:v>1262</c:v>
                </c:pt>
                <c:pt idx="23" formatCode="General">
                  <c:v>2044</c:v>
                </c:pt>
              </c:numCache>
            </c:numRef>
          </c:val>
        </c:ser>
        <c:ser>
          <c:idx val="8"/>
          <c:order val="4"/>
          <c:tx>
            <c:strRef>
              <c:f>'% Notification to Handover'!$A$60</c:f>
              <c:strCache>
                <c:ptCount val="1"/>
                <c:pt idx="0">
                  <c:v>C&amp;V Lost Hours</c:v>
                </c:pt>
              </c:strCache>
            </c:strRef>
          </c:tx>
          <c:spPr>
            <a:solidFill>
              <a:schemeClr val="accent6"/>
            </a:solidFill>
            <a:ln>
              <a:noFill/>
            </a:ln>
            <a:effectLst>
              <a:outerShdw blurRad="57150" dist="19050" dir="5400000" algn="ctr" rotWithShape="0">
                <a:srgbClr val="000000">
                  <a:alpha val="63000"/>
                </a:srgbClr>
              </a:outerShdw>
            </a:effectLst>
          </c:spPr>
          <c:invertIfNegative val="0"/>
          <c:cat>
            <c:numRef>
              <c:f>'% Notification to Handover'!$X$48:$AU$48</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 Notification to Handover'!$X$60:$AU$60</c:f>
              <c:numCache>
                <c:formatCode>0.00</c:formatCode>
                <c:ptCount val="24"/>
                <c:pt idx="0">
                  <c:v>294.3</c:v>
                </c:pt>
                <c:pt idx="1">
                  <c:v>415.92604900000003</c:v>
                </c:pt>
                <c:pt idx="2">
                  <c:v>805.7</c:v>
                </c:pt>
                <c:pt idx="3">
                  <c:v>488.1</c:v>
                </c:pt>
                <c:pt idx="4">
                  <c:v>906.3</c:v>
                </c:pt>
                <c:pt idx="5">
                  <c:v>1054.2</c:v>
                </c:pt>
                <c:pt idx="6">
                  <c:v>1322.1</c:v>
                </c:pt>
                <c:pt idx="7">
                  <c:v>821.4</c:v>
                </c:pt>
                <c:pt idx="8">
                  <c:v>877</c:v>
                </c:pt>
                <c:pt idx="9">
                  <c:v>479</c:v>
                </c:pt>
                <c:pt idx="10">
                  <c:v>309</c:v>
                </c:pt>
                <c:pt idx="11">
                  <c:v>248</c:v>
                </c:pt>
                <c:pt idx="12">
                  <c:v>428</c:v>
                </c:pt>
                <c:pt idx="13">
                  <c:v>453</c:v>
                </c:pt>
                <c:pt idx="14">
                  <c:v>750</c:v>
                </c:pt>
                <c:pt idx="15">
                  <c:v>600</c:v>
                </c:pt>
                <c:pt idx="16">
                  <c:v>628</c:v>
                </c:pt>
                <c:pt idx="17" formatCode="_(* #,##0.00_);_(* \(#,##0.00\);_(* &quot;-&quot;??_);_(@_)">
                  <c:v>966</c:v>
                </c:pt>
                <c:pt idx="18">
                  <c:v>758</c:v>
                </c:pt>
                <c:pt idx="19">
                  <c:v>521</c:v>
                </c:pt>
                <c:pt idx="20">
                  <c:v>512</c:v>
                </c:pt>
                <c:pt idx="21">
                  <c:v>559</c:v>
                </c:pt>
                <c:pt idx="22">
                  <c:v>758</c:v>
                </c:pt>
                <c:pt idx="23" formatCode="General">
                  <c:v>611</c:v>
                </c:pt>
              </c:numCache>
            </c:numRef>
          </c:val>
        </c:ser>
        <c:ser>
          <c:idx val="9"/>
          <c:order val="5"/>
          <c:tx>
            <c:strRef>
              <c:f>'% Notification to Handover'!$A$61</c:f>
              <c:strCache>
                <c:ptCount val="1"/>
                <c:pt idx="0">
                  <c:v>Cwm Taf M Lost Hours</c:v>
                </c:pt>
              </c:strCache>
            </c:strRef>
          </c:tx>
          <c:spPr>
            <a:solidFill>
              <a:schemeClr val="tx1"/>
            </a:solidFill>
            <a:ln>
              <a:noFill/>
            </a:ln>
            <a:effectLst>
              <a:outerShdw blurRad="57150" dist="19050" dir="5400000" algn="ctr" rotWithShape="0">
                <a:srgbClr val="000000">
                  <a:alpha val="63000"/>
                </a:srgbClr>
              </a:outerShdw>
            </a:effectLst>
          </c:spPr>
          <c:invertIfNegative val="0"/>
          <c:cat>
            <c:numRef>
              <c:f>'% Notification to Handover'!$X$48:$AU$48</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 Notification to Handover'!$X$61:$AU$61</c:f>
              <c:numCache>
                <c:formatCode>0.00</c:formatCode>
                <c:ptCount val="24"/>
                <c:pt idx="0">
                  <c:v>30.3</c:v>
                </c:pt>
                <c:pt idx="1">
                  <c:v>25.247492999999999</c:v>
                </c:pt>
                <c:pt idx="2">
                  <c:v>36</c:v>
                </c:pt>
                <c:pt idx="3">
                  <c:v>34.700000000000003</c:v>
                </c:pt>
                <c:pt idx="4">
                  <c:v>38.299999999999997</c:v>
                </c:pt>
                <c:pt idx="5">
                  <c:v>55.4</c:v>
                </c:pt>
                <c:pt idx="6">
                  <c:v>64.400000000000006</c:v>
                </c:pt>
                <c:pt idx="7">
                  <c:v>55.9</c:v>
                </c:pt>
                <c:pt idx="8">
                  <c:v>18</c:v>
                </c:pt>
                <c:pt idx="9">
                  <c:v>17</c:v>
                </c:pt>
                <c:pt idx="10">
                  <c:v>14</c:v>
                </c:pt>
                <c:pt idx="11">
                  <c:v>19</c:v>
                </c:pt>
                <c:pt idx="12">
                  <c:v>22</c:v>
                </c:pt>
                <c:pt idx="13">
                  <c:v>25</c:v>
                </c:pt>
                <c:pt idx="14">
                  <c:v>34</c:v>
                </c:pt>
                <c:pt idx="15">
                  <c:v>35</c:v>
                </c:pt>
                <c:pt idx="16">
                  <c:v>45</c:v>
                </c:pt>
                <c:pt idx="17">
                  <c:v>36</c:v>
                </c:pt>
                <c:pt idx="18">
                  <c:v>28</c:v>
                </c:pt>
                <c:pt idx="19">
                  <c:v>33</c:v>
                </c:pt>
                <c:pt idx="20">
                  <c:v>1005</c:v>
                </c:pt>
                <c:pt idx="21">
                  <c:v>742</c:v>
                </c:pt>
                <c:pt idx="22">
                  <c:v>580</c:v>
                </c:pt>
                <c:pt idx="23" formatCode="General">
                  <c:v>754</c:v>
                </c:pt>
              </c:numCache>
            </c:numRef>
          </c:val>
        </c:ser>
        <c:ser>
          <c:idx val="10"/>
          <c:order val="6"/>
          <c:tx>
            <c:strRef>
              <c:f>'% Notification to Handover'!$A$62</c:f>
              <c:strCache>
                <c:ptCount val="1"/>
                <c:pt idx="0">
                  <c:v>Hywel Dda Lost Hours</c:v>
                </c:pt>
              </c:strCache>
            </c:strRef>
          </c:tx>
          <c:spPr>
            <a:solidFill>
              <a:srgbClr val="FFFF00"/>
            </a:solidFill>
            <a:ln>
              <a:noFill/>
            </a:ln>
            <a:effectLst>
              <a:outerShdw blurRad="57150" dist="19050" dir="5400000" algn="ctr" rotWithShape="0">
                <a:srgbClr val="000000">
                  <a:alpha val="63000"/>
                </a:srgbClr>
              </a:outerShdw>
            </a:effectLst>
          </c:spPr>
          <c:invertIfNegative val="0"/>
          <c:cat>
            <c:numRef>
              <c:f>'% Notification to Handover'!$X$48:$AU$48</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 Notification to Handover'!$X$62:$AU$62</c:f>
              <c:numCache>
                <c:formatCode>0.00</c:formatCode>
                <c:ptCount val="24"/>
                <c:pt idx="0">
                  <c:v>157.19999999999999</c:v>
                </c:pt>
                <c:pt idx="1">
                  <c:v>350.632452</c:v>
                </c:pt>
                <c:pt idx="2">
                  <c:v>412.7</c:v>
                </c:pt>
                <c:pt idx="3">
                  <c:v>281.10000000000002</c:v>
                </c:pt>
                <c:pt idx="4">
                  <c:v>421.3</c:v>
                </c:pt>
                <c:pt idx="5">
                  <c:v>608.79999999999995</c:v>
                </c:pt>
                <c:pt idx="6">
                  <c:v>603.70000000000005</c:v>
                </c:pt>
                <c:pt idx="7">
                  <c:v>659</c:v>
                </c:pt>
                <c:pt idx="8">
                  <c:v>424</c:v>
                </c:pt>
                <c:pt idx="9">
                  <c:v>424</c:v>
                </c:pt>
                <c:pt idx="10">
                  <c:v>375</c:v>
                </c:pt>
                <c:pt idx="11">
                  <c:v>513.5</c:v>
                </c:pt>
                <c:pt idx="12">
                  <c:v>266</c:v>
                </c:pt>
                <c:pt idx="13">
                  <c:v>426</c:v>
                </c:pt>
                <c:pt idx="14">
                  <c:v>380</c:v>
                </c:pt>
                <c:pt idx="15">
                  <c:v>406</c:v>
                </c:pt>
                <c:pt idx="16">
                  <c:v>523</c:v>
                </c:pt>
                <c:pt idx="17" formatCode="_(* #,##0.00_);_(* \(#,##0.00\);_(* &quot;-&quot;??_);_(@_)">
                  <c:v>802</c:v>
                </c:pt>
                <c:pt idx="18">
                  <c:v>547</c:v>
                </c:pt>
                <c:pt idx="19">
                  <c:v>906</c:v>
                </c:pt>
                <c:pt idx="20">
                  <c:v>856</c:v>
                </c:pt>
                <c:pt idx="21">
                  <c:v>469</c:v>
                </c:pt>
                <c:pt idx="22">
                  <c:v>619</c:v>
                </c:pt>
                <c:pt idx="23" formatCode="General">
                  <c:v>540</c:v>
                </c:pt>
              </c:numCache>
            </c:numRef>
          </c:val>
        </c:ser>
        <c:ser>
          <c:idx val="0"/>
          <c:order val="7"/>
          <c:tx>
            <c:strRef>
              <c:f>'% Notification to Handover'!$A$63</c:f>
              <c:strCache>
                <c:ptCount val="1"/>
                <c:pt idx="0">
                  <c:v>Powys Lost Hours </c:v>
                </c:pt>
              </c:strCache>
            </c:strRef>
          </c:tx>
          <c:spPr>
            <a:solidFill>
              <a:srgbClr val="C00000"/>
            </a:solidFill>
            <a:ln>
              <a:noFill/>
            </a:ln>
            <a:effectLst>
              <a:outerShdw blurRad="57150" dist="19050" dir="5400000" algn="ctr" rotWithShape="0">
                <a:srgbClr val="000000">
                  <a:alpha val="63000"/>
                </a:srgbClr>
              </a:outerShdw>
            </a:effectLst>
          </c:spPr>
          <c:invertIfNegative val="0"/>
          <c:cat>
            <c:numRef>
              <c:f>'% Notification to Handover'!$X$48:$AU$48</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 Notification to Handover'!$X$63:$AU$63</c:f>
              <c:numCache>
                <c:formatCode>0.00</c:formatCode>
                <c:ptCount val="24"/>
                <c:pt idx="0">
                  <c:v>110.9</c:v>
                </c:pt>
                <c:pt idx="1">
                  <c:v>118.964978</c:v>
                </c:pt>
                <c:pt idx="2">
                  <c:v>134.1</c:v>
                </c:pt>
                <c:pt idx="3">
                  <c:v>185.1</c:v>
                </c:pt>
                <c:pt idx="4">
                  <c:v>251.9</c:v>
                </c:pt>
                <c:pt idx="5">
                  <c:v>336.1</c:v>
                </c:pt>
                <c:pt idx="6">
                  <c:v>264.39999999999998</c:v>
                </c:pt>
                <c:pt idx="7">
                  <c:v>242.3</c:v>
                </c:pt>
                <c:pt idx="8">
                  <c:v>181</c:v>
                </c:pt>
                <c:pt idx="9">
                  <c:v>126</c:v>
                </c:pt>
                <c:pt idx="10">
                  <c:v>92</c:v>
                </c:pt>
                <c:pt idx="11">
                  <c:v>149</c:v>
                </c:pt>
                <c:pt idx="12">
                  <c:v>158</c:v>
                </c:pt>
                <c:pt idx="13">
                  <c:v>161</c:v>
                </c:pt>
                <c:pt idx="14">
                  <c:v>198</c:v>
                </c:pt>
                <c:pt idx="15">
                  <c:v>150</c:v>
                </c:pt>
                <c:pt idx="16">
                  <c:v>217</c:v>
                </c:pt>
                <c:pt idx="17" formatCode="_(* #,##0.00_);_(* \(#,##0.00\);_(* &quot;-&quot;??_);_(@_)">
                  <c:v>272</c:v>
                </c:pt>
                <c:pt idx="18">
                  <c:v>233</c:v>
                </c:pt>
                <c:pt idx="19">
                  <c:v>165</c:v>
                </c:pt>
                <c:pt idx="20">
                  <c:v>302</c:v>
                </c:pt>
                <c:pt idx="21">
                  <c:v>181</c:v>
                </c:pt>
                <c:pt idx="22">
                  <c:v>200</c:v>
                </c:pt>
                <c:pt idx="23" formatCode="General">
                  <c:v>0</c:v>
                </c:pt>
              </c:numCache>
            </c:numRef>
          </c:val>
        </c:ser>
        <c:dLbls>
          <c:showLegendKey val="0"/>
          <c:showVal val="0"/>
          <c:showCatName val="0"/>
          <c:showSerName val="0"/>
          <c:showPercent val="0"/>
          <c:showBubbleSize val="0"/>
        </c:dLbls>
        <c:gapWidth val="75"/>
        <c:overlap val="100"/>
        <c:axId val="240213792"/>
        <c:axId val="241140272"/>
      </c:barChart>
      <c:lineChart>
        <c:grouping val="standard"/>
        <c:varyColors val="0"/>
        <c:ser>
          <c:idx val="4"/>
          <c:order val="0"/>
          <c:tx>
            <c:strRef>
              <c:f>'% Notification to Handover'!$A$49</c:f>
              <c:strCache>
                <c:ptCount val="1"/>
                <c:pt idx="0">
                  <c:v>% of not. to handover within 15 mins of arrival at hosp.</c:v>
                </c:pt>
              </c:strCache>
            </c:strRef>
          </c:tx>
          <c:spPr>
            <a:ln w="34925" cap="rnd">
              <a:solidFill>
                <a:schemeClr val="accent5"/>
              </a:solidFill>
              <a:round/>
            </a:ln>
            <a:effectLst>
              <a:outerShdw blurRad="57150" dist="19050" dir="5400000" algn="ctr" rotWithShape="0">
                <a:srgbClr val="000000">
                  <a:alpha val="63000"/>
                </a:srgbClr>
              </a:outerShdw>
            </a:effectLst>
          </c:spPr>
          <c:marker>
            <c:symbol val="none"/>
          </c:marker>
          <c:cat>
            <c:numRef>
              <c:f>'% Notification to Handover'!$W$48:$AT$48</c:f>
              <c:numCache>
                <c:formatCode>mmm\-yy</c:formatCode>
                <c:ptCount val="24"/>
                <c:pt idx="0">
                  <c:v>42917</c:v>
                </c:pt>
                <c:pt idx="1">
                  <c:v>42948</c:v>
                </c:pt>
                <c:pt idx="2">
                  <c:v>42979</c:v>
                </c:pt>
                <c:pt idx="3">
                  <c:v>43009</c:v>
                </c:pt>
                <c:pt idx="4">
                  <c:v>43040</c:v>
                </c:pt>
                <c:pt idx="5">
                  <c:v>43070</c:v>
                </c:pt>
                <c:pt idx="6">
                  <c:v>43101</c:v>
                </c:pt>
                <c:pt idx="7">
                  <c:v>43132</c:v>
                </c:pt>
                <c:pt idx="8">
                  <c:v>43160</c:v>
                </c:pt>
                <c:pt idx="9">
                  <c:v>43191</c:v>
                </c:pt>
                <c:pt idx="10">
                  <c:v>43221</c:v>
                </c:pt>
                <c:pt idx="11">
                  <c:v>43252</c:v>
                </c:pt>
                <c:pt idx="12">
                  <c:v>43282</c:v>
                </c:pt>
                <c:pt idx="13">
                  <c:v>43313</c:v>
                </c:pt>
                <c:pt idx="14">
                  <c:v>43344</c:v>
                </c:pt>
                <c:pt idx="15">
                  <c:v>43374</c:v>
                </c:pt>
                <c:pt idx="16">
                  <c:v>43405</c:v>
                </c:pt>
                <c:pt idx="17">
                  <c:v>43435</c:v>
                </c:pt>
                <c:pt idx="18">
                  <c:v>43466</c:v>
                </c:pt>
                <c:pt idx="19">
                  <c:v>43497</c:v>
                </c:pt>
                <c:pt idx="20">
                  <c:v>43525</c:v>
                </c:pt>
                <c:pt idx="21">
                  <c:v>43556</c:v>
                </c:pt>
                <c:pt idx="22">
                  <c:v>43586</c:v>
                </c:pt>
                <c:pt idx="23">
                  <c:v>43617</c:v>
                </c:pt>
              </c:numCache>
            </c:numRef>
          </c:cat>
          <c:val>
            <c:numRef>
              <c:f>'% Notification to Handover'!$W$49:$AT$49</c:f>
              <c:numCache>
                <c:formatCode>[$-10409]0.0%</c:formatCode>
                <c:ptCount val="24"/>
                <c:pt idx="0">
                  <c:v>0.59905213270142177</c:v>
                </c:pt>
                <c:pt idx="1">
                  <c:v>0.60732365047073855</c:v>
                </c:pt>
                <c:pt idx="2">
                  <c:v>0.57657308809293317</c:v>
                </c:pt>
                <c:pt idx="3">
                  <c:v>0.51983828506957508</c:v>
                </c:pt>
                <c:pt idx="4">
                  <c:v>0.51778831900385414</c:v>
                </c:pt>
                <c:pt idx="5">
                  <c:v>0.49493243243243246</c:v>
                </c:pt>
                <c:pt idx="6">
                  <c:v>0.45237152193286462</c:v>
                </c:pt>
                <c:pt idx="7">
                  <c:v>0.43737166324435317</c:v>
                </c:pt>
                <c:pt idx="8">
                  <c:v>0.4536842105263158</c:v>
                </c:pt>
                <c:pt idx="9" formatCode="0.0%">
                  <c:v>0.51670707283651307</c:v>
                </c:pt>
                <c:pt idx="10" formatCode="0.0%">
                  <c:v>0.56997971602434072</c:v>
                </c:pt>
                <c:pt idx="11" formatCode="0.0%">
                  <c:v>0.58604555504139033</c:v>
                </c:pt>
                <c:pt idx="12" formatCode="0.0%">
                  <c:v>0.5480172713286019</c:v>
                </c:pt>
                <c:pt idx="13" formatCode="0.0%">
                  <c:v>0.54779768284591435</c:v>
                </c:pt>
                <c:pt idx="14" formatCode="0.0%">
                  <c:v>0.52770119128127768</c:v>
                </c:pt>
                <c:pt idx="15" formatCode="0.0%">
                  <c:v>0.52400000000000002</c:v>
                </c:pt>
                <c:pt idx="16" formatCode="0.0%">
                  <c:v>0.56200000000000006</c:v>
                </c:pt>
                <c:pt idx="17" formatCode="0.0%">
                  <c:v>0.53600000000000003</c:v>
                </c:pt>
                <c:pt idx="18" formatCode="0.0%">
                  <c:v>0.48</c:v>
                </c:pt>
                <c:pt idx="19" formatCode="0.0%">
                  <c:v>0.51600000000000001</c:v>
                </c:pt>
                <c:pt idx="20" formatCode="0.0%">
                  <c:v>0.50700000000000001</c:v>
                </c:pt>
                <c:pt idx="21" formatCode="0.0%">
                  <c:v>0.48099999999999998</c:v>
                </c:pt>
                <c:pt idx="22" formatCode="0.0%">
                  <c:v>0.498</c:v>
                </c:pt>
                <c:pt idx="23" formatCode="0.0%">
                  <c:v>0.505</c:v>
                </c:pt>
              </c:numCache>
            </c:numRef>
          </c:val>
          <c:smooth val="0"/>
        </c:ser>
        <c:dLbls>
          <c:showLegendKey val="0"/>
          <c:showVal val="0"/>
          <c:showCatName val="0"/>
          <c:showSerName val="0"/>
          <c:showPercent val="0"/>
          <c:showBubbleSize val="0"/>
        </c:dLbls>
        <c:marker val="1"/>
        <c:smooth val="0"/>
        <c:axId val="241141056"/>
        <c:axId val="241140664"/>
      </c:lineChart>
      <c:dateAx>
        <c:axId val="240213792"/>
        <c:scaling>
          <c:orientation val="minMax"/>
        </c:scaling>
        <c:delete val="0"/>
        <c:axPos val="b"/>
        <c:numFmt formatCode="mmm\-yy" sourceLinked="1"/>
        <c:majorTickMark val="out"/>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41140272"/>
        <c:crosses val="autoZero"/>
        <c:auto val="1"/>
        <c:lblOffset val="100"/>
        <c:baseTimeUnit val="months"/>
        <c:majorUnit val="1"/>
        <c:majorTimeUnit val="months"/>
      </c:dateAx>
      <c:valAx>
        <c:axId val="2411402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dirty="0"/>
                  <a:t>N2H Lost Hours</a:t>
                </a:r>
              </a:p>
            </c:rich>
          </c:tx>
          <c:layout>
            <c:manualLayout>
              <c:xMode val="edge"/>
              <c:yMode val="edge"/>
              <c:x val="2.646819312059677E-2"/>
              <c:y val="0.32001255437475906"/>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40213792"/>
        <c:crosses val="autoZero"/>
        <c:crossBetween val="between"/>
      </c:valAx>
      <c:valAx>
        <c:axId val="241140664"/>
        <c:scaling>
          <c:orientation val="minMax"/>
          <c:min val="0"/>
        </c:scaling>
        <c:delete val="0"/>
        <c:axPos val="r"/>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dirty="0"/>
                  <a:t>% of N2H</a:t>
                </a:r>
                <a:r>
                  <a:rPr lang="en-GB" baseline="0" dirty="0"/>
                  <a:t> within 15 mins</a:t>
                </a:r>
                <a:endParaRPr lang="en-GB" dirty="0"/>
              </a:p>
            </c:rich>
          </c:tx>
          <c:layout>
            <c:manualLayout>
              <c:xMode val="edge"/>
              <c:yMode val="edge"/>
              <c:x val="0.96982615002072092"/>
              <c:y val="0.26406849843070318"/>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10409]0.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41141056"/>
        <c:crosses val="max"/>
        <c:crossBetween val="between"/>
      </c:valAx>
      <c:dateAx>
        <c:axId val="241141056"/>
        <c:scaling>
          <c:orientation val="minMax"/>
        </c:scaling>
        <c:delete val="1"/>
        <c:axPos val="b"/>
        <c:numFmt formatCode="mmm\-yy" sourceLinked="1"/>
        <c:majorTickMark val="out"/>
        <c:minorTickMark val="none"/>
        <c:tickLblPos val="nextTo"/>
        <c:crossAx val="241140664"/>
        <c:crosses val="autoZero"/>
        <c:auto val="1"/>
        <c:lblOffset val="100"/>
        <c:baseTimeUnit val="months"/>
        <c:majorUnit val="1"/>
        <c:minorUnit val="1"/>
      </c:dateAx>
      <c:spPr>
        <a:noFill/>
        <a:ln>
          <a:noFill/>
        </a:ln>
        <a:effectLst/>
      </c:spPr>
    </c:plotArea>
    <c:legend>
      <c:legendPos val="b"/>
      <c:layout>
        <c:manualLayout>
          <c:xMode val="edge"/>
          <c:yMode val="edge"/>
          <c:x val="0"/>
          <c:y val="0.83292682121028583"/>
          <c:w val="0.99639507325735222"/>
          <c:h val="0.15540437031169921"/>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solidFill>
            <a:sysClr val="windowText" lastClr="000000"/>
          </a:solidFill>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Lost Hours: Notification to Handover Over 15 minutes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'Hospital Lost Hours'!$AC$22</c:f>
              <c:strCache>
                <c:ptCount val="1"/>
                <c:pt idx="0">
                  <c:v>Morriston Hospital Swansea</c:v>
                </c:pt>
              </c:strCache>
            </c:strRef>
          </c:tx>
          <c:spPr>
            <a:ln w="28575" cap="rnd" cmpd="dbl">
              <a:solidFill>
                <a:srgbClr val="FF0000"/>
              </a:solidFill>
              <a:round/>
            </a:ln>
            <a:effectLst/>
          </c:spPr>
          <c:marker>
            <c:symbol val="circle"/>
            <c:size val="5"/>
            <c:spPr>
              <a:solidFill>
                <a:srgbClr val="FF0000"/>
              </a:solidFill>
              <a:ln w="9525">
                <a:solidFill>
                  <a:schemeClr val="bg1"/>
                </a:solidFill>
              </a:ln>
              <a:effectLst/>
            </c:spPr>
          </c:marker>
          <c:cat>
            <c:numRef>
              <c:f>'Hospital Lost Hours'!$AD$21:$BA$21</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'Hospital Lost Hours'!$AD$22:$BA$22</c:f>
              <c:numCache>
                <c:formatCode>0.00</c:formatCode>
                <c:ptCount val="24"/>
                <c:pt idx="0">
                  <c:v>490.4919930000006</c:v>
                </c:pt>
                <c:pt idx="1">
                  <c:v>315.24518400000017</c:v>
                </c:pt>
                <c:pt idx="2">
                  <c:v>873.90859400000011</c:v>
                </c:pt>
                <c:pt idx="3">
                  <c:v>1092.2952159999984</c:v>
                </c:pt>
                <c:pt idx="4">
                  <c:v>1577.6559990000001</c:v>
                </c:pt>
                <c:pt idx="5">
                  <c:v>1802.944064999999</c:v>
                </c:pt>
                <c:pt idx="6">
                  <c:v>1753.9014020000004</c:v>
                </c:pt>
                <c:pt idx="7">
                  <c:v>1924.8787739999998</c:v>
                </c:pt>
                <c:pt idx="8">
                  <c:v>1106.0850450000007</c:v>
                </c:pt>
                <c:pt idx="9">
                  <c:v>749.08451399999842</c:v>
                </c:pt>
                <c:pt idx="10">
                  <c:v>573.55455400000039</c:v>
                </c:pt>
                <c:pt idx="11">
                  <c:v>842.61140999999952</c:v>
                </c:pt>
                <c:pt idx="12">
                  <c:v>658.66512499999953</c:v>
                </c:pt>
                <c:pt idx="13">
                  <c:v>563.67148300000042</c:v>
                </c:pt>
                <c:pt idx="14">
                  <c:v>684.41564199999948</c:v>
                </c:pt>
                <c:pt idx="15">
                  <c:v>758.72281799999962</c:v>
                </c:pt>
                <c:pt idx="16">
                  <c:v>1397.5913050000036</c:v>
                </c:pt>
                <c:pt idx="17">
                  <c:v>1896.2718630000006</c:v>
                </c:pt>
                <c:pt idx="18">
                  <c:v>1041.1128220000001</c:v>
                </c:pt>
                <c:pt idx="19">
                  <c:v>1472.8077860000008</c:v>
                </c:pt>
                <c:pt idx="20">
                  <c:v>2097.5280169999992</c:v>
                </c:pt>
                <c:pt idx="21">
                  <c:v>1849.4946610000022</c:v>
                </c:pt>
                <c:pt idx="22">
                  <c:v>2284.2174259999993</c:v>
                </c:pt>
                <c:pt idx="23">
                  <c:v>1450.8338769999993</c:v>
                </c:pt>
              </c:numCache>
            </c:numRef>
          </c:val>
          <c:smooth val="0"/>
        </c:ser>
        <c:ser>
          <c:idx val="1"/>
          <c:order val="1"/>
          <c:tx>
            <c:strRef>
              <c:f>'Hospital Lost Hours'!$AC$23</c:f>
              <c:strCache>
                <c:ptCount val="1"/>
                <c:pt idx="0">
                  <c:v>Royal Gwent Hospital Newport</c:v>
                </c:pt>
              </c:strCache>
            </c:strRef>
          </c:tx>
          <c:spPr>
            <a:ln w="28575" cap="rnd" cmpd="dbl">
              <a:solidFill>
                <a:srgbClr val="FFC000"/>
              </a:solidFill>
              <a:round/>
            </a:ln>
            <a:effectLst/>
          </c:spPr>
          <c:marker>
            <c:symbol val="circle"/>
            <c:size val="5"/>
            <c:spPr>
              <a:solidFill>
                <a:srgbClr val="FFC000"/>
              </a:solidFill>
              <a:ln w="9525">
                <a:solidFill>
                  <a:schemeClr val="bg1">
                    <a:lumMod val="95000"/>
                  </a:schemeClr>
                </a:solidFill>
              </a:ln>
              <a:effectLst/>
            </c:spPr>
          </c:marker>
          <c:cat>
            <c:numRef>
              <c:f>'Hospital Lost Hours'!$AD$21:$BA$21</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'Hospital Lost Hours'!$AD$23:$BA$23</c:f>
              <c:numCache>
                <c:formatCode>0.00</c:formatCode>
                <c:ptCount val="24"/>
                <c:pt idx="0">
                  <c:v>215.97067299999992</c:v>
                </c:pt>
                <c:pt idx="1">
                  <c:v>303.62622799999991</c:v>
                </c:pt>
                <c:pt idx="2">
                  <c:v>478.52671900000013</c:v>
                </c:pt>
                <c:pt idx="3">
                  <c:v>622.38089400000013</c:v>
                </c:pt>
                <c:pt idx="4">
                  <c:v>928.69803799999977</c:v>
                </c:pt>
                <c:pt idx="5">
                  <c:v>931.60029899999972</c:v>
                </c:pt>
                <c:pt idx="6">
                  <c:v>1039.5750709999995</c:v>
                </c:pt>
                <c:pt idx="7">
                  <c:v>1170.7945039999995</c:v>
                </c:pt>
                <c:pt idx="8">
                  <c:v>781.62924500000031</c:v>
                </c:pt>
                <c:pt idx="9">
                  <c:v>502.77509899999984</c:v>
                </c:pt>
                <c:pt idx="10">
                  <c:v>391.26626499999998</c:v>
                </c:pt>
                <c:pt idx="11">
                  <c:v>589.19700499999976</c:v>
                </c:pt>
                <c:pt idx="12">
                  <c:v>749.08755699999972</c:v>
                </c:pt>
                <c:pt idx="13">
                  <c:v>1043.3192049999991</c:v>
                </c:pt>
                <c:pt idx="14">
                  <c:v>926.49279300000057</c:v>
                </c:pt>
                <c:pt idx="15">
                  <c:v>816.07619900000009</c:v>
                </c:pt>
                <c:pt idx="16">
                  <c:v>1027.3833499999994</c:v>
                </c:pt>
                <c:pt idx="17">
                  <c:v>1468.661637999998</c:v>
                </c:pt>
                <c:pt idx="18">
                  <c:v>1213.2650530000003</c:v>
                </c:pt>
                <c:pt idx="19">
                  <c:v>1341.288546</c:v>
                </c:pt>
                <c:pt idx="20">
                  <c:v>1525.6177090000001</c:v>
                </c:pt>
                <c:pt idx="21">
                  <c:v>1372.1430069999997</c:v>
                </c:pt>
                <c:pt idx="22">
                  <c:v>1332.4760930000011</c:v>
                </c:pt>
                <c:pt idx="23">
                  <c:v>2119.8900869999989</c:v>
                </c:pt>
              </c:numCache>
            </c:numRef>
          </c:val>
          <c:smooth val="0"/>
        </c:ser>
        <c:ser>
          <c:idx val="2"/>
          <c:order val="2"/>
          <c:tx>
            <c:strRef>
              <c:f>'Hospital Lost Hours'!$AC$24</c:f>
              <c:strCache>
                <c:ptCount val="1"/>
                <c:pt idx="0">
                  <c:v>Glan Clwyd Hosp Bodelwyddan</c:v>
                </c:pt>
              </c:strCache>
            </c:strRef>
          </c:tx>
          <c:spPr>
            <a:ln w="28575" cap="rnd" cmpd="dbl">
              <a:solidFill>
                <a:srgbClr val="7030A0"/>
              </a:solidFill>
              <a:round/>
            </a:ln>
            <a:effectLst/>
          </c:spPr>
          <c:marker>
            <c:symbol val="circle"/>
            <c:size val="5"/>
            <c:spPr>
              <a:solidFill>
                <a:srgbClr val="7030A0"/>
              </a:solidFill>
              <a:ln w="9525" cmpd="sng">
                <a:solidFill>
                  <a:schemeClr val="bg1"/>
                </a:solidFill>
              </a:ln>
              <a:effectLst/>
            </c:spPr>
          </c:marker>
          <c:cat>
            <c:numRef>
              <c:f>'Hospital Lost Hours'!$AD$21:$BA$21</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'Hospital Lost Hours'!$AD$24:$BA$24</c:f>
              <c:numCache>
                <c:formatCode>0.00</c:formatCode>
                <c:ptCount val="24"/>
                <c:pt idx="0">
                  <c:v>400.88927699999988</c:v>
                </c:pt>
                <c:pt idx="1">
                  <c:v>578.0431100000003</c:v>
                </c:pt>
                <c:pt idx="2">
                  <c:v>594.43666799999983</c:v>
                </c:pt>
                <c:pt idx="3">
                  <c:v>821.41747200000032</c:v>
                </c:pt>
                <c:pt idx="4">
                  <c:v>1009.6512999999994</c:v>
                </c:pt>
                <c:pt idx="5">
                  <c:v>1347.0890870000001</c:v>
                </c:pt>
                <c:pt idx="6">
                  <c:v>1034.1927449999994</c:v>
                </c:pt>
                <c:pt idx="7">
                  <c:v>804.62915300000009</c:v>
                </c:pt>
                <c:pt idx="8">
                  <c:v>541.60199299999954</c:v>
                </c:pt>
                <c:pt idx="9">
                  <c:v>566.32313600000032</c:v>
                </c:pt>
                <c:pt idx="10">
                  <c:v>549.40735699999937</c:v>
                </c:pt>
                <c:pt idx="11">
                  <c:v>689.93640200000004</c:v>
                </c:pt>
                <c:pt idx="12">
                  <c:v>836.88393999999971</c:v>
                </c:pt>
                <c:pt idx="13">
                  <c:v>652.60616600000071</c:v>
                </c:pt>
                <c:pt idx="14">
                  <c:v>796.15141499999982</c:v>
                </c:pt>
                <c:pt idx="15">
                  <c:v>266.53518699999961</c:v>
                </c:pt>
                <c:pt idx="16">
                  <c:v>546.51671999999928</c:v>
                </c:pt>
                <c:pt idx="17">
                  <c:v>680.90333800000087</c:v>
                </c:pt>
                <c:pt idx="18">
                  <c:v>307.55013800000006</c:v>
                </c:pt>
                <c:pt idx="19">
                  <c:v>473.58031899999997</c:v>
                </c:pt>
                <c:pt idx="20">
                  <c:v>951.66857900000002</c:v>
                </c:pt>
                <c:pt idx="21">
                  <c:v>789.22607500000117</c:v>
                </c:pt>
                <c:pt idx="22">
                  <c:v>549.62312199999963</c:v>
                </c:pt>
                <c:pt idx="23">
                  <c:v>1378.7634749999997</c:v>
                </c:pt>
              </c:numCache>
            </c:numRef>
          </c:val>
          <c:smooth val="0"/>
        </c:ser>
        <c:ser>
          <c:idx val="3"/>
          <c:order val="3"/>
          <c:tx>
            <c:strRef>
              <c:f>'Hospital Lost Hours'!$AC$25</c:f>
              <c:strCache>
                <c:ptCount val="1"/>
                <c:pt idx="0">
                  <c:v>Maelor General Hosp Wrecsam</c:v>
                </c:pt>
              </c:strCache>
            </c:strRef>
          </c:tx>
          <c:spPr>
            <a:ln w="28575" cap="rnd" cmpd="dbl">
              <a:solidFill>
                <a:srgbClr val="92D050"/>
              </a:solidFill>
              <a:round/>
            </a:ln>
            <a:effectLst/>
          </c:spPr>
          <c:marker>
            <c:symbol val="circle"/>
            <c:size val="5"/>
            <c:spPr>
              <a:solidFill>
                <a:srgbClr val="92D050"/>
              </a:solidFill>
              <a:ln w="9525" cmpd="sng">
                <a:solidFill>
                  <a:schemeClr val="bg1"/>
                </a:solidFill>
              </a:ln>
              <a:effectLst/>
            </c:spPr>
          </c:marker>
          <c:cat>
            <c:numRef>
              <c:f>'Hospital Lost Hours'!$AD$21:$BA$21</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'Hospital Lost Hours'!$AD$25:$BA$25</c:f>
              <c:numCache>
                <c:formatCode>0.00</c:formatCode>
                <c:ptCount val="24"/>
                <c:pt idx="0">
                  <c:v>447.08314399999983</c:v>
                </c:pt>
                <c:pt idx="1">
                  <c:v>715.66031500000054</c:v>
                </c:pt>
                <c:pt idx="2">
                  <c:v>880.910517999999</c:v>
                </c:pt>
                <c:pt idx="3">
                  <c:v>682.40088699999967</c:v>
                </c:pt>
                <c:pt idx="4">
                  <c:v>1083.2983039999997</c:v>
                </c:pt>
                <c:pt idx="5">
                  <c:v>1688.1235659999991</c:v>
                </c:pt>
                <c:pt idx="6">
                  <c:v>1607.3539000000012</c:v>
                </c:pt>
                <c:pt idx="7">
                  <c:v>1341.8813350000005</c:v>
                </c:pt>
                <c:pt idx="8">
                  <c:v>1015.0378140000008</c:v>
                </c:pt>
                <c:pt idx="9">
                  <c:v>464.54453000000001</c:v>
                </c:pt>
                <c:pt idx="10">
                  <c:v>849.59528799999987</c:v>
                </c:pt>
                <c:pt idx="11">
                  <c:v>635.33916999999951</c:v>
                </c:pt>
                <c:pt idx="12">
                  <c:v>526.68390400000055</c:v>
                </c:pt>
                <c:pt idx="13">
                  <c:v>496.9295209999998</c:v>
                </c:pt>
                <c:pt idx="14">
                  <c:v>716.31665899999996</c:v>
                </c:pt>
                <c:pt idx="15">
                  <c:v>438.58647600000023</c:v>
                </c:pt>
                <c:pt idx="16">
                  <c:v>361.15644400000002</c:v>
                </c:pt>
                <c:pt idx="17">
                  <c:v>454.33780500000046</c:v>
                </c:pt>
                <c:pt idx="18">
                  <c:v>257.08289000000002</c:v>
                </c:pt>
                <c:pt idx="19">
                  <c:v>262.7634519999998</c:v>
                </c:pt>
                <c:pt idx="20">
                  <c:v>190.236513</c:v>
                </c:pt>
                <c:pt idx="21">
                  <c:v>179.17093199999999</c:v>
                </c:pt>
                <c:pt idx="22">
                  <c:v>202.42265499999985</c:v>
                </c:pt>
                <c:pt idx="23">
                  <c:v>177.47072599999993</c:v>
                </c:pt>
              </c:numCache>
            </c:numRef>
          </c:val>
          <c:smooth val="0"/>
        </c:ser>
        <c:ser>
          <c:idx val="4"/>
          <c:order val="4"/>
          <c:tx>
            <c:strRef>
              <c:f>'Hospital Lost Hours'!$AC$26</c:f>
              <c:strCache>
                <c:ptCount val="1"/>
                <c:pt idx="0">
                  <c:v>Princess Of Wales Bridgend</c:v>
                </c:pt>
              </c:strCache>
            </c:strRef>
          </c:tx>
          <c:spPr>
            <a:ln w="28575" cap="rnd" cmpd="dbl">
              <a:solidFill>
                <a:srgbClr val="00B0F0"/>
              </a:solidFill>
              <a:round/>
            </a:ln>
            <a:effectLst/>
          </c:spPr>
          <c:marker>
            <c:symbol val="circle"/>
            <c:size val="5"/>
            <c:spPr>
              <a:solidFill>
                <a:srgbClr val="00B0F0"/>
              </a:solidFill>
              <a:ln w="9525">
                <a:solidFill>
                  <a:schemeClr val="bg1"/>
                </a:solidFill>
              </a:ln>
              <a:effectLst/>
            </c:spPr>
          </c:marker>
          <c:cat>
            <c:numRef>
              <c:f>'Hospital Lost Hours'!$AD$21:$BA$21</c:f>
              <c:numCache>
                <c:formatCode>mmm\-yy</c:formatCode>
                <c:ptCount val="24"/>
                <c:pt idx="0">
                  <c:v>42948</c:v>
                </c:pt>
                <c:pt idx="1">
                  <c:v>42979</c:v>
                </c:pt>
                <c:pt idx="2">
                  <c:v>43009</c:v>
                </c:pt>
                <c:pt idx="3">
                  <c:v>43040</c:v>
                </c:pt>
                <c:pt idx="4">
                  <c:v>43070</c:v>
                </c:pt>
                <c:pt idx="5">
                  <c:v>43101</c:v>
                </c:pt>
                <c:pt idx="6">
                  <c:v>43132</c:v>
                </c:pt>
                <c:pt idx="7">
                  <c:v>43160</c:v>
                </c:pt>
                <c:pt idx="8">
                  <c:v>43191</c:v>
                </c:pt>
                <c:pt idx="9">
                  <c:v>43221</c:v>
                </c:pt>
                <c:pt idx="10">
                  <c:v>43252</c:v>
                </c:pt>
                <c:pt idx="11">
                  <c:v>43282</c:v>
                </c:pt>
                <c:pt idx="12">
                  <c:v>43313</c:v>
                </c:pt>
                <c:pt idx="13">
                  <c:v>43344</c:v>
                </c:pt>
                <c:pt idx="14">
                  <c:v>43374</c:v>
                </c:pt>
                <c:pt idx="15">
                  <c:v>43405</c:v>
                </c:pt>
                <c:pt idx="16">
                  <c:v>43435</c:v>
                </c:pt>
                <c:pt idx="17">
                  <c:v>43466</c:v>
                </c:pt>
                <c:pt idx="18">
                  <c:v>43497</c:v>
                </c:pt>
                <c:pt idx="19">
                  <c:v>43525</c:v>
                </c:pt>
                <c:pt idx="20">
                  <c:v>43556</c:v>
                </c:pt>
                <c:pt idx="21">
                  <c:v>43586</c:v>
                </c:pt>
                <c:pt idx="22">
                  <c:v>43617</c:v>
                </c:pt>
                <c:pt idx="23">
                  <c:v>43647</c:v>
                </c:pt>
              </c:numCache>
            </c:numRef>
          </c:cat>
          <c:val>
            <c:numRef>
              <c:f>'Hospital Lost Hours'!$AD$26:$BA$26</c:f>
              <c:numCache>
                <c:formatCode>0.00</c:formatCode>
                <c:ptCount val="24"/>
                <c:pt idx="0">
                  <c:v>159.14449199999993</c:v>
                </c:pt>
                <c:pt idx="1">
                  <c:v>252.982237</c:v>
                </c:pt>
                <c:pt idx="2">
                  <c:v>454.54049800000018</c:v>
                </c:pt>
                <c:pt idx="3">
                  <c:v>607.30465300000037</c:v>
                </c:pt>
                <c:pt idx="4">
                  <c:v>596.31996600000048</c:v>
                </c:pt>
                <c:pt idx="5">
                  <c:v>809.45965200000012</c:v>
                </c:pt>
                <c:pt idx="6">
                  <c:v>397.22113999999971</c:v>
                </c:pt>
                <c:pt idx="7">
                  <c:v>630.10186400000009</c:v>
                </c:pt>
                <c:pt idx="8">
                  <c:v>312.34667599999989</c:v>
                </c:pt>
                <c:pt idx="9">
                  <c:v>366.1602560000004</c:v>
                </c:pt>
                <c:pt idx="10">
                  <c:v>254.11166899999995</c:v>
                </c:pt>
                <c:pt idx="11">
                  <c:v>201.77473299999997</c:v>
                </c:pt>
                <c:pt idx="12">
                  <c:v>274.05665900000014</c:v>
                </c:pt>
                <c:pt idx="13">
                  <c:v>601.22685900000022</c:v>
                </c:pt>
                <c:pt idx="14">
                  <c:v>687.00048800000013</c:v>
                </c:pt>
                <c:pt idx="15">
                  <c:v>710.00078400000041</c:v>
                </c:pt>
                <c:pt idx="16">
                  <c:v>701.64856100000054</c:v>
                </c:pt>
                <c:pt idx="17">
                  <c:v>1241.3271320000001</c:v>
                </c:pt>
                <c:pt idx="18">
                  <c:v>540.15527200000031</c:v>
                </c:pt>
                <c:pt idx="19">
                  <c:v>962.58294500000011</c:v>
                </c:pt>
                <c:pt idx="20">
                  <c:v>1194.4482790000011</c:v>
                </c:pt>
                <c:pt idx="21">
                  <c:v>860.57490599999971</c:v>
                </c:pt>
                <c:pt idx="22">
                  <c:v>665.45135400000049</c:v>
                </c:pt>
                <c:pt idx="23">
                  <c:v>696.73907499999996</c:v>
                </c:pt>
              </c:numCache>
            </c:numRef>
          </c:val>
          <c:smooth val="0"/>
        </c:ser>
        <c:dLbls>
          <c:showLegendKey val="0"/>
          <c:showVal val="0"/>
          <c:showCatName val="0"/>
          <c:showSerName val="0"/>
          <c:showPercent val="0"/>
          <c:showBubbleSize val="0"/>
        </c:dLbls>
        <c:marker val="1"/>
        <c:smooth val="0"/>
        <c:axId val="203254344"/>
        <c:axId val="203254736"/>
      </c:lineChart>
      <c:dateAx>
        <c:axId val="20325434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254736"/>
        <c:crosses val="autoZero"/>
        <c:auto val="1"/>
        <c:lblOffset val="100"/>
        <c:baseTimeUnit val="months"/>
      </c:dateAx>
      <c:valAx>
        <c:axId val="2032547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254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0.01076</cdr:x>
      <cdr:y>0.95085</cdr:y>
    </cdr:from>
    <cdr:to>
      <cdr:x>0.65253</cdr:x>
      <cdr:y>1</cdr:y>
    </cdr:to>
    <cdr:sp macro="" textlink="">
      <cdr:nvSpPr>
        <cdr:cNvPr id="2" name="TextBox 1"/>
        <cdr:cNvSpPr txBox="1"/>
      </cdr:nvSpPr>
      <cdr:spPr>
        <a:xfrm xmlns:a="http://schemas.openxmlformats.org/drawingml/2006/main">
          <a:off x="90516" y="3110653"/>
          <a:ext cx="5400261" cy="15737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0.00682</cdr:x>
      <cdr:y>0.92781</cdr:y>
    </cdr:from>
    <cdr:to>
      <cdr:x>0.65647</cdr:x>
      <cdr:y>0.98075</cdr:y>
    </cdr:to>
    <cdr:sp macro="" textlink="">
      <cdr:nvSpPr>
        <cdr:cNvPr id="3" name="TextBox 2"/>
        <cdr:cNvSpPr txBox="1"/>
      </cdr:nvSpPr>
      <cdr:spPr>
        <a:xfrm xmlns:a="http://schemas.openxmlformats.org/drawingml/2006/main">
          <a:off x="57385" y="3193479"/>
          <a:ext cx="5466522" cy="18221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800" dirty="0"/>
            <a:t>* includes all vehicle</a:t>
          </a:r>
          <a:r>
            <a:rPr lang="en-GB" sz="800" baseline="0" dirty="0"/>
            <a:t> types with an "EA" prefix</a:t>
          </a:r>
          <a:endParaRPr lang="en-GB" sz="8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E51722A6-99AA-4BFA-99D1-46A3CA05E37F}" type="datetimeFigureOut">
              <a:rPr lang="en-US" smtClean="0"/>
              <a:pPr/>
              <a:t>9/10/2019</a:t>
            </a:fld>
            <a:endParaRPr lang="en-GB"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vl1pPr>
          </a:lstStyle>
          <a:p>
            <a:fld id="{877E8F59-A4A7-4637-BCEC-9E97CF4E3CCA}" type="slidenum">
              <a:rPr lang="en-GB" smtClean="0"/>
              <a:pPr/>
              <a:t>‹#›</a:t>
            </a:fld>
            <a:endParaRPr lang="en-GB" dirty="0"/>
          </a:p>
        </p:txBody>
      </p:sp>
    </p:spTree>
    <p:extLst>
      <p:ext uri="{BB962C8B-B14F-4D97-AF65-F5344CB8AC3E}">
        <p14:creationId xmlns:p14="http://schemas.microsoft.com/office/powerpoint/2010/main" val="1424864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pPr/>
              <a:t>1</a:t>
            </a:fld>
            <a:endParaRPr lang="en-GB" dirty="0"/>
          </a:p>
        </p:txBody>
      </p:sp>
    </p:spTree>
    <p:extLst>
      <p:ext uri="{BB962C8B-B14F-4D97-AF65-F5344CB8AC3E}">
        <p14:creationId xmlns:p14="http://schemas.microsoft.com/office/powerpoint/2010/main" val="2217362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10</a:t>
            </a:fld>
            <a:endParaRPr lang="en-GB" dirty="0"/>
          </a:p>
        </p:txBody>
      </p:sp>
    </p:spTree>
    <p:extLst>
      <p:ext uri="{BB962C8B-B14F-4D97-AF65-F5344CB8AC3E}">
        <p14:creationId xmlns:p14="http://schemas.microsoft.com/office/powerpoint/2010/main" val="2041427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err="1" smtClean="0">
                <a:latin typeface="Verdana" panose="020B0604030504040204" pitchFamily="34" charset="0"/>
                <a:ea typeface="Verdana" panose="020B0604030504040204" pitchFamily="34" charset="0"/>
                <a:cs typeface="Verdana" panose="020B0604030504040204" pitchFamily="34" charset="0"/>
              </a:rPr>
              <a:t>Maelor</a:t>
            </a:r>
            <a:r>
              <a:rPr lang="en-GB" sz="1200" dirty="0" smtClean="0">
                <a:latin typeface="Verdana" panose="020B0604030504040204" pitchFamily="34" charset="0"/>
                <a:ea typeface="Verdana" panose="020B0604030504040204" pitchFamily="34" charset="0"/>
                <a:cs typeface="Verdana" panose="020B0604030504040204" pitchFamily="34" charset="0"/>
              </a:rPr>
              <a:t> was significant contributor but well subsided</a:t>
            </a:r>
          </a:p>
          <a:p>
            <a:r>
              <a:rPr lang="en-GB" sz="1200" dirty="0" err="1" smtClean="0">
                <a:latin typeface="Verdana" panose="020B0604030504040204" pitchFamily="34" charset="0"/>
                <a:ea typeface="Verdana" panose="020B0604030504040204" pitchFamily="34" charset="0"/>
                <a:cs typeface="Verdana" panose="020B0604030504040204" pitchFamily="34" charset="0"/>
              </a:rPr>
              <a:t>Morriston</a:t>
            </a:r>
            <a:r>
              <a:rPr lang="en-GB" sz="1200" dirty="0" smtClean="0">
                <a:latin typeface="Verdana" panose="020B0604030504040204" pitchFamily="34" charset="0"/>
                <a:ea typeface="Verdana" panose="020B0604030504040204" pitchFamily="34" charset="0"/>
                <a:cs typeface="Verdana" panose="020B0604030504040204" pitchFamily="34" charset="0"/>
              </a:rPr>
              <a:t>, Royal Gwent, </a:t>
            </a:r>
            <a:r>
              <a:rPr lang="en-GB" sz="1200" dirty="0" err="1" smtClean="0">
                <a:latin typeface="Verdana" panose="020B0604030504040204" pitchFamily="34" charset="0"/>
                <a:ea typeface="Verdana" panose="020B0604030504040204" pitchFamily="34" charset="0"/>
                <a:cs typeface="Verdana" panose="020B0604030504040204" pitchFamily="34" charset="0"/>
              </a:rPr>
              <a:t>Glan</a:t>
            </a:r>
            <a:r>
              <a:rPr lang="en-GB" sz="1200" dirty="0" smtClean="0">
                <a:latin typeface="Verdana" panose="020B0604030504040204" pitchFamily="34" charset="0"/>
                <a:ea typeface="Verdana" panose="020B0604030504040204" pitchFamily="34" charset="0"/>
                <a:cs typeface="Verdana" panose="020B0604030504040204" pitchFamily="34" charset="0"/>
              </a:rPr>
              <a:t> Clwyd and Princess of</a:t>
            </a:r>
            <a:r>
              <a:rPr lang="en-GB" sz="1200" baseline="0" dirty="0" smtClean="0">
                <a:latin typeface="Verdana" panose="020B0604030504040204" pitchFamily="34" charset="0"/>
                <a:ea typeface="Verdana" panose="020B0604030504040204" pitchFamily="34" charset="0"/>
                <a:cs typeface="Verdana" panose="020B0604030504040204" pitchFamily="34" charset="0"/>
              </a:rPr>
              <a:t> Wales largest contributors</a:t>
            </a:r>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11</a:t>
            </a:fld>
            <a:endParaRPr lang="en-GB" dirty="0"/>
          </a:p>
        </p:txBody>
      </p:sp>
    </p:spTree>
    <p:extLst>
      <p:ext uri="{BB962C8B-B14F-4D97-AF65-F5344CB8AC3E}">
        <p14:creationId xmlns:p14="http://schemas.microsoft.com/office/powerpoint/2010/main" val="3516083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12</a:t>
            </a:fld>
            <a:endParaRPr lang="en-GB" dirty="0"/>
          </a:p>
        </p:txBody>
      </p:sp>
    </p:spTree>
    <p:extLst>
      <p:ext uri="{BB962C8B-B14F-4D97-AF65-F5344CB8AC3E}">
        <p14:creationId xmlns:p14="http://schemas.microsoft.com/office/powerpoint/2010/main" val="28982071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13</a:t>
            </a:fld>
            <a:endParaRPr lang="en-GB" dirty="0">
              <a:solidFill>
                <a:prstClr val="black"/>
              </a:solidFill>
            </a:endParaRPr>
          </a:p>
        </p:txBody>
      </p:sp>
    </p:spTree>
    <p:extLst>
      <p:ext uri="{BB962C8B-B14F-4D97-AF65-F5344CB8AC3E}">
        <p14:creationId xmlns:p14="http://schemas.microsoft.com/office/powerpoint/2010/main" val="4177720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The current planned rate of abstraction in WAST is 24% and the relief rate is 34% (this is the planned not the actual), as shown in previous slide</a:t>
            </a:r>
          </a:p>
          <a:p>
            <a:r>
              <a:rPr lang="en-GB" sz="1200" dirty="0" smtClean="0"/>
              <a:t>During the recent Aneurin Bevan and Cwm Taf roster reviews, a Roster Review Toolkit was created, which used these percentages; however, it was noted at the time that they were historic and needed to be reviewed (and increased)</a:t>
            </a:r>
          </a:p>
          <a:p>
            <a:r>
              <a:rPr lang="en-GB" sz="1200" dirty="0" smtClean="0"/>
              <a:t>Whilst WAST’s </a:t>
            </a:r>
            <a:r>
              <a:rPr lang="en-GB" sz="1200" u="sng" dirty="0" smtClean="0"/>
              <a:t>actual</a:t>
            </a:r>
            <a:r>
              <a:rPr lang="en-GB" sz="1200" dirty="0" smtClean="0"/>
              <a:t> rate of abstraction is </a:t>
            </a:r>
            <a:r>
              <a:rPr lang="en-GB" sz="1200" u="sng" dirty="0" smtClean="0"/>
              <a:t>high</a:t>
            </a:r>
            <a:r>
              <a:rPr lang="en-GB" sz="1200" dirty="0" smtClean="0"/>
              <a:t> (as identified by ORH), the </a:t>
            </a:r>
            <a:r>
              <a:rPr lang="en-GB" sz="1200" u="sng" dirty="0" smtClean="0"/>
              <a:t>planned abstraction </a:t>
            </a:r>
            <a:r>
              <a:rPr lang="en-GB" sz="1200" dirty="0" smtClean="0"/>
              <a:t>(and subsequent relief rate) is considered </a:t>
            </a:r>
            <a:r>
              <a:rPr lang="en-GB" sz="1200" u="sng" dirty="0" smtClean="0"/>
              <a:t>low</a:t>
            </a:r>
            <a:r>
              <a:rPr lang="en-GB" sz="1200" dirty="0" smtClean="0"/>
              <a:t>)</a:t>
            </a:r>
          </a:p>
          <a:p>
            <a:r>
              <a:rPr lang="en-GB" sz="1200" dirty="0" smtClean="0"/>
              <a:t>The Demand &amp; Capacity Review has provided an opportunity to </a:t>
            </a:r>
            <a:r>
              <a:rPr lang="en-GB" sz="1200" b="1" dirty="0" smtClean="0"/>
              <a:t>re-base</a:t>
            </a:r>
            <a:r>
              <a:rPr lang="en-GB" sz="1200" dirty="0" smtClean="0"/>
              <a:t> the planned abstraction rate and relief rate based on current and actual need</a:t>
            </a:r>
          </a:p>
          <a:p>
            <a:r>
              <a:rPr lang="en-GB" sz="1200" b="1" dirty="0" smtClean="0"/>
              <a:t>The proposed abstraction rate is 29.91% </a:t>
            </a:r>
            <a:r>
              <a:rPr lang="en-GB" sz="1200" dirty="0" smtClean="0"/>
              <a:t>and therefore the </a:t>
            </a:r>
            <a:r>
              <a:rPr lang="en-GB" sz="1200" b="1" dirty="0" smtClean="0"/>
              <a:t>proposed relief rate is 42.67%</a:t>
            </a:r>
            <a:r>
              <a:rPr lang="en-GB" sz="1200" dirty="0" smtClean="0"/>
              <a:t>. This would put </a:t>
            </a:r>
            <a:r>
              <a:rPr lang="en-GB" sz="1200" u="sng" dirty="0" smtClean="0"/>
              <a:t>WAST in the middle of ORH’s national benchmark comparators and is stretching </a:t>
            </a:r>
            <a:r>
              <a:rPr lang="en-GB" sz="1200" dirty="0" smtClean="0"/>
              <a:t>given the current actuals (WAST’s current relief rate, based on funded establishment is c.18%)</a:t>
            </a:r>
          </a:p>
          <a:p>
            <a:r>
              <a:rPr lang="en-GB" sz="1200" dirty="0" smtClean="0"/>
              <a:t>The proposed “planned” sickness rate is 5.99% (current rate is 8.2% thus delivering a 2.3% improvement)</a:t>
            </a:r>
          </a:p>
          <a:p>
            <a:r>
              <a:rPr lang="en-GB" sz="1200" dirty="0" smtClean="0"/>
              <a:t>This rate reflects the need for training, which is an important aspect of patient safety, staff retention and clinical quality</a:t>
            </a:r>
          </a:p>
          <a:p>
            <a:r>
              <a:rPr lang="en-GB" sz="1200" dirty="0" smtClean="0"/>
              <a:t>The detailed relief rate calculation is shown on the next slide</a:t>
            </a:r>
          </a:p>
          <a:p>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14</a:t>
            </a:fld>
            <a:endParaRPr lang="en-GB" dirty="0">
              <a:solidFill>
                <a:prstClr val="black"/>
              </a:solidFill>
            </a:endParaRPr>
          </a:p>
        </p:txBody>
      </p:sp>
    </p:spTree>
    <p:extLst>
      <p:ext uri="{BB962C8B-B14F-4D97-AF65-F5344CB8AC3E}">
        <p14:creationId xmlns:p14="http://schemas.microsoft.com/office/powerpoint/2010/main" val="3359549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based on EA/EMT ratio</a:t>
            </a:r>
            <a:r>
              <a:rPr lang="en-GB" baseline="0" dirty="0" smtClean="0"/>
              <a:t> of 55/45, to avoid double crewing EMTs.</a:t>
            </a:r>
          </a:p>
          <a:p>
            <a:r>
              <a:rPr lang="en-GB" baseline="0" dirty="0" smtClean="0"/>
              <a:t>WAST will also required additional first tier front line clinical and management support for this relief gap. It is estimated that an additional 14.2 CTLs will be required (ratio of 2 to 25).</a:t>
            </a:r>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15</a:t>
            </a:fld>
            <a:endParaRPr lang="en-GB" dirty="0">
              <a:solidFill>
                <a:prstClr val="black"/>
              </a:solidFill>
            </a:endParaRPr>
          </a:p>
        </p:txBody>
      </p:sp>
    </p:spTree>
    <p:extLst>
      <p:ext uri="{BB962C8B-B14F-4D97-AF65-F5344CB8AC3E}">
        <p14:creationId xmlns:p14="http://schemas.microsoft.com/office/powerpoint/2010/main" val="2238724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GB" sz="1200" kern="1200" dirty="0" smtClean="0">
                <a:solidFill>
                  <a:schemeClr val="tx1"/>
                </a:solidFill>
                <a:effectLst/>
                <a:latin typeface="+mn-lt"/>
                <a:ea typeface="+mn-ea"/>
                <a:cs typeface="+mn-cs"/>
              </a:rPr>
              <a:t>On 1</a:t>
            </a:r>
            <a:r>
              <a:rPr lang="en-GB" sz="1200" kern="1200" baseline="30000" dirty="0" smtClean="0">
                <a:solidFill>
                  <a:schemeClr val="tx1"/>
                </a:solidFill>
                <a:effectLst/>
                <a:latin typeface="+mn-lt"/>
                <a:ea typeface="+mn-ea"/>
                <a:cs typeface="+mn-cs"/>
              </a:rPr>
              <a:t>st</a:t>
            </a:r>
            <a:r>
              <a:rPr lang="en-GB" sz="1200" kern="1200" dirty="0" smtClean="0">
                <a:solidFill>
                  <a:schemeClr val="tx1"/>
                </a:solidFill>
                <a:effectLst/>
                <a:latin typeface="+mn-lt"/>
                <a:ea typeface="+mn-ea"/>
                <a:cs typeface="+mn-cs"/>
              </a:rPr>
              <a:t> May 2019, EMT agreed appointment of up to 97 NQPs (30 from the conversion course and 67 from the Big Bang event) in 2019/20 to backfill predicted paramedic turnover and internal movements up to the end of the financial year. </a:t>
            </a:r>
          </a:p>
          <a:p>
            <a:pPr lvl="0"/>
            <a:r>
              <a:rPr lang="en-GB" sz="1200" kern="1200" dirty="0" smtClean="0">
                <a:solidFill>
                  <a:schemeClr val="tx1"/>
                </a:solidFill>
                <a:effectLst/>
                <a:latin typeface="+mn-lt"/>
                <a:ea typeface="+mn-ea"/>
                <a:cs typeface="+mn-cs"/>
              </a:rPr>
              <a:t>We have made a total of 30 offers for conversion NQPs (1 is still awaiting their HCPC registration before starting) and due to mop up interviews we were asked to undertake after the Big Bang event, we made a total of 74 offers to Big Bang candidates, 41 of which were from Swansea University. </a:t>
            </a:r>
          </a:p>
          <a:p>
            <a:pPr lvl="0"/>
            <a:r>
              <a:rPr lang="en-GB" sz="1200" kern="1200" dirty="0" smtClean="0">
                <a:solidFill>
                  <a:schemeClr val="tx1"/>
                </a:solidFill>
                <a:effectLst/>
                <a:latin typeface="+mn-lt"/>
                <a:ea typeface="+mn-ea"/>
                <a:cs typeface="+mn-cs"/>
              </a:rPr>
              <a:t>7 candidates in total withdrew, none of which were from Swansea University. One offer was withdrawn due to a failure to provide placement feedback. The others from other universities withdrew for their own reasons (e.g. being offered a role elsewhere). </a:t>
            </a:r>
          </a:p>
          <a:p>
            <a:pPr lvl="0"/>
            <a:r>
              <a:rPr lang="en-GB" sz="1200" kern="1200" dirty="0" smtClean="0">
                <a:solidFill>
                  <a:schemeClr val="tx1"/>
                </a:solidFill>
                <a:effectLst/>
                <a:latin typeface="+mn-lt"/>
                <a:ea typeface="+mn-ea"/>
                <a:cs typeface="+mn-cs"/>
              </a:rPr>
              <a:t>Therefore we currently have 67 NQPs from this year’s Big Bang event who either started their training in August/ September 2019 or are due to join us before December 2019. We also have another 3 NQP from last year’s Big Bang event (e.g. 1 deferred due to maternity leave) also due to join us before December = 70 NQPs in total</a:t>
            </a:r>
          </a:p>
          <a:p>
            <a:pPr lvl="0"/>
            <a:r>
              <a:rPr lang="en-GB" sz="1200" kern="1200" dirty="0" smtClean="0">
                <a:solidFill>
                  <a:schemeClr val="tx1"/>
                </a:solidFill>
                <a:effectLst/>
                <a:latin typeface="+mn-lt"/>
                <a:ea typeface="+mn-ea"/>
                <a:cs typeface="+mn-cs"/>
              </a:rPr>
              <a:t>However 2 of these candidates still need to pass their driving assessments (which were delayed due to them waiting to obtain their C1). </a:t>
            </a:r>
          </a:p>
          <a:p>
            <a:pPr lvl="0"/>
            <a:r>
              <a:rPr lang="en-GB" sz="1200" kern="1200" dirty="0" smtClean="0">
                <a:solidFill>
                  <a:schemeClr val="tx1"/>
                </a:solidFill>
                <a:effectLst/>
                <a:latin typeface="+mn-lt"/>
                <a:ea typeface="+mn-ea"/>
                <a:cs typeface="+mn-cs"/>
              </a:rPr>
              <a:t>21 of the 69 NQPs are also currently awaiting the results of their second re-sits which are due out this month. 19 of these are graduates are from Swansea University this year, 1 is from Swansea University last year and one is from an English ambulance Service. </a:t>
            </a:r>
          </a:p>
          <a:p>
            <a:pPr lvl="0"/>
            <a:r>
              <a:rPr lang="en-GB" sz="1200" kern="1200" dirty="0" smtClean="0">
                <a:solidFill>
                  <a:schemeClr val="tx1"/>
                </a:solidFill>
                <a:effectLst/>
                <a:latin typeface="+mn-lt"/>
                <a:ea typeface="+mn-ea"/>
                <a:cs typeface="+mn-cs"/>
              </a:rPr>
              <a:t>If they fail this re-sit, the final attempt will be facilitated by an external company. We are currently waiting to find out the date. If it is after our last training course on 4</a:t>
            </a:r>
            <a:r>
              <a:rPr lang="en-GB" sz="1200" kern="1200" baseline="30000" dirty="0"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November, we would need to either keep these individuals on a reserve list until we know if they have qualified and check if the training team can run another 2 week induction course for them in the new year or we can withdraw our offers and they can re-apply at a later date. </a:t>
            </a:r>
          </a:p>
          <a:p>
            <a:endParaRPr lang="en-GB" dirty="0" smtClean="0"/>
          </a:p>
          <a:p>
            <a:r>
              <a:rPr lang="en-GB" sz="1200" kern="1200" dirty="0" smtClean="0">
                <a:solidFill>
                  <a:schemeClr val="tx1"/>
                </a:solidFill>
                <a:effectLst/>
                <a:latin typeface="+mn-lt"/>
                <a:ea typeface="+mn-ea"/>
                <a:cs typeface="+mn-cs"/>
              </a:rPr>
              <a:t>1 x conversion NQP awaiting HCPC registration and 1 x NQP from last year’s BB event awaiting registration</a:t>
            </a:r>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16</a:t>
            </a:fld>
            <a:endParaRPr lang="en-GB" dirty="0">
              <a:solidFill>
                <a:prstClr val="black"/>
              </a:solidFill>
            </a:endParaRPr>
          </a:p>
        </p:txBody>
      </p:sp>
    </p:spTree>
    <p:extLst>
      <p:ext uri="{BB962C8B-B14F-4D97-AF65-F5344CB8AC3E}">
        <p14:creationId xmlns:p14="http://schemas.microsoft.com/office/powerpoint/2010/main" val="2075614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17</a:t>
            </a:fld>
            <a:endParaRPr lang="en-GB" dirty="0"/>
          </a:p>
        </p:txBody>
      </p:sp>
    </p:spTree>
    <p:extLst>
      <p:ext uri="{BB962C8B-B14F-4D97-AF65-F5344CB8AC3E}">
        <p14:creationId xmlns:p14="http://schemas.microsoft.com/office/powerpoint/2010/main" val="1711668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18</a:t>
            </a:fld>
            <a:endParaRPr lang="en-GB" dirty="0"/>
          </a:p>
        </p:txBody>
      </p:sp>
    </p:spTree>
    <p:extLst>
      <p:ext uri="{BB962C8B-B14F-4D97-AF65-F5344CB8AC3E}">
        <p14:creationId xmlns:p14="http://schemas.microsoft.com/office/powerpoint/2010/main" val="3971037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19</a:t>
            </a:fld>
            <a:endParaRPr lang="en-GB" dirty="0"/>
          </a:p>
        </p:txBody>
      </p:sp>
    </p:spTree>
    <p:extLst>
      <p:ext uri="{BB962C8B-B14F-4D97-AF65-F5344CB8AC3E}">
        <p14:creationId xmlns:p14="http://schemas.microsoft.com/office/powerpoint/2010/main" val="371420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Red demand has increased by 6.7% overall year on year, and in every Heath Board area,</a:t>
            </a:r>
            <a:r>
              <a:rPr lang="en-GB" sz="1200" kern="1200" baseline="0" dirty="0" smtClean="0">
                <a:solidFill>
                  <a:schemeClr val="tx1"/>
                </a:solidFill>
                <a:effectLst/>
                <a:latin typeface="+mn-lt"/>
                <a:ea typeface="+mn-ea"/>
                <a:cs typeface="+mn-cs"/>
              </a:rPr>
              <a:t> breathing problems continues to be the most frequent reason for red calls. </a:t>
            </a:r>
            <a:r>
              <a:rPr lang="en-GB" sz="1200" kern="1200" dirty="0" smtClean="0">
                <a:solidFill>
                  <a:schemeClr val="tx1"/>
                </a:solidFill>
                <a:effectLst/>
                <a:latin typeface="+mn-lt"/>
                <a:ea typeface="+mn-ea"/>
                <a:cs typeface="+mn-cs"/>
              </a:rPr>
              <a:t>Overall</a:t>
            </a:r>
            <a:r>
              <a:rPr lang="en-GB" sz="1200" kern="1200" baseline="0" dirty="0" smtClean="0">
                <a:solidFill>
                  <a:schemeClr val="tx1"/>
                </a:solidFill>
                <a:effectLst/>
                <a:latin typeface="+mn-lt"/>
                <a:ea typeface="+mn-ea"/>
                <a:cs typeface="+mn-cs"/>
              </a:rPr>
              <a:t> i</a:t>
            </a:r>
            <a:r>
              <a:rPr lang="en-GB" sz="1200" kern="1200" dirty="0" smtClean="0">
                <a:solidFill>
                  <a:schemeClr val="tx1"/>
                </a:solidFill>
                <a:effectLst/>
                <a:latin typeface="+mn-lt"/>
                <a:ea typeface="+mn-ea"/>
                <a:cs typeface="+mn-cs"/>
              </a:rPr>
              <a:t>ncreased verified demand is reported in almost every MPDS code, but the biggest volume increases are seen in falls. Increases likely to be therefore genuine and due to increasing age / morbidity in general population. Verified Amber demand has</a:t>
            </a:r>
            <a:r>
              <a:rPr lang="en-GB" sz="1200" kern="1200" baseline="0" dirty="0" smtClean="0">
                <a:solidFill>
                  <a:schemeClr val="tx1"/>
                </a:solidFill>
                <a:effectLst/>
                <a:latin typeface="+mn-lt"/>
                <a:ea typeface="+mn-ea"/>
                <a:cs typeface="+mn-cs"/>
              </a:rPr>
              <a:t> remained stable, with only a 1.0% decrease year on year. </a:t>
            </a:r>
            <a:endParaRPr lang="en-GB" sz="1200" kern="1200" dirty="0" smtClean="0">
              <a:solidFill>
                <a:schemeClr val="tx1"/>
              </a:solidFill>
              <a:effectLst/>
              <a:latin typeface="+mn-lt"/>
              <a:ea typeface="+mn-ea"/>
              <a:cs typeface="+mn-cs"/>
            </a:endParaRPr>
          </a:p>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2</a:t>
            </a:fld>
            <a:endParaRPr lang="en-GB" dirty="0"/>
          </a:p>
        </p:txBody>
      </p:sp>
    </p:spTree>
    <p:extLst>
      <p:ext uri="{BB962C8B-B14F-4D97-AF65-F5344CB8AC3E}">
        <p14:creationId xmlns:p14="http://schemas.microsoft.com/office/powerpoint/2010/main" val="29527762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20</a:t>
            </a:fld>
            <a:endParaRPr lang="en-GB" dirty="0"/>
          </a:p>
        </p:txBody>
      </p:sp>
    </p:spTree>
    <p:extLst>
      <p:ext uri="{BB962C8B-B14F-4D97-AF65-F5344CB8AC3E}">
        <p14:creationId xmlns:p14="http://schemas.microsoft.com/office/powerpoint/2010/main" val="29093279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21</a:t>
            </a:fld>
            <a:endParaRPr lang="en-GB" dirty="0"/>
          </a:p>
        </p:txBody>
      </p:sp>
    </p:spTree>
    <p:extLst>
      <p:ext uri="{BB962C8B-B14F-4D97-AF65-F5344CB8AC3E}">
        <p14:creationId xmlns:p14="http://schemas.microsoft.com/office/powerpoint/2010/main" val="3481866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GB" dirty="0"/>
          </a:p>
        </p:txBody>
      </p:sp>
      <p:sp>
        <p:nvSpPr>
          <p:cNvPr id="4" name="Slide Number Placeholder 3"/>
          <p:cNvSpPr>
            <a:spLocks noGrp="1"/>
          </p:cNvSpPr>
          <p:nvPr>
            <p:ph type="sldNum" sz="quarter" idx="10"/>
          </p:nvPr>
        </p:nvSpPr>
        <p:spPr/>
        <p:txBody>
          <a:bodyPr/>
          <a:lstStyle/>
          <a:p>
            <a:fld id="{877E8F59-A4A7-4637-BCEC-9E97CF4E3CCA}" type="slidenum">
              <a:rPr lang="en-GB" smtClean="0">
                <a:solidFill>
                  <a:prstClr val="black"/>
                </a:solidFill>
              </a:rPr>
              <a:pPr/>
              <a:t>3</a:t>
            </a:fld>
            <a:endParaRPr lang="en-GB" dirty="0">
              <a:solidFill>
                <a:prstClr val="black"/>
              </a:solidFill>
            </a:endParaRPr>
          </a:p>
        </p:txBody>
      </p:sp>
    </p:spTree>
    <p:extLst>
      <p:ext uri="{BB962C8B-B14F-4D97-AF65-F5344CB8AC3E}">
        <p14:creationId xmlns:p14="http://schemas.microsoft.com/office/powerpoint/2010/main" val="672896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Generally </a:t>
            </a:r>
            <a:r>
              <a:rPr lang="en-GB" sz="1200" kern="1200" dirty="0" smtClean="0">
                <a:solidFill>
                  <a:schemeClr val="tx1"/>
                </a:solidFill>
                <a:effectLst/>
                <a:latin typeface="+mn-lt"/>
                <a:ea typeface="+mn-ea"/>
                <a:cs typeface="+mn-cs"/>
              </a:rPr>
              <a:t>20-30% of our EA production come from overtime hours, the average over the 2 year period was 24.2%.</a:t>
            </a:r>
            <a:r>
              <a:rPr lang="en-GB" sz="1200" kern="1200" baseline="0" dirty="0" smtClean="0">
                <a:solidFill>
                  <a:schemeClr val="tx1"/>
                </a:solidFill>
                <a:effectLst/>
                <a:latin typeface="+mn-lt"/>
                <a:ea typeface="+mn-ea"/>
                <a:cs typeface="+mn-cs"/>
              </a:rPr>
              <a:t> Specifically, in July 2019, </a:t>
            </a:r>
            <a:r>
              <a:rPr lang="en-GB" sz="1200" baseline="0" dirty="0" smtClean="0">
                <a:latin typeface="Verdana" panose="020B0604030504040204" pitchFamily="34" charset="0"/>
                <a:ea typeface="Verdana" panose="020B0604030504040204" pitchFamily="34" charset="0"/>
                <a:cs typeface="Verdana" panose="020B0604030504040204" pitchFamily="34" charset="0"/>
              </a:rPr>
              <a:t>overtime contributed 24.7% to total actual hours for Emergency Ambulances.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latin typeface="Verdana" panose="020B0604030504040204" pitchFamily="34" charset="0"/>
                <a:ea typeface="Verdana" panose="020B0604030504040204" pitchFamily="34" charset="0"/>
                <a:cs typeface="Verdana" panose="020B0604030504040204" pitchFamily="34" charset="0"/>
              </a:rPr>
              <a:t>Production July 2018 = 68,885 compared to Production July 2019 68,512. This equates to 9.5 hours less per day. </a:t>
            </a:r>
          </a:p>
        </p:txBody>
      </p:sp>
      <p:sp>
        <p:nvSpPr>
          <p:cNvPr id="4" name="Slide Number Placeholder 3"/>
          <p:cNvSpPr>
            <a:spLocks noGrp="1"/>
          </p:cNvSpPr>
          <p:nvPr>
            <p:ph type="sldNum" sz="quarter" idx="10"/>
          </p:nvPr>
        </p:nvSpPr>
        <p:spPr/>
        <p:txBody>
          <a:bodyPr/>
          <a:lstStyle/>
          <a:p>
            <a:fld id="{877E8F59-A4A7-4637-BCEC-9E97CF4E3CCA}" type="slidenum">
              <a:rPr lang="en-GB" smtClean="0"/>
              <a:pPr/>
              <a:t>4</a:t>
            </a:fld>
            <a:endParaRPr lang="en-GB" dirty="0"/>
          </a:p>
        </p:txBody>
      </p:sp>
    </p:spTree>
    <p:extLst>
      <p:ext uri="{BB962C8B-B14F-4D97-AF65-F5344CB8AC3E}">
        <p14:creationId xmlns:p14="http://schemas.microsoft.com/office/powerpoint/2010/main" val="984260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latin typeface="Verdana" panose="020B0604030504040204" pitchFamily="34" charset="0"/>
                <a:ea typeface="Verdana" panose="020B0604030504040204" pitchFamily="34" charset="0"/>
                <a:cs typeface="Verdana" panose="020B0604030504040204" pitchFamily="34" charset="0"/>
              </a:rPr>
              <a:t>Overtime contributes slightly less to RRV production compared to EAs. Generally RRVs contribute between 10-20% to RRV actual hours, the actual average over the 2 years was 15.3%.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latin typeface="Verdana" panose="020B0604030504040204" pitchFamily="34" charset="0"/>
                <a:ea typeface="Verdana" panose="020B0604030504040204" pitchFamily="34" charset="0"/>
                <a:cs typeface="Verdana" panose="020B0604030504040204" pitchFamily="34" charset="0"/>
              </a:rPr>
              <a:t>Specifically, in July 19 overtime contributed 14.26% to total actual hours. This varies considerably between Health Boards, Powys and Hywel Dda on slide 6.</a:t>
            </a:r>
          </a:p>
          <a:p>
            <a:endParaRPr lang="en-GB" b="1" dirty="0" smtClean="0"/>
          </a:p>
        </p:txBody>
      </p:sp>
      <p:sp>
        <p:nvSpPr>
          <p:cNvPr id="4" name="Slide Number Placeholder 3"/>
          <p:cNvSpPr>
            <a:spLocks noGrp="1"/>
          </p:cNvSpPr>
          <p:nvPr>
            <p:ph type="sldNum" sz="quarter" idx="10"/>
          </p:nvPr>
        </p:nvSpPr>
        <p:spPr/>
        <p:txBody>
          <a:bodyPr/>
          <a:lstStyle/>
          <a:p>
            <a:fld id="{877E8F59-A4A7-4637-BCEC-9E97CF4E3CCA}" type="slidenum">
              <a:rPr lang="en-GB" smtClean="0"/>
              <a:pPr/>
              <a:t>5</a:t>
            </a:fld>
            <a:endParaRPr lang="en-GB" dirty="0"/>
          </a:p>
        </p:txBody>
      </p:sp>
    </p:spTree>
    <p:extLst>
      <p:ext uri="{BB962C8B-B14F-4D97-AF65-F5344CB8AC3E}">
        <p14:creationId xmlns:p14="http://schemas.microsoft.com/office/powerpoint/2010/main" val="101343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a:p>
            <a:r>
              <a:rPr lang="en-GB" dirty="0" smtClean="0"/>
              <a:t>Pan Wales EA and RRV UHP / Actual Hours Produced (KH)</a:t>
            </a:r>
          </a:p>
          <a:p>
            <a:endParaRPr lang="en-GB" dirty="0" smtClean="0"/>
          </a:p>
          <a:p>
            <a:r>
              <a:rPr lang="en-GB" dirty="0" smtClean="0"/>
              <a:t>HD / P EA and RRV UHP / Actual Hours Produced (SR), this should show impact on OT.</a:t>
            </a:r>
          </a:p>
          <a:p>
            <a:endParaRPr lang="en-GB" dirty="0" smtClean="0"/>
          </a:p>
          <a:p>
            <a:r>
              <a:rPr lang="en-GB" dirty="0" smtClean="0"/>
              <a:t>Separate information on overtime – contribution to actual hours  (SR)</a:t>
            </a:r>
          </a:p>
          <a:p>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6</a:t>
            </a:fld>
            <a:endParaRPr lang="en-GB" dirty="0"/>
          </a:p>
        </p:txBody>
      </p:sp>
    </p:spTree>
    <p:extLst>
      <p:ext uri="{BB962C8B-B14F-4D97-AF65-F5344CB8AC3E}">
        <p14:creationId xmlns:p14="http://schemas.microsoft.com/office/powerpoint/2010/main" val="1429725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latin typeface="Verdana" panose="020B0604030504040204" pitchFamily="34" charset="0"/>
                <a:ea typeface="Verdana" panose="020B0604030504040204" pitchFamily="34" charset="0"/>
                <a:cs typeface="Verdana" panose="020B0604030504040204" pitchFamily="34" charset="0"/>
              </a:rPr>
              <a:t>Sickness has been on an improving trend since December 2018,</a:t>
            </a:r>
            <a:r>
              <a:rPr lang="en-GB" sz="1200" baseline="0" dirty="0" smtClean="0">
                <a:latin typeface="Verdana" panose="020B0604030504040204" pitchFamily="34" charset="0"/>
                <a:ea typeface="Verdana" panose="020B0604030504040204" pitchFamily="34" charset="0"/>
                <a:cs typeface="Verdana" panose="020B0604030504040204" pitchFamily="34" charset="0"/>
              </a:rPr>
              <a:t> being lower than the same period in the previous year. However, </a:t>
            </a:r>
            <a:r>
              <a:rPr lang="en-GB" sz="1200" dirty="0" smtClean="0">
                <a:latin typeface="Verdana" panose="020B0604030504040204" pitchFamily="34" charset="0"/>
                <a:ea typeface="Verdana" panose="020B0604030504040204" pitchFamily="34" charset="0"/>
                <a:cs typeface="Verdana" panose="020B0604030504040204" pitchFamily="34" charset="0"/>
              </a:rPr>
              <a:t>July 2019 position</a:t>
            </a:r>
            <a:r>
              <a:rPr lang="en-GB" sz="1200" baseline="0" dirty="0" smtClean="0">
                <a:latin typeface="Verdana" panose="020B0604030504040204" pitchFamily="34" charset="0"/>
                <a:ea typeface="Verdana" panose="020B0604030504040204" pitchFamily="34" charset="0"/>
                <a:cs typeface="Verdana" panose="020B0604030504040204" pitchFamily="34" charset="0"/>
              </a:rPr>
              <a:t> of 6.7% </a:t>
            </a:r>
            <a:r>
              <a:rPr lang="en-GB" sz="1200" dirty="0" smtClean="0">
                <a:latin typeface="Verdana" panose="020B0604030504040204" pitchFamily="34" charset="0"/>
                <a:ea typeface="Verdana" panose="020B0604030504040204" pitchFamily="34" charset="0"/>
                <a:cs typeface="Verdana" panose="020B0604030504040204" pitchFamily="34" charset="0"/>
              </a:rPr>
              <a:t>has increased very slightly compared</a:t>
            </a:r>
            <a:r>
              <a:rPr lang="en-GB" sz="1200" baseline="0" dirty="0" smtClean="0">
                <a:latin typeface="Verdana" panose="020B0604030504040204" pitchFamily="34" charset="0"/>
                <a:ea typeface="Verdana" panose="020B0604030504040204" pitchFamily="34" charset="0"/>
                <a:cs typeface="Verdana" panose="020B0604030504040204" pitchFamily="34" charset="0"/>
              </a:rPr>
              <a:t> to the July 2018 level of 6.62%.</a:t>
            </a:r>
            <a:r>
              <a:rPr lang="en-GB" sz="1200" dirty="0" smtClean="0">
                <a:latin typeface="Verdana" panose="020B0604030504040204" pitchFamily="34" charset="0"/>
                <a:ea typeface="Verdana" panose="020B0604030504040204" pitchFamily="34" charset="0"/>
                <a:cs typeface="Verdana" panose="020B0604030504040204" pitchFamily="34" charset="0"/>
              </a:rPr>
              <a:t> </a:t>
            </a:r>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7</a:t>
            </a:fld>
            <a:endParaRPr lang="en-GB" dirty="0"/>
          </a:p>
        </p:txBody>
      </p:sp>
    </p:spTree>
    <p:extLst>
      <p:ext uri="{BB962C8B-B14F-4D97-AF65-F5344CB8AC3E}">
        <p14:creationId xmlns:p14="http://schemas.microsoft.com/office/powerpoint/2010/main" val="740416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Red performance has been consistently above 70% for the last 12 months, with the exception of July 2019 achieving 69.3% (and now August at 69%). Despite consistently achieving the 65% target, as the graph shows, there has been a gradual decline in the monthly performance, linked in part to increasing red incident demand (up 6.9% from 2017/18 to 2018/19) and to a reduction in the number of running calls recorded (through increased consistency in the application of the standard / guidance). It is important to remember that a running call adds volume, increasing the denominator, and is a hit at the same time increasing the numerator. </a:t>
            </a:r>
          </a:p>
          <a:p>
            <a:r>
              <a:rPr lang="en-GB" sz="1200" kern="1200" dirty="0" smtClean="0">
                <a:solidFill>
                  <a:schemeClr val="tx1"/>
                </a:solidFill>
                <a:effectLst/>
                <a:latin typeface="+mn-lt"/>
                <a:ea typeface="+mn-ea"/>
                <a:cs typeface="+mn-cs"/>
              </a:rPr>
              <a:t>Changes to the treatment and recording of running calls to provide the most accurate presentation of true response performance have been notified to the Chief Ambulance Service Commissioner in correspondence dated 16 April 2019 and 13 August 2019.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Each running call, by its nature, has a zero minute response time, and therefore as the number of running calls reduces as a proportion of the overall red demand, this will negatively affect performance. </a:t>
            </a:r>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8</a:t>
            </a:fld>
            <a:endParaRPr lang="en-GB" dirty="0"/>
          </a:p>
        </p:txBody>
      </p:sp>
    </p:spTree>
    <p:extLst>
      <p:ext uri="{BB962C8B-B14F-4D97-AF65-F5344CB8AC3E}">
        <p14:creationId xmlns:p14="http://schemas.microsoft.com/office/powerpoint/2010/main" val="1991554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latin typeface="Verdana" panose="020B0604030504040204" pitchFamily="34" charset="0"/>
                <a:ea typeface="Verdana" panose="020B0604030504040204" pitchFamily="34" charset="0"/>
                <a:cs typeface="Verdana" panose="020B0604030504040204" pitchFamily="34" charset="0"/>
              </a:rPr>
              <a:t>RRV – up to 47 pan wales</a:t>
            </a:r>
          </a:p>
          <a:p>
            <a:r>
              <a:rPr lang="en-GB" sz="1200" dirty="0" smtClean="0">
                <a:latin typeface="Verdana" panose="020B0604030504040204" pitchFamily="34" charset="0"/>
                <a:ea typeface="Verdana" panose="020B0604030504040204" pitchFamily="34" charset="0"/>
                <a:cs typeface="Verdana" panose="020B0604030504040204" pitchFamily="34" charset="0"/>
              </a:rPr>
              <a:t>EA – up to 120 pan</a:t>
            </a:r>
            <a:r>
              <a:rPr lang="en-GB" sz="1200" baseline="0" dirty="0" smtClean="0">
                <a:latin typeface="Verdana" panose="020B0604030504040204" pitchFamily="34" charset="0"/>
                <a:ea typeface="Verdana" panose="020B0604030504040204" pitchFamily="34" charset="0"/>
                <a:cs typeface="Verdana" panose="020B0604030504040204" pitchFamily="34" charset="0"/>
              </a:rPr>
              <a:t> </a:t>
            </a:r>
            <a:r>
              <a:rPr lang="en-GB" sz="1200" dirty="0" smtClean="0">
                <a:latin typeface="Verdana" panose="020B0604030504040204" pitchFamily="34" charset="0"/>
                <a:ea typeface="Verdana" panose="020B0604030504040204" pitchFamily="34" charset="0"/>
                <a:cs typeface="Verdana" panose="020B0604030504040204" pitchFamily="34" charset="0"/>
              </a:rPr>
              <a:t>Wales</a:t>
            </a:r>
          </a:p>
          <a:p>
            <a:endParaRPr lang="en-GB" sz="1200" dirty="0" smtClean="0">
              <a:latin typeface="Verdana" panose="020B0604030504040204" pitchFamily="34" charset="0"/>
              <a:ea typeface="Verdana" panose="020B0604030504040204" pitchFamily="34" charset="0"/>
              <a:cs typeface="Verdana" panose="020B0604030504040204" pitchFamily="34" charset="0"/>
            </a:endParaRPr>
          </a:p>
          <a:p>
            <a:r>
              <a:rPr lang="en-GB" sz="1200" dirty="0" smtClean="0">
                <a:latin typeface="Verdana" panose="020B0604030504040204" pitchFamily="34" charset="0"/>
                <a:ea typeface="Verdana" panose="020B0604030504040204" pitchFamily="34" charset="0"/>
                <a:cs typeface="Verdana" panose="020B0604030504040204" pitchFamily="34" charset="0"/>
              </a:rPr>
              <a:t>EAs</a:t>
            </a:r>
            <a:r>
              <a:rPr lang="en-GB" sz="1200" baseline="0" dirty="0" smtClean="0">
                <a:latin typeface="Verdana" panose="020B0604030504040204" pitchFamily="34" charset="0"/>
                <a:ea typeface="Verdana" panose="020B0604030504040204" pitchFamily="34" charset="0"/>
                <a:cs typeface="Verdana" panose="020B0604030504040204" pitchFamily="34" charset="0"/>
              </a:rPr>
              <a:t> contribute in the region of half of red performance. </a:t>
            </a:r>
            <a:endParaRPr lang="en-GB"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877E8F59-A4A7-4637-BCEC-9E97CF4E3CCA}" type="slidenum">
              <a:rPr lang="en-GB" smtClean="0"/>
              <a:pPr/>
              <a:t>9</a:t>
            </a:fld>
            <a:endParaRPr lang="en-GB" dirty="0"/>
          </a:p>
        </p:txBody>
      </p:sp>
    </p:spTree>
    <p:extLst>
      <p:ext uri="{BB962C8B-B14F-4D97-AF65-F5344CB8AC3E}">
        <p14:creationId xmlns:p14="http://schemas.microsoft.com/office/powerpoint/2010/main" val="2853600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46668-78E6-435D-B303-9F9FC6C4647E}" type="datetimeFigureOut">
              <a:rPr lang="en-US" smtClean="0"/>
              <a:pPr/>
              <a:t>9/10/2019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05A09D7-CE6A-4AFE-9174-0807AF79ADB3}"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46668-78E6-435D-B303-9F9FC6C4647E}" type="datetimeFigureOut">
              <a:rPr lang="en-US" smtClean="0"/>
              <a:pPr/>
              <a:t>9/10/2019</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A09D7-CE6A-4AFE-9174-0807AF79ADB3}"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tiff"/><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chart" Target="../charts/chart9.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9.tiff"/><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7.emf"/><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chart" Target="../charts/chart5.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chart" Target="../charts/char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08080"/>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857224" y="1000108"/>
            <a:ext cx="928694" cy="928694"/>
          </a:xfrm>
          <a:prstGeom prst="rect">
            <a:avLst/>
          </a:prstGeom>
          <a:noFill/>
          <a:ln w="9525">
            <a:noFill/>
            <a:miter lim="800000"/>
            <a:headEnd/>
            <a:tailEnd/>
          </a:ln>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6825" y="51454"/>
            <a:ext cx="644713" cy="877216"/>
          </a:xfrm>
          <a:prstGeom prst="rect">
            <a:avLst/>
          </a:prstGeom>
        </p:spPr>
      </p:pic>
      <p:sp>
        <p:nvSpPr>
          <p:cNvPr id="9" name="Rectangle 8"/>
          <p:cNvSpPr/>
          <p:nvPr/>
        </p:nvSpPr>
        <p:spPr>
          <a:xfrm>
            <a:off x="0" y="4429132"/>
            <a:ext cx="9144000" cy="171451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smtClean="0">
                <a:solidFill>
                  <a:schemeClr val="bg1"/>
                </a:solidFill>
                <a:latin typeface="Arial Narrow" panose="020B0606020202030204" pitchFamily="34" charset="0"/>
              </a:rPr>
              <a:t>Welsh Ambulance Service NHS Trust:</a:t>
            </a:r>
          </a:p>
          <a:p>
            <a:pPr algn="ctr"/>
            <a:r>
              <a:rPr lang="en-GB" sz="3600" b="1" dirty="0" smtClean="0">
                <a:solidFill>
                  <a:schemeClr val="bg1"/>
                </a:solidFill>
                <a:latin typeface="Arial Narrow" panose="020B0606020202030204" pitchFamily="34" charset="0"/>
              </a:rPr>
              <a:t>Red Improvement</a:t>
            </a:r>
            <a:endParaRPr lang="en-GB" sz="3600" b="1" dirty="0">
              <a:solidFill>
                <a:schemeClr val="bg1"/>
              </a:solidFill>
              <a:latin typeface="Arial Narrow" panose="020B0606020202030204" pitchFamily="34" charset="0"/>
            </a:endParaRPr>
          </a:p>
          <a:p>
            <a:pPr algn="ctr"/>
            <a:r>
              <a:rPr lang="en-GB" sz="3600" b="1" dirty="0" smtClean="0">
                <a:solidFill>
                  <a:schemeClr val="bg1"/>
                </a:solidFill>
                <a:latin typeface="Arial Narrow" panose="020B0606020202030204" pitchFamily="34" charset="0"/>
              </a:rPr>
              <a:t>10</a:t>
            </a:r>
            <a:r>
              <a:rPr lang="en-GB" sz="3600" b="1" baseline="30000" dirty="0" smtClean="0">
                <a:solidFill>
                  <a:schemeClr val="bg1"/>
                </a:solidFill>
                <a:latin typeface="Arial Narrow" panose="020B0606020202030204" pitchFamily="34" charset="0"/>
              </a:rPr>
              <a:t>th</a:t>
            </a:r>
            <a:r>
              <a:rPr lang="en-GB" sz="3600" b="1" dirty="0" smtClean="0">
                <a:solidFill>
                  <a:schemeClr val="bg1"/>
                </a:solidFill>
                <a:latin typeface="Arial Narrow" panose="020B0606020202030204" pitchFamily="34" charset="0"/>
              </a:rPr>
              <a:t> September 2019 EASC</a:t>
            </a:r>
            <a:endParaRPr lang="en-GB" sz="3600" b="1" dirty="0">
              <a:solidFill>
                <a:schemeClr val="bg1"/>
              </a:solidFill>
              <a:latin typeface="Arial Narrow" panose="020B0606020202030204" pitchFamily="34" charset="0"/>
            </a:endParaRPr>
          </a:p>
        </p:txBody>
      </p:sp>
      <p:sp>
        <p:nvSpPr>
          <p:cNvPr id="11" name="Rectangle 10"/>
          <p:cNvSpPr/>
          <p:nvPr/>
        </p:nvSpPr>
        <p:spPr>
          <a:xfrm>
            <a:off x="426825" y="637080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smtClean="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pic>
        <p:nvPicPr>
          <p:cNvPr id="1028" name="Picture 4"/>
          <p:cNvPicPr>
            <a:picLocks noChangeAspect="1" noChangeArrowheads="1"/>
          </p:cNvPicPr>
          <p:nvPr/>
        </p:nvPicPr>
        <p:blipFill>
          <a:blip r:embed="rId5" cstate="print"/>
          <a:srcRect/>
          <a:stretch>
            <a:fillRect/>
          </a:stretch>
        </p:blipFill>
        <p:spPr bwMode="auto">
          <a:xfrm>
            <a:off x="3076062" y="1000108"/>
            <a:ext cx="974085" cy="2071702"/>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cstate="print"/>
          <a:srcRect/>
          <a:stretch>
            <a:fillRect/>
          </a:stretch>
        </p:blipFill>
        <p:spPr bwMode="auto">
          <a:xfrm>
            <a:off x="857224" y="3143248"/>
            <a:ext cx="2094861" cy="1000132"/>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cstate="print"/>
          <a:srcRect/>
          <a:stretch>
            <a:fillRect/>
          </a:stretch>
        </p:blipFill>
        <p:spPr bwMode="auto">
          <a:xfrm>
            <a:off x="4214810" y="1000108"/>
            <a:ext cx="1000132" cy="1008590"/>
          </a:xfrm>
          <a:prstGeom prst="rect">
            <a:avLst/>
          </a:prstGeom>
          <a:noFill/>
          <a:ln w="9525">
            <a:noFill/>
            <a:miter lim="800000"/>
            <a:headEnd/>
            <a:tailEnd/>
          </a:ln>
          <a:effectLst/>
        </p:spPr>
      </p:pic>
      <p:pic>
        <p:nvPicPr>
          <p:cNvPr id="1031" name="Picture 7"/>
          <p:cNvPicPr>
            <a:picLocks noChangeAspect="1" noChangeArrowheads="1"/>
          </p:cNvPicPr>
          <p:nvPr/>
        </p:nvPicPr>
        <p:blipFill>
          <a:blip r:embed="rId8" cstate="print"/>
          <a:srcRect/>
          <a:stretch>
            <a:fillRect/>
          </a:stretch>
        </p:blipFill>
        <p:spPr bwMode="auto">
          <a:xfrm>
            <a:off x="4214810" y="2143116"/>
            <a:ext cx="2000264" cy="940612"/>
          </a:xfrm>
          <a:prstGeom prst="rect">
            <a:avLst/>
          </a:prstGeom>
          <a:noFill/>
          <a:ln w="9525">
            <a:noFill/>
            <a:miter lim="800000"/>
            <a:headEnd/>
            <a:tailEnd/>
          </a:ln>
          <a:effectLst/>
        </p:spPr>
      </p:pic>
      <p:pic>
        <p:nvPicPr>
          <p:cNvPr id="1032" name="Picture 8"/>
          <p:cNvPicPr>
            <a:picLocks noChangeAspect="1" noChangeArrowheads="1"/>
          </p:cNvPicPr>
          <p:nvPr/>
        </p:nvPicPr>
        <p:blipFill>
          <a:blip r:embed="rId9" cstate="print"/>
          <a:srcRect/>
          <a:stretch>
            <a:fillRect/>
          </a:stretch>
        </p:blipFill>
        <p:spPr bwMode="auto">
          <a:xfrm>
            <a:off x="6357950" y="989358"/>
            <a:ext cx="2000264" cy="1017823"/>
          </a:xfrm>
          <a:prstGeom prst="rect">
            <a:avLst/>
          </a:prstGeom>
          <a:noFill/>
          <a:ln w="9525">
            <a:noFill/>
            <a:miter lim="800000"/>
            <a:headEnd/>
            <a:tailEnd/>
          </a:ln>
          <a:effectLst/>
        </p:spPr>
      </p:pic>
      <p:pic>
        <p:nvPicPr>
          <p:cNvPr id="1033" name="Picture 9"/>
          <p:cNvPicPr>
            <a:picLocks noChangeAspect="1" noChangeArrowheads="1"/>
          </p:cNvPicPr>
          <p:nvPr/>
        </p:nvPicPr>
        <p:blipFill>
          <a:blip r:embed="rId10" cstate="print"/>
          <a:srcRect/>
          <a:stretch>
            <a:fillRect/>
          </a:stretch>
        </p:blipFill>
        <p:spPr bwMode="auto">
          <a:xfrm>
            <a:off x="6383120" y="2143118"/>
            <a:ext cx="903524" cy="2000262"/>
          </a:xfrm>
          <a:prstGeom prst="rect">
            <a:avLst/>
          </a:prstGeom>
          <a:noFill/>
          <a:ln w="9525">
            <a:noFill/>
            <a:miter lim="800000"/>
            <a:headEnd/>
            <a:tailEnd/>
          </a:ln>
          <a:effectLst/>
        </p:spPr>
      </p:pic>
      <p:pic>
        <p:nvPicPr>
          <p:cNvPr id="1034" name="Picture 10"/>
          <p:cNvPicPr>
            <a:picLocks noChangeAspect="1" noChangeArrowheads="1"/>
          </p:cNvPicPr>
          <p:nvPr/>
        </p:nvPicPr>
        <p:blipFill>
          <a:blip r:embed="rId11" cstate="print"/>
          <a:srcRect/>
          <a:stretch>
            <a:fillRect/>
          </a:stretch>
        </p:blipFill>
        <p:spPr bwMode="auto">
          <a:xfrm>
            <a:off x="5264646" y="3214686"/>
            <a:ext cx="950428" cy="928694"/>
          </a:xfrm>
          <a:prstGeom prst="rect">
            <a:avLst/>
          </a:prstGeom>
          <a:noFill/>
          <a:ln w="9525">
            <a:noFill/>
            <a:miter lim="800000"/>
            <a:headEnd/>
            <a:tailEnd/>
          </a:ln>
          <a:effectLst/>
        </p:spPr>
      </p:pic>
      <p:pic>
        <p:nvPicPr>
          <p:cNvPr id="1035" name="Picture 11"/>
          <p:cNvPicPr>
            <a:picLocks noChangeAspect="1" noChangeArrowheads="1"/>
          </p:cNvPicPr>
          <p:nvPr/>
        </p:nvPicPr>
        <p:blipFill>
          <a:blip r:embed="rId12" cstate="print"/>
          <a:srcRect/>
          <a:stretch>
            <a:fillRect/>
          </a:stretch>
        </p:blipFill>
        <p:spPr bwMode="auto">
          <a:xfrm>
            <a:off x="2000232" y="2071678"/>
            <a:ext cx="928694" cy="928694"/>
          </a:xfrm>
          <a:prstGeom prst="rect">
            <a:avLst/>
          </a:prstGeom>
          <a:noFill/>
          <a:ln w="9525">
            <a:noFill/>
            <a:miter lim="800000"/>
            <a:headEnd/>
            <a:tailEnd/>
          </a:ln>
          <a:effectLst/>
        </p:spPr>
      </p:pic>
      <p:sp>
        <p:nvSpPr>
          <p:cNvPr id="20" name="Rectangle 19"/>
          <p:cNvSpPr/>
          <p:nvPr/>
        </p:nvSpPr>
        <p:spPr>
          <a:xfrm>
            <a:off x="2000232" y="1000108"/>
            <a:ext cx="928694" cy="928694"/>
          </a:xfrm>
          <a:prstGeom prst="rect">
            <a:avLst/>
          </a:prstGeom>
          <a:solidFill>
            <a:srgbClr val="F8F2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p:nvSpPr>
        <p:spPr>
          <a:xfrm>
            <a:off x="5286380" y="1000108"/>
            <a:ext cx="928694" cy="1000132"/>
          </a:xfrm>
          <a:prstGeom prst="rect">
            <a:avLst/>
          </a:prstGeom>
          <a:solidFill>
            <a:srgbClr val="356F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214810" y="3214686"/>
            <a:ext cx="928694" cy="928694"/>
          </a:xfrm>
          <a:prstGeom prst="rect">
            <a:avLst/>
          </a:prstGeom>
          <a:solidFill>
            <a:srgbClr val="F8F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p:cNvSpPr/>
          <p:nvPr/>
        </p:nvSpPr>
        <p:spPr>
          <a:xfrm>
            <a:off x="3071802" y="3214686"/>
            <a:ext cx="1000132" cy="928694"/>
          </a:xfrm>
          <a:prstGeom prst="rect">
            <a:avLst/>
          </a:prstGeom>
          <a:solidFill>
            <a:srgbClr val="356F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p:cNvSpPr/>
          <p:nvPr/>
        </p:nvSpPr>
        <p:spPr>
          <a:xfrm>
            <a:off x="857224" y="2071678"/>
            <a:ext cx="933797" cy="928694"/>
          </a:xfrm>
          <a:prstGeom prst="rect">
            <a:avLst/>
          </a:prstGeom>
          <a:solidFill>
            <a:srgbClr val="F8F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p:cNvSpPr/>
          <p:nvPr/>
        </p:nvSpPr>
        <p:spPr>
          <a:xfrm>
            <a:off x="7429520" y="2143116"/>
            <a:ext cx="928694" cy="945180"/>
          </a:xfrm>
          <a:prstGeom prst="rect">
            <a:avLst/>
          </a:prstGeom>
          <a:solidFill>
            <a:srgbClr val="F8F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p:cNvSpPr/>
          <p:nvPr/>
        </p:nvSpPr>
        <p:spPr>
          <a:xfrm>
            <a:off x="7429520" y="3214686"/>
            <a:ext cx="928694" cy="928694"/>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6" name="Picture 2" descr="C:\Users\ra143592\AppData\Local\Microsoft\Windows\Temporary Internet Files\Content.Outlook\TW13V50X\_NHS_GIG__WAST_Banner_header_white (2).png"/>
          <p:cNvPicPr>
            <a:picLocks noChangeAspect="1" noChangeArrowheads="1"/>
          </p:cNvPicPr>
          <p:nvPr/>
        </p:nvPicPr>
        <p:blipFill>
          <a:blip r:embed="rId13" cstate="print"/>
          <a:srcRect/>
          <a:stretch>
            <a:fillRect/>
          </a:stretch>
        </p:blipFill>
        <p:spPr bwMode="auto">
          <a:xfrm>
            <a:off x="1142976" y="204301"/>
            <a:ext cx="3143240" cy="581493"/>
          </a:xfrm>
          <a:prstGeom prst="rect">
            <a:avLst/>
          </a:prstGeom>
          <a:noFill/>
        </p:spPr>
      </p:pic>
      <p:pic>
        <p:nvPicPr>
          <p:cNvPr id="27" name="Picture 26" descr="Facebook.png"/>
          <p:cNvPicPr>
            <a:picLocks noChangeAspect="1"/>
          </p:cNvPicPr>
          <p:nvPr/>
        </p:nvPicPr>
        <p:blipFill>
          <a:blip r:embed="rId14" cstate="print"/>
          <a:stretch>
            <a:fillRect/>
          </a:stretch>
        </p:blipFill>
        <p:spPr>
          <a:xfrm>
            <a:off x="3351284" y="6260119"/>
            <a:ext cx="428628" cy="428628"/>
          </a:xfrm>
          <a:prstGeom prst="rect">
            <a:avLst/>
          </a:prstGeom>
        </p:spPr>
      </p:pic>
      <p:pic>
        <p:nvPicPr>
          <p:cNvPr id="28" name="Picture 27" descr="Twitter.png"/>
          <p:cNvPicPr>
            <a:picLocks noChangeAspect="1"/>
          </p:cNvPicPr>
          <p:nvPr/>
        </p:nvPicPr>
        <p:blipFill>
          <a:blip r:embed="rId15" cstate="print"/>
          <a:stretch>
            <a:fillRect/>
          </a:stretch>
        </p:blipFill>
        <p:spPr>
          <a:xfrm>
            <a:off x="6231604" y="6286520"/>
            <a:ext cx="428628" cy="428628"/>
          </a:xfrm>
          <a:prstGeom prst="rect">
            <a:avLst/>
          </a:prstGeom>
        </p:spPr>
      </p:pic>
      <p:sp>
        <p:nvSpPr>
          <p:cNvPr id="29" name="TextBox 28"/>
          <p:cNvSpPr txBox="1"/>
          <p:nvPr/>
        </p:nvSpPr>
        <p:spPr>
          <a:xfrm>
            <a:off x="3828931" y="6305156"/>
            <a:ext cx="1967205" cy="338554"/>
          </a:xfrm>
          <a:prstGeom prst="rect">
            <a:avLst/>
          </a:prstGeom>
          <a:noFill/>
        </p:spPr>
        <p:txBody>
          <a:bodyPr wrap="none" rtlCol="0">
            <a:spAutoFit/>
          </a:bodyPr>
          <a:lstStyle/>
          <a:p>
            <a:r>
              <a:rPr lang="en-GB" sz="1600" dirty="0" smtClean="0">
                <a:solidFill>
                  <a:schemeClr val="bg1"/>
                </a:solidFill>
                <a:latin typeface="Arial Narrow" pitchFamily="34" charset="0"/>
              </a:rPr>
              <a:t>welshambulanceservice</a:t>
            </a:r>
            <a:endParaRPr lang="en-GB" sz="1600" dirty="0">
              <a:solidFill>
                <a:schemeClr val="bg1"/>
              </a:solidFill>
              <a:latin typeface="Arial Narrow" pitchFamily="34" charset="0"/>
            </a:endParaRPr>
          </a:p>
        </p:txBody>
      </p:sp>
      <p:sp>
        <p:nvSpPr>
          <p:cNvPr id="30" name="TextBox 29"/>
          <p:cNvSpPr txBox="1"/>
          <p:nvPr/>
        </p:nvSpPr>
        <p:spPr>
          <a:xfrm>
            <a:off x="6711489" y="6305156"/>
            <a:ext cx="1604927" cy="338554"/>
          </a:xfrm>
          <a:prstGeom prst="rect">
            <a:avLst/>
          </a:prstGeom>
          <a:noFill/>
        </p:spPr>
        <p:txBody>
          <a:bodyPr wrap="none" rtlCol="0">
            <a:spAutoFit/>
          </a:bodyPr>
          <a:lstStyle/>
          <a:p>
            <a:r>
              <a:rPr lang="en-GB" sz="1600" dirty="0" smtClean="0">
                <a:solidFill>
                  <a:schemeClr val="bg1"/>
                </a:solidFill>
                <a:latin typeface="Arial Narrow" pitchFamily="34" charset="0"/>
              </a:rPr>
              <a:t>@welshambulance</a:t>
            </a:r>
            <a:endParaRPr lang="en-GB" sz="1600" dirty="0">
              <a:solidFill>
                <a:schemeClr val="bg1"/>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Handover Lost Hours</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graphicFrame>
        <p:nvGraphicFramePr>
          <p:cNvPr id="17" name="Chart 16"/>
          <p:cNvGraphicFramePr>
            <a:graphicFrameLocks/>
          </p:cNvGraphicFramePr>
          <p:nvPr>
            <p:extLst>
              <p:ext uri="{D42A27DB-BD31-4B8C-83A1-F6EECF244321}">
                <p14:modId xmlns:p14="http://schemas.microsoft.com/office/powerpoint/2010/main" val="4077256416"/>
              </p:ext>
            </p:extLst>
          </p:nvPr>
        </p:nvGraphicFramePr>
        <p:xfrm>
          <a:off x="323528" y="1124744"/>
          <a:ext cx="8568952" cy="504423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43220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Handover Lost Hours</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graphicFrame>
        <p:nvGraphicFramePr>
          <p:cNvPr id="13" name="Chart 12"/>
          <p:cNvGraphicFramePr>
            <a:graphicFrameLocks/>
          </p:cNvGraphicFramePr>
          <p:nvPr>
            <p:extLst>
              <p:ext uri="{D42A27DB-BD31-4B8C-83A1-F6EECF244321}">
                <p14:modId xmlns:p14="http://schemas.microsoft.com/office/powerpoint/2010/main" val="341743591"/>
              </p:ext>
            </p:extLst>
          </p:nvPr>
        </p:nvGraphicFramePr>
        <p:xfrm>
          <a:off x="0" y="1556793"/>
          <a:ext cx="8963026" cy="388843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0662170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Handover &amp; Performance</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pic>
        <p:nvPicPr>
          <p:cNvPr id="1026" name="Picture 2" descr="image0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3" y="1293586"/>
            <a:ext cx="8928993"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21905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43139"/>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817980" y="139047"/>
            <a:ext cx="4057393" cy="523220"/>
          </a:xfrm>
          <a:prstGeom prst="rect">
            <a:avLst/>
          </a:prstGeom>
          <a:noFill/>
        </p:spPr>
        <p:txBody>
          <a:bodyPr wrap="none" rtlCol="0">
            <a:spAutoFit/>
          </a:bodyPr>
          <a:lstStyle/>
          <a:p>
            <a:r>
              <a:rPr lang="en-GB" sz="2800" b="1" dirty="0" smtClean="0">
                <a:solidFill>
                  <a:prstClr val="white"/>
                </a:solidFill>
              </a:rPr>
              <a:t>Abstractions v. Relief Rate</a:t>
            </a:r>
            <a:endParaRPr lang="en-GB" sz="2800" b="1" dirty="0">
              <a:solidFill>
                <a:prstClr val="white"/>
              </a:solidFill>
            </a:endParaRPr>
          </a:p>
        </p:txBody>
      </p:sp>
      <mc:AlternateContent xmlns:mc="http://schemas.openxmlformats.org/markup-compatibility/2006" xmlns:a14="http://schemas.microsoft.com/office/drawing/2010/main">
        <mc:Choice Requires="a14">
          <p:sp>
            <p:nvSpPr>
              <p:cNvPr id="11" name="Content Placeholder 6"/>
              <p:cNvSpPr>
                <a:spLocks noGrp="1"/>
              </p:cNvSpPr>
              <p:nvPr>
                <p:ph idx="1"/>
              </p:nvPr>
            </p:nvSpPr>
            <p:spPr>
              <a:xfrm>
                <a:off x="251520" y="1026510"/>
                <a:ext cx="8640960" cy="5021145"/>
              </a:xfrm>
            </p:spPr>
            <p:txBody>
              <a:bodyPr>
                <a:normAutofit fontScale="62500" lnSpcReduction="20000"/>
              </a:bodyPr>
              <a:lstStyle/>
              <a:p>
                <a:pPr marL="0" indent="0">
                  <a:buNone/>
                </a:pPr>
                <a:r>
                  <a:rPr lang="en-GB" sz="2900" b="1" dirty="0">
                    <a:solidFill>
                      <a:schemeClr val="tx1"/>
                    </a:solidFill>
                  </a:rPr>
                  <a:t>The abstraction rate is the percentage of hours a staff member is absent </a:t>
                </a:r>
                <a:r>
                  <a:rPr lang="en-GB" sz="2900" b="1" dirty="0" smtClean="0">
                    <a:solidFill>
                      <a:schemeClr val="tx1"/>
                    </a:solidFill>
                  </a:rPr>
                  <a:t>from planned duties.</a:t>
                </a:r>
              </a:p>
              <a:p>
                <a:pPr marL="0" indent="0">
                  <a:buNone/>
                </a:pPr>
                <a:endParaRPr lang="en-GB" sz="2900" b="1" dirty="0">
                  <a:solidFill>
                    <a:schemeClr val="tx1"/>
                  </a:solidFill>
                </a:endParaRPr>
              </a:p>
              <a:p>
                <a:pPr marL="0" indent="0">
                  <a:buNone/>
                </a:pPr>
                <a:r>
                  <a:rPr lang="en-GB" sz="2900" dirty="0"/>
                  <a:t>For example</a:t>
                </a:r>
                <a:r>
                  <a:rPr lang="en-GB" sz="2900" dirty="0" smtClean="0"/>
                  <a:t>, </a:t>
                </a:r>
                <a:r>
                  <a:rPr lang="en-GB" sz="2900" dirty="0"/>
                  <a:t>a paramedic who is rostered to work 2,000 hours a year, but is absent for 500 </a:t>
                </a:r>
                <a:r>
                  <a:rPr lang="en-GB" sz="2900" dirty="0" smtClean="0"/>
                  <a:t>hours a </a:t>
                </a:r>
                <a:r>
                  <a:rPr lang="en-GB" sz="2900" dirty="0"/>
                  <a:t>year. </a:t>
                </a:r>
              </a:p>
              <a:p>
                <a:pPr marL="0" indent="0">
                  <a:buNone/>
                </a:pPr>
                <a:endParaRPr lang="en-GB" sz="2900" b="1" dirty="0" smtClean="0">
                  <a:solidFill>
                    <a:schemeClr val="tx1"/>
                  </a:solidFill>
                </a:endParaRPr>
              </a:p>
              <a:p>
                <a:pPr marL="0" indent="0">
                  <a:buNone/>
                </a:pPr>
                <a:r>
                  <a:rPr lang="en-GB" sz="2900" dirty="0"/>
                  <a:t>The abstraction rate is </a:t>
                </a:r>
                <a14:m>
                  <m:oMath xmlns:m="http://schemas.openxmlformats.org/officeDocument/2006/math">
                    <m:f>
                      <m:fPr>
                        <m:ctrlPr>
                          <a:rPr lang="en-GB" sz="2900" i="1">
                            <a:latin typeface="Cambria Math" panose="02040503050406030204" pitchFamily="18" charset="0"/>
                          </a:rPr>
                        </m:ctrlPr>
                      </m:fPr>
                      <m:num>
                        <m:r>
                          <a:rPr lang="en-GB" sz="2900" i="1">
                            <a:latin typeface="Cambria Math" panose="02040503050406030204" pitchFamily="18" charset="0"/>
                          </a:rPr>
                          <m:t>500</m:t>
                        </m:r>
                      </m:num>
                      <m:den>
                        <m:r>
                          <a:rPr lang="en-GB" sz="2900" i="1">
                            <a:latin typeface="Cambria Math" panose="02040503050406030204" pitchFamily="18" charset="0"/>
                          </a:rPr>
                          <m:t>2000</m:t>
                        </m:r>
                      </m:den>
                    </m:f>
                  </m:oMath>
                </a14:m>
                <a:r>
                  <a:rPr lang="en-GB" sz="2900" dirty="0"/>
                  <a:t> = 25</a:t>
                </a:r>
                <a:r>
                  <a:rPr lang="en-GB" sz="2900" dirty="0" smtClean="0"/>
                  <a:t>%.</a:t>
                </a:r>
              </a:p>
              <a:p>
                <a:pPr marL="0" indent="0">
                  <a:buNone/>
                </a:pPr>
                <a:endParaRPr lang="en-GB" sz="2900" dirty="0" smtClean="0"/>
              </a:p>
              <a:p>
                <a:pPr marL="0" indent="0">
                  <a:buNone/>
                </a:pPr>
                <a:r>
                  <a:rPr lang="en-GB" sz="2900" b="1" dirty="0" smtClean="0">
                    <a:solidFill>
                      <a:schemeClr val="tx1"/>
                    </a:solidFill>
                  </a:rPr>
                  <a:t>The relief rate is the percentage that needs to be applied to cover all abstractions.</a:t>
                </a:r>
              </a:p>
              <a:p>
                <a:endParaRPr lang="en-GB" sz="2900" dirty="0"/>
              </a:p>
              <a:p>
                <a:pPr marL="0" indent="0">
                  <a:buNone/>
                </a:pPr>
                <a:r>
                  <a:rPr lang="en-GB" sz="2900" dirty="0" smtClean="0"/>
                  <a:t>For example, imagine a paramedic who is rostered to work 2,000 hours a year, but is absent for 500 hours a year. </a:t>
                </a:r>
              </a:p>
              <a:p>
                <a:pPr marL="0" indent="0">
                  <a:buNone/>
                </a:pPr>
                <a:endParaRPr lang="en-GB" sz="2900" dirty="0" smtClean="0"/>
              </a:p>
              <a:p>
                <a:pPr marL="0" indent="0">
                  <a:buNone/>
                </a:pPr>
                <a:r>
                  <a:rPr lang="en-GB" sz="2900" dirty="0"/>
                  <a:t>The relief rate is </a:t>
                </a:r>
                <a14:m>
                  <m:oMath xmlns:m="http://schemas.openxmlformats.org/officeDocument/2006/math">
                    <m:f>
                      <m:fPr>
                        <m:ctrlPr>
                          <a:rPr lang="en-GB" sz="2900" i="1">
                            <a:latin typeface="Cambria Math" panose="02040503050406030204" pitchFamily="18" charset="0"/>
                          </a:rPr>
                        </m:ctrlPr>
                      </m:fPr>
                      <m:num>
                        <m:r>
                          <a:rPr lang="en-GB" sz="2900" i="1">
                            <a:latin typeface="Cambria Math" panose="02040503050406030204" pitchFamily="18" charset="0"/>
                          </a:rPr>
                          <m:t>500</m:t>
                        </m:r>
                      </m:num>
                      <m:den>
                        <m:r>
                          <a:rPr lang="en-GB" sz="2900" i="1">
                            <a:latin typeface="Cambria Math" panose="02040503050406030204" pitchFamily="18" charset="0"/>
                          </a:rPr>
                          <m:t>2000 − 500</m:t>
                        </m:r>
                      </m:den>
                    </m:f>
                  </m:oMath>
                </a14:m>
                <a:r>
                  <a:rPr lang="en-GB" sz="2900" dirty="0"/>
                  <a:t> = </a:t>
                </a:r>
                <a14:m>
                  <m:oMath xmlns:m="http://schemas.openxmlformats.org/officeDocument/2006/math">
                    <m:f>
                      <m:fPr>
                        <m:ctrlPr>
                          <a:rPr lang="en-GB" sz="2900" i="1" dirty="0">
                            <a:latin typeface="Cambria Math" panose="02040503050406030204" pitchFamily="18" charset="0"/>
                          </a:rPr>
                        </m:ctrlPr>
                      </m:fPr>
                      <m:num>
                        <m:r>
                          <a:rPr lang="en-GB" sz="2900" i="1" dirty="0">
                            <a:latin typeface="Cambria Math" panose="02040503050406030204" pitchFamily="18" charset="0"/>
                          </a:rPr>
                          <m:t>500</m:t>
                        </m:r>
                      </m:num>
                      <m:den>
                        <m:r>
                          <a:rPr lang="en-GB" sz="2900" i="1" dirty="0">
                            <a:latin typeface="Cambria Math" panose="02040503050406030204" pitchFamily="18" charset="0"/>
                          </a:rPr>
                          <m:t>1500</m:t>
                        </m:r>
                      </m:den>
                    </m:f>
                  </m:oMath>
                </a14:m>
                <a:r>
                  <a:rPr lang="en-GB" sz="2900" dirty="0"/>
                  <a:t> = 33%.</a:t>
                </a:r>
              </a:p>
              <a:p>
                <a:pPr marL="0" indent="0">
                  <a:buNone/>
                </a:pPr>
                <a:endParaRPr lang="en-GB" sz="2900" dirty="0"/>
              </a:p>
              <a:p>
                <a:pPr marL="0" indent="0">
                  <a:buNone/>
                </a:pPr>
                <a:endParaRPr lang="en-GB" sz="2900" dirty="0" smtClean="0"/>
              </a:p>
              <a:p>
                <a:pPr marL="0" indent="0">
                  <a:buNone/>
                </a:pPr>
                <a:r>
                  <a:rPr lang="en-GB" sz="2900" dirty="0" smtClean="0"/>
                  <a:t>The relief rate is higher than the abstraction rate because relief staff have abstractions too.</a:t>
                </a:r>
                <a:endParaRPr lang="en-GB" sz="2900" dirty="0"/>
              </a:p>
              <a:p>
                <a:pPr marL="0" indent="0">
                  <a:buNone/>
                </a:pPr>
                <a:endParaRPr lang="en-GB" sz="1600" dirty="0" smtClean="0"/>
              </a:p>
              <a:p>
                <a:pPr marL="0" indent="0">
                  <a:buNone/>
                </a:pPr>
                <a:endParaRPr lang="en-GB" sz="1600" dirty="0" smtClean="0"/>
              </a:p>
            </p:txBody>
          </p:sp>
        </mc:Choice>
        <mc:Fallback xmlns="">
          <p:sp>
            <p:nvSpPr>
              <p:cNvPr id="11" name="Content Placeholder 6"/>
              <p:cNvSpPr>
                <a:spLocks noGrp="1" noRot="1" noChangeAspect="1" noMove="1" noResize="1" noEditPoints="1" noAdjustHandles="1" noChangeArrowheads="1" noChangeShapeType="1" noTextEdit="1"/>
              </p:cNvSpPr>
              <p:nvPr>
                <p:ph idx="1"/>
              </p:nvPr>
            </p:nvSpPr>
            <p:spPr>
              <a:xfrm>
                <a:off x="251520" y="1026510"/>
                <a:ext cx="8640960" cy="5021145"/>
              </a:xfrm>
              <a:blipFill>
                <a:blip r:embed="rId5"/>
                <a:stretch>
                  <a:fillRect l="-564" t="-1578" r="-635"/>
                </a:stretch>
              </a:blipFill>
            </p:spPr>
            <p:txBody>
              <a:bodyPr/>
              <a:lstStyle/>
              <a:p>
                <a:r>
                  <a:rPr lang="en-GB">
                    <a:noFill/>
                  </a:rPr>
                  <a:t> </a:t>
                </a:r>
              </a:p>
            </p:txBody>
          </p:sp>
        </mc:Fallback>
      </mc:AlternateContent>
    </p:spTree>
    <p:extLst>
      <p:ext uri="{BB962C8B-B14F-4D97-AF65-F5344CB8AC3E}">
        <p14:creationId xmlns:p14="http://schemas.microsoft.com/office/powerpoint/2010/main" val="77940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313" y="61447"/>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3817980" y="139047"/>
            <a:ext cx="4784130" cy="523220"/>
          </a:xfrm>
          <a:prstGeom prst="rect">
            <a:avLst/>
          </a:prstGeom>
          <a:noFill/>
        </p:spPr>
        <p:txBody>
          <a:bodyPr wrap="none" rtlCol="0">
            <a:spAutoFit/>
          </a:bodyPr>
          <a:lstStyle/>
          <a:p>
            <a:r>
              <a:rPr lang="en-GB" sz="2800" b="1" dirty="0" smtClean="0">
                <a:solidFill>
                  <a:prstClr val="white"/>
                </a:solidFill>
              </a:rPr>
              <a:t>Proposed Response Relief Rate</a:t>
            </a:r>
            <a:endParaRPr lang="en-GB" sz="2800" b="1" dirty="0">
              <a:solidFill>
                <a:prstClr val="white"/>
              </a:solidFill>
            </a:endParaRPr>
          </a:p>
        </p:txBody>
      </p:sp>
      <p:sp>
        <p:nvSpPr>
          <p:cNvPr id="2" name="TextBox 1"/>
          <p:cNvSpPr txBox="1"/>
          <p:nvPr/>
        </p:nvSpPr>
        <p:spPr>
          <a:xfrm>
            <a:off x="719572" y="970746"/>
            <a:ext cx="7092788" cy="369332"/>
          </a:xfrm>
          <a:prstGeom prst="rect">
            <a:avLst/>
          </a:prstGeom>
          <a:noFill/>
        </p:spPr>
        <p:txBody>
          <a:bodyPr wrap="square" rtlCol="0">
            <a:spAutoFit/>
          </a:bodyPr>
          <a:lstStyle/>
          <a:p>
            <a:r>
              <a:rPr lang="en-GB" b="1" dirty="0" smtClean="0"/>
              <a:t>EMS Response Relief</a:t>
            </a:r>
            <a:endParaRPr lang="en-GB" b="1" dirty="0">
              <a:solidFill>
                <a:srgbClr val="FF0000"/>
              </a:solidFill>
            </a:endParaRPr>
          </a:p>
        </p:txBody>
      </p:sp>
      <p:pic>
        <p:nvPicPr>
          <p:cNvPr id="5" name="Picture 4"/>
          <p:cNvPicPr>
            <a:picLocks noChangeAspect="1"/>
          </p:cNvPicPr>
          <p:nvPr/>
        </p:nvPicPr>
        <p:blipFill>
          <a:blip r:embed="rId5"/>
          <a:stretch>
            <a:fillRect/>
          </a:stretch>
        </p:blipFill>
        <p:spPr>
          <a:xfrm>
            <a:off x="785786" y="1358753"/>
            <a:ext cx="7618782" cy="4732801"/>
          </a:xfrm>
          <a:prstGeom prst="rect">
            <a:avLst/>
          </a:prstGeom>
        </p:spPr>
      </p:pic>
    </p:spTree>
    <p:extLst>
      <p:ext uri="{BB962C8B-B14F-4D97-AF65-F5344CB8AC3E}">
        <p14:creationId xmlns:p14="http://schemas.microsoft.com/office/powerpoint/2010/main" val="2088199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363" y="1732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4377008" y="155272"/>
            <a:ext cx="3195234" cy="523220"/>
          </a:xfrm>
          <a:prstGeom prst="rect">
            <a:avLst/>
          </a:prstGeom>
          <a:noFill/>
        </p:spPr>
        <p:txBody>
          <a:bodyPr wrap="none" rtlCol="0">
            <a:spAutoFit/>
          </a:bodyPr>
          <a:lstStyle/>
          <a:p>
            <a:r>
              <a:rPr lang="en-GB" sz="2800" b="1" dirty="0" smtClean="0">
                <a:solidFill>
                  <a:prstClr val="white"/>
                </a:solidFill>
              </a:rPr>
              <a:t>EMS Relief Gap FTEs</a:t>
            </a:r>
            <a:endParaRPr lang="en-GB" sz="2800" b="1" dirty="0">
              <a:solidFill>
                <a:prstClr val="white"/>
              </a:solidFill>
            </a:endParaRPr>
          </a:p>
        </p:txBody>
      </p:sp>
      <p:sp>
        <p:nvSpPr>
          <p:cNvPr id="13" name="Content Placeholder 7"/>
          <p:cNvSpPr>
            <a:spLocks noGrp="1"/>
          </p:cNvSpPr>
          <p:nvPr>
            <p:ph idx="1"/>
          </p:nvPr>
        </p:nvSpPr>
        <p:spPr>
          <a:xfrm>
            <a:off x="0" y="947849"/>
            <a:ext cx="9110324" cy="5095275"/>
          </a:xfrm>
        </p:spPr>
        <p:txBody>
          <a:bodyPr>
            <a:normAutofit/>
          </a:bodyPr>
          <a:lstStyle/>
          <a:p>
            <a:pPr marL="0" indent="0" algn="just">
              <a:buNone/>
            </a:pPr>
            <a:r>
              <a:rPr lang="en-GB" sz="2000" dirty="0" smtClean="0"/>
              <a:t>WAST has a difference between its funded establishment and the FTEs required to cover the core EMS rosters (RRV/EA and UCS) at the required re-based abstraction rate (and subsequent relief rate) of 29.21% and 42.67% respectively.</a:t>
            </a:r>
          </a:p>
          <a:p>
            <a:pPr marL="0" indent="0">
              <a:buNone/>
            </a:pPr>
            <a:endParaRPr lang="en-GB" sz="2000" dirty="0"/>
          </a:p>
          <a:p>
            <a:endParaRPr lang="en-GB" sz="2000" dirty="0" smtClean="0"/>
          </a:p>
          <a:p>
            <a:endParaRPr lang="en-GB" sz="2000" dirty="0"/>
          </a:p>
          <a:p>
            <a:pPr marL="0" indent="0">
              <a:buNone/>
            </a:pPr>
            <a:r>
              <a:rPr lang="en-GB" sz="2000" b="1" dirty="0" smtClean="0"/>
              <a:t>    </a:t>
            </a:r>
            <a:endParaRPr lang="en-GB" sz="2000" dirty="0"/>
          </a:p>
          <a:p>
            <a:endParaRPr lang="en-GB" sz="2000" dirty="0" smtClean="0"/>
          </a:p>
          <a:p>
            <a:endParaRPr lang="en-GB" sz="2000" dirty="0"/>
          </a:p>
          <a:p>
            <a:endParaRPr lang="en-GB" sz="2000" dirty="0" smtClean="0"/>
          </a:p>
          <a:p>
            <a:endParaRPr lang="en-GB" sz="2000" dirty="0"/>
          </a:p>
          <a:p>
            <a:endParaRPr lang="en-GB" sz="2000" dirty="0" smtClean="0"/>
          </a:p>
          <a:p>
            <a:pPr marL="0" indent="0">
              <a:buNone/>
            </a:pPr>
            <a:endParaRPr lang="en-GB" sz="2000" dirty="0" smtClean="0"/>
          </a:p>
        </p:txBody>
      </p:sp>
      <p:pic>
        <p:nvPicPr>
          <p:cNvPr id="2" name="Picture 1"/>
          <p:cNvPicPr>
            <a:picLocks noChangeAspect="1"/>
          </p:cNvPicPr>
          <p:nvPr/>
        </p:nvPicPr>
        <p:blipFill>
          <a:blip r:embed="rId5"/>
          <a:stretch>
            <a:fillRect/>
          </a:stretch>
        </p:blipFill>
        <p:spPr>
          <a:xfrm>
            <a:off x="257931" y="5037967"/>
            <a:ext cx="7925487" cy="1115665"/>
          </a:xfrm>
          <a:prstGeom prst="rect">
            <a:avLst/>
          </a:prstGeom>
        </p:spPr>
      </p:pic>
      <p:pic>
        <p:nvPicPr>
          <p:cNvPr id="3" name="Picture 2"/>
          <p:cNvPicPr>
            <a:picLocks noChangeAspect="1"/>
          </p:cNvPicPr>
          <p:nvPr/>
        </p:nvPicPr>
        <p:blipFill>
          <a:blip r:embed="rId6"/>
          <a:stretch>
            <a:fillRect/>
          </a:stretch>
        </p:blipFill>
        <p:spPr>
          <a:xfrm>
            <a:off x="239434" y="3756565"/>
            <a:ext cx="7962483" cy="1115665"/>
          </a:xfrm>
          <a:prstGeom prst="rect">
            <a:avLst/>
          </a:prstGeom>
        </p:spPr>
      </p:pic>
      <p:pic>
        <p:nvPicPr>
          <p:cNvPr id="4" name="Picture 3"/>
          <p:cNvPicPr>
            <a:picLocks noChangeAspect="1"/>
          </p:cNvPicPr>
          <p:nvPr/>
        </p:nvPicPr>
        <p:blipFill>
          <a:blip r:embed="rId7"/>
          <a:stretch>
            <a:fillRect/>
          </a:stretch>
        </p:blipFill>
        <p:spPr>
          <a:xfrm>
            <a:off x="239434" y="2445888"/>
            <a:ext cx="7919390" cy="1109568"/>
          </a:xfrm>
          <a:prstGeom prst="rect">
            <a:avLst/>
          </a:prstGeom>
        </p:spPr>
      </p:pic>
      <p:sp>
        <p:nvSpPr>
          <p:cNvPr id="5" name="TextBox 4"/>
          <p:cNvSpPr txBox="1"/>
          <p:nvPr/>
        </p:nvSpPr>
        <p:spPr>
          <a:xfrm>
            <a:off x="8209210" y="3842564"/>
            <a:ext cx="853078" cy="584775"/>
          </a:xfrm>
          <a:prstGeom prst="rect">
            <a:avLst/>
          </a:prstGeom>
          <a:noFill/>
        </p:spPr>
        <p:txBody>
          <a:bodyPr wrap="square" rtlCol="0">
            <a:spAutoFit/>
          </a:bodyPr>
          <a:lstStyle/>
          <a:p>
            <a:r>
              <a:rPr lang="en-GB" b="1" dirty="0"/>
              <a:t> </a:t>
            </a:r>
            <a:r>
              <a:rPr lang="en-GB" sz="1400" b="1" dirty="0" smtClean="0"/>
              <a:t>Required</a:t>
            </a:r>
            <a:endParaRPr lang="en-GB" sz="1400" dirty="0"/>
          </a:p>
        </p:txBody>
      </p:sp>
      <p:sp>
        <p:nvSpPr>
          <p:cNvPr id="14" name="TextBox 13"/>
          <p:cNvSpPr txBox="1"/>
          <p:nvPr/>
        </p:nvSpPr>
        <p:spPr>
          <a:xfrm>
            <a:off x="8183418" y="2816006"/>
            <a:ext cx="853078" cy="369332"/>
          </a:xfrm>
          <a:prstGeom prst="rect">
            <a:avLst/>
          </a:prstGeom>
          <a:noFill/>
        </p:spPr>
        <p:txBody>
          <a:bodyPr wrap="square" rtlCol="0">
            <a:spAutoFit/>
          </a:bodyPr>
          <a:lstStyle/>
          <a:p>
            <a:r>
              <a:rPr lang="en-GB" b="1" dirty="0"/>
              <a:t> </a:t>
            </a:r>
            <a:r>
              <a:rPr lang="en-GB" sz="1400" b="1" dirty="0"/>
              <a:t>Funded</a:t>
            </a:r>
            <a:endParaRPr lang="en-GB" sz="1400" dirty="0"/>
          </a:p>
        </p:txBody>
      </p:sp>
      <p:sp>
        <p:nvSpPr>
          <p:cNvPr id="15" name="TextBox 14"/>
          <p:cNvSpPr txBox="1"/>
          <p:nvPr/>
        </p:nvSpPr>
        <p:spPr>
          <a:xfrm>
            <a:off x="8104991" y="5411133"/>
            <a:ext cx="1009932" cy="369332"/>
          </a:xfrm>
          <a:prstGeom prst="rect">
            <a:avLst/>
          </a:prstGeom>
          <a:noFill/>
        </p:spPr>
        <p:txBody>
          <a:bodyPr wrap="square" rtlCol="0">
            <a:spAutoFit/>
          </a:bodyPr>
          <a:lstStyle/>
          <a:p>
            <a:r>
              <a:rPr lang="en-GB" b="1" dirty="0"/>
              <a:t> </a:t>
            </a:r>
            <a:r>
              <a:rPr lang="en-GB" sz="1400" b="1" dirty="0" smtClean="0"/>
              <a:t>Difference</a:t>
            </a:r>
            <a:endParaRPr lang="en-GB" sz="1400" dirty="0"/>
          </a:p>
        </p:txBody>
      </p:sp>
      <p:sp>
        <p:nvSpPr>
          <p:cNvPr id="7" name="Oval 6"/>
          <p:cNvSpPr/>
          <p:nvPr/>
        </p:nvSpPr>
        <p:spPr>
          <a:xfrm>
            <a:off x="7092280" y="5780465"/>
            <a:ext cx="1109637" cy="5060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7907116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363" y="1732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9" name="TextBox 8"/>
          <p:cNvSpPr txBox="1"/>
          <p:nvPr/>
        </p:nvSpPr>
        <p:spPr>
          <a:xfrm>
            <a:off x="4377008" y="155272"/>
            <a:ext cx="2143536" cy="523220"/>
          </a:xfrm>
          <a:prstGeom prst="rect">
            <a:avLst/>
          </a:prstGeom>
          <a:noFill/>
        </p:spPr>
        <p:txBody>
          <a:bodyPr wrap="none" rtlCol="0">
            <a:spAutoFit/>
          </a:bodyPr>
          <a:lstStyle/>
          <a:p>
            <a:r>
              <a:rPr lang="en-GB" sz="2800" b="1" dirty="0" smtClean="0">
                <a:solidFill>
                  <a:prstClr val="white"/>
                </a:solidFill>
              </a:rPr>
              <a:t>NQP Pipeline</a:t>
            </a:r>
            <a:endParaRPr lang="en-GB" sz="2800" b="1" dirty="0">
              <a:solidFill>
                <a:prstClr val="white"/>
              </a:solidFill>
            </a:endParaRPr>
          </a:p>
        </p:txBody>
      </p:sp>
      <p:graphicFrame>
        <p:nvGraphicFramePr>
          <p:cNvPr id="16" name="Chart 15"/>
          <p:cNvGraphicFramePr/>
          <p:nvPr>
            <p:extLst>
              <p:ext uri="{D42A27DB-BD31-4B8C-83A1-F6EECF244321}">
                <p14:modId xmlns:p14="http://schemas.microsoft.com/office/powerpoint/2010/main" val="3606231077"/>
              </p:ext>
            </p:extLst>
          </p:nvPr>
        </p:nvGraphicFramePr>
        <p:xfrm>
          <a:off x="801997" y="1724575"/>
          <a:ext cx="7540005" cy="309634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564985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671" y="85723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Qliksense “Hackathon”</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323528" y="926102"/>
            <a:ext cx="8640960" cy="535531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The Red Improvement Plan includes using more advanced performance software (Qliksense and Optima Predict).  In Jun-19 WAST held a “hackathon”, using Qliksense.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The “hackathon” looked </a:t>
            </a:r>
            <a:r>
              <a:rPr lang="en-GB" dirty="0"/>
              <a:t>for trends over time which were close to the RED decline or followed similar </a:t>
            </a:r>
            <a:r>
              <a:rPr lang="en-GB" dirty="0" smtClean="0"/>
              <a:t>patterns.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 “hackathon” identified Red incident re-categorisation as an issue a) a decline in Red downgrades and b) an increase in Red upgrades.  As a result a new </a:t>
            </a:r>
            <a:r>
              <a:rPr lang="en-GB" dirty="0"/>
              <a:t>process was implemented in the CCC which allows the response to be faster without changing the category of the </a:t>
            </a:r>
            <a:r>
              <a:rPr lang="en-GB" dirty="0" smtClean="0"/>
              <a:t>call or not downgrading.</a:t>
            </a:r>
          </a:p>
          <a:p>
            <a:endParaRPr lang="en-GB" dirty="0" smtClean="0"/>
          </a:p>
          <a:p>
            <a:pPr marL="285750" indent="-285750">
              <a:buFont typeface="Arial" panose="020B0604020202020204" pitchFamily="34" charset="0"/>
              <a:buChar char="•"/>
            </a:pPr>
            <a:r>
              <a:rPr lang="en-GB" dirty="0" smtClean="0"/>
              <a:t>The “hackathon” also identified RRV standby points (currently being reviewed: completed in AB, CT, HD and P) and overnight RRVs.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WAST’s Health Informatics are continuing to roll out Qliksense and as part of this adding in more information about ambulance availability (the key issue identified in the Amber Review), in particular, post production lost hours and resource information (planned ambulance hours and actual ambulance hours). This should provide a much more powerful causal analysis than we are able to provide currently.</a:t>
            </a:r>
            <a:endParaRPr lang="en-GB" dirty="0"/>
          </a:p>
        </p:txBody>
      </p:sp>
    </p:spTree>
    <p:extLst>
      <p:ext uri="{BB962C8B-B14F-4D97-AF65-F5344CB8AC3E}">
        <p14:creationId xmlns:p14="http://schemas.microsoft.com/office/powerpoint/2010/main" val="17866658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Red Improvement Plan</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323528" y="926102"/>
            <a:ext cx="8640960" cy="7017306"/>
          </a:xfrm>
          <a:prstGeom prst="rect">
            <a:avLst/>
          </a:prstGeom>
          <a:noFill/>
        </p:spPr>
        <p:txBody>
          <a:bodyPr wrap="square" rtlCol="0">
            <a:spAutoFit/>
          </a:bodyPr>
          <a:lstStyle/>
          <a:p>
            <a:r>
              <a:rPr lang="en-GB" b="1" dirty="0" smtClean="0"/>
              <a:t>Red Improvement Plan </a:t>
            </a:r>
            <a:r>
              <a:rPr lang="en-GB" dirty="0" smtClean="0"/>
              <a:t>contains is comprehensive, containing 25 main actions (with supporting sub-actions). Key points from Plan as follows:-</a:t>
            </a:r>
          </a:p>
          <a:p>
            <a:endParaRPr lang="en-GB" dirty="0"/>
          </a:p>
          <a:p>
            <a:r>
              <a:rPr lang="en-GB" u="sng" dirty="0" smtClean="0"/>
              <a:t>Community First Responders</a:t>
            </a:r>
          </a:p>
          <a:p>
            <a:pPr marL="285750" indent="-285750">
              <a:buFontTx/>
              <a:buChar char="-"/>
            </a:pPr>
            <a:r>
              <a:rPr lang="en-GB" dirty="0" smtClean="0"/>
              <a:t>36 additional responders being trained by St John for HD and P, due to go live in Sep-19.</a:t>
            </a:r>
          </a:p>
          <a:p>
            <a:pPr marL="285750" indent="-285750">
              <a:buFontTx/>
              <a:buChar char="-"/>
            </a:pPr>
            <a:r>
              <a:rPr lang="en-GB" dirty="0" smtClean="0"/>
              <a:t>Further work via Optima Predict on identifying gaps in Community First Responder schemes (quarter 4, see other priorities for Optima Predict below).</a:t>
            </a:r>
          </a:p>
          <a:p>
            <a:endParaRPr lang="en-GB" dirty="0" smtClean="0"/>
          </a:p>
          <a:p>
            <a:r>
              <a:rPr lang="en-GB" u="sng" dirty="0" smtClean="0"/>
              <a:t>Public/HCPs</a:t>
            </a:r>
          </a:p>
          <a:p>
            <a:pPr marL="285750" indent="-285750">
              <a:buFontTx/>
              <a:buChar char="-"/>
            </a:pPr>
            <a:r>
              <a:rPr lang="en-GB" dirty="0" smtClean="0"/>
              <a:t>PAD sites and GoodSAM information loaded into CAD to maximise contribution.</a:t>
            </a:r>
          </a:p>
          <a:p>
            <a:pPr marL="285750" indent="-285750">
              <a:buFontTx/>
              <a:buChar char="-"/>
            </a:pPr>
            <a:r>
              <a:rPr lang="en-GB" dirty="0" smtClean="0"/>
              <a:t>An extra 476 additional AEDs will be in circulation by 30 Sep-19.</a:t>
            </a:r>
          </a:p>
          <a:p>
            <a:pPr marL="285750" indent="-285750">
              <a:buFontTx/>
              <a:buChar char="-"/>
            </a:pPr>
            <a:r>
              <a:rPr lang="en-GB" dirty="0" smtClean="0"/>
              <a:t>Support from HBs on HCPs carrying AEDs would have impact.</a:t>
            </a:r>
          </a:p>
          <a:p>
            <a:pPr marL="285750" indent="-285750">
              <a:buFontTx/>
              <a:buChar char="-"/>
            </a:pPr>
            <a:endParaRPr lang="en-GB" dirty="0"/>
          </a:p>
          <a:p>
            <a:r>
              <a:rPr lang="en-GB" u="sng" dirty="0" smtClean="0"/>
              <a:t>RRVs/Status Management Plan i.e. location of RRVs to maximise speed of response</a:t>
            </a:r>
          </a:p>
          <a:p>
            <a:pPr marL="285750" indent="-285750">
              <a:buFontTx/>
              <a:buChar char="-"/>
            </a:pPr>
            <a:r>
              <a:rPr lang="en-GB" dirty="0" smtClean="0"/>
              <a:t>Optima Predict currently being used to review each HB.</a:t>
            </a:r>
          </a:p>
          <a:p>
            <a:pPr marL="285750" indent="-285750">
              <a:buFontTx/>
              <a:buChar char="-"/>
            </a:pPr>
            <a:r>
              <a:rPr lang="en-GB" dirty="0" smtClean="0"/>
              <a:t>Ability to deliver on findings significantly hindered by relief gap.</a:t>
            </a:r>
          </a:p>
          <a:p>
            <a:pPr marL="285750" indent="-285750">
              <a:buFontTx/>
              <a:buChar char="-"/>
            </a:pPr>
            <a:r>
              <a:rPr lang="en-GB" dirty="0" smtClean="0"/>
              <a:t>Overproducing on RRVs in HD and P to boost performance (has had impact, but difficult to sustain, particularly, during summer annual leave period.</a:t>
            </a:r>
          </a:p>
          <a:p>
            <a:pPr marL="285750" indent="-285750">
              <a:buFontTx/>
              <a:buChar char="-"/>
            </a:pPr>
            <a:endParaRPr lang="en-GB" dirty="0"/>
          </a:p>
          <a:p>
            <a:pPr marL="285750" indent="-285750">
              <a:buFontTx/>
              <a:buChar char="-"/>
            </a:pPr>
            <a:endParaRPr lang="en-GB" dirty="0" smtClean="0"/>
          </a:p>
          <a:p>
            <a:endParaRPr lang="en-GB" dirty="0"/>
          </a:p>
          <a:p>
            <a:r>
              <a:rPr lang="en-GB" dirty="0" smtClean="0"/>
              <a:t>  </a:t>
            </a:r>
          </a:p>
          <a:p>
            <a:endParaRPr lang="en-GB" dirty="0"/>
          </a:p>
          <a:p>
            <a:r>
              <a:rPr lang="en-GB" dirty="0" smtClean="0"/>
              <a:t> </a:t>
            </a:r>
          </a:p>
          <a:p>
            <a:endParaRPr lang="en-GB" dirty="0"/>
          </a:p>
        </p:txBody>
      </p:sp>
    </p:spTree>
    <p:extLst>
      <p:ext uri="{BB962C8B-B14F-4D97-AF65-F5344CB8AC3E}">
        <p14:creationId xmlns:p14="http://schemas.microsoft.com/office/powerpoint/2010/main" val="34354854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Red Improvement Plan</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323528" y="926102"/>
            <a:ext cx="8640960" cy="6463308"/>
          </a:xfrm>
          <a:prstGeom prst="rect">
            <a:avLst/>
          </a:prstGeom>
          <a:noFill/>
        </p:spPr>
        <p:txBody>
          <a:bodyPr wrap="square" rtlCol="0">
            <a:spAutoFit/>
          </a:bodyPr>
          <a:lstStyle/>
          <a:p>
            <a:r>
              <a:rPr lang="en-GB" u="sng" dirty="0" smtClean="0"/>
              <a:t>CCC Clinical Review</a:t>
            </a:r>
          </a:p>
          <a:p>
            <a:pPr marL="285750" indent="-285750">
              <a:buFontTx/>
              <a:buChar char="-"/>
            </a:pPr>
            <a:r>
              <a:rPr lang="en-GB" dirty="0" smtClean="0"/>
              <a:t>Review of the CCC process and sub-processes (redesign where appropriate), the performance metrics underneath these and performance reporting to empower managers (to reduce time lost in CCC and reduce response times) (to complete Oct-19).</a:t>
            </a:r>
          </a:p>
          <a:p>
            <a:endParaRPr lang="en-GB" dirty="0" smtClean="0"/>
          </a:p>
          <a:p>
            <a:r>
              <a:rPr lang="en-GB" u="sng" dirty="0" smtClean="0"/>
              <a:t>Station Mobilisation</a:t>
            </a:r>
          </a:p>
          <a:p>
            <a:pPr marL="285750" indent="-285750">
              <a:buFontTx/>
              <a:buChar char="-"/>
            </a:pPr>
            <a:r>
              <a:rPr lang="en-GB" dirty="0" smtClean="0"/>
              <a:t>Review of estate and highways by stations to reduce mobilisation times</a:t>
            </a:r>
          </a:p>
          <a:p>
            <a:endParaRPr lang="en-GB" dirty="0"/>
          </a:p>
          <a:p>
            <a:r>
              <a:rPr lang="en-GB" u="sng" dirty="0" smtClean="0"/>
              <a:t>Improving Resource Availability Programme (separate programme, linked to Red)</a:t>
            </a:r>
          </a:p>
          <a:p>
            <a:pPr marL="285750" indent="-285750">
              <a:buFontTx/>
              <a:buChar char="-"/>
            </a:pPr>
            <a:r>
              <a:rPr lang="en-GB" dirty="0" smtClean="0"/>
              <a:t>Improving attendance.</a:t>
            </a:r>
          </a:p>
          <a:p>
            <a:pPr marL="285750" indent="-285750">
              <a:buFontTx/>
              <a:buChar char="-"/>
            </a:pPr>
            <a:r>
              <a:rPr lang="en-GB" dirty="0" smtClean="0"/>
              <a:t>Improving recruitment timescales.</a:t>
            </a:r>
          </a:p>
          <a:p>
            <a:pPr marL="285750" indent="-285750">
              <a:buFontTx/>
              <a:buChar char="-"/>
            </a:pPr>
            <a:r>
              <a:rPr lang="en-GB" dirty="0" smtClean="0"/>
              <a:t>Modernising bank arrangements.</a:t>
            </a:r>
          </a:p>
          <a:p>
            <a:pPr marL="285750" indent="-285750">
              <a:buFontTx/>
              <a:buChar char="-"/>
            </a:pPr>
            <a:r>
              <a:rPr lang="en-GB" dirty="0" smtClean="0"/>
              <a:t>Transforming Resource Policy.</a:t>
            </a:r>
          </a:p>
          <a:p>
            <a:pPr marL="285750" indent="-285750">
              <a:buFontTx/>
              <a:buChar char="-"/>
            </a:pPr>
            <a:r>
              <a:rPr lang="en-GB" dirty="0" smtClean="0"/>
              <a:t>Handover to Clear (dual pin technology).</a:t>
            </a:r>
          </a:p>
          <a:p>
            <a:endParaRPr lang="en-GB" dirty="0" smtClean="0"/>
          </a:p>
          <a:p>
            <a:r>
              <a:rPr lang="en-GB" u="sng" dirty="0" smtClean="0"/>
              <a:t>Optima Predict/Qliksense</a:t>
            </a:r>
          </a:p>
          <a:p>
            <a:r>
              <a:rPr lang="en-GB" dirty="0" smtClean="0"/>
              <a:t>- Improved reporting, in particular, predictive reporting (week, month, season i.e. winter)</a:t>
            </a:r>
            <a:endParaRPr lang="en-GB" dirty="0"/>
          </a:p>
          <a:p>
            <a:pPr marL="285750" indent="-285750">
              <a:buFontTx/>
              <a:buChar char="-"/>
            </a:pPr>
            <a:endParaRPr lang="en-GB" dirty="0" smtClean="0"/>
          </a:p>
          <a:p>
            <a:endParaRPr lang="en-GB" dirty="0"/>
          </a:p>
          <a:p>
            <a:r>
              <a:rPr lang="en-GB" dirty="0" smtClean="0"/>
              <a:t>  </a:t>
            </a:r>
          </a:p>
          <a:p>
            <a:endParaRPr lang="en-GB" dirty="0"/>
          </a:p>
          <a:p>
            <a:r>
              <a:rPr lang="en-GB" dirty="0" smtClean="0"/>
              <a:t> </a:t>
            </a:r>
          </a:p>
          <a:p>
            <a:endParaRPr lang="en-GB" dirty="0"/>
          </a:p>
        </p:txBody>
      </p:sp>
    </p:spTree>
    <p:extLst>
      <p:ext uri="{BB962C8B-B14F-4D97-AF65-F5344CB8AC3E}">
        <p14:creationId xmlns:p14="http://schemas.microsoft.com/office/powerpoint/2010/main" val="3574957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Demand Increase</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1043608" y="1556792"/>
            <a:ext cx="6552728" cy="646331"/>
          </a:xfrm>
          <a:prstGeom prst="rect">
            <a:avLst/>
          </a:prstGeom>
          <a:noFill/>
        </p:spPr>
        <p:txBody>
          <a:bodyPr wrap="square" rtlCol="0">
            <a:spAutoFit/>
          </a:bodyPr>
          <a:lstStyle/>
          <a:p>
            <a:endParaRPr lang="en-GB" dirty="0"/>
          </a:p>
          <a:p>
            <a:endParaRPr lang="en-GB" dirty="0"/>
          </a:p>
        </p:txBody>
      </p:sp>
      <p:graphicFrame>
        <p:nvGraphicFramePr>
          <p:cNvPr id="10" name="Chart 9"/>
          <p:cNvGraphicFramePr>
            <a:graphicFrameLocks/>
          </p:cNvGraphicFramePr>
          <p:nvPr>
            <p:extLst>
              <p:ext uri="{D42A27DB-BD31-4B8C-83A1-F6EECF244321}">
                <p14:modId xmlns:p14="http://schemas.microsoft.com/office/powerpoint/2010/main" val="2410499549"/>
              </p:ext>
            </p:extLst>
          </p:nvPr>
        </p:nvGraphicFramePr>
        <p:xfrm>
          <a:off x="214282" y="1026510"/>
          <a:ext cx="8678198" cy="497428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01529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Red Improvement Plan</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323528" y="926102"/>
            <a:ext cx="8640960" cy="7017306"/>
          </a:xfrm>
          <a:prstGeom prst="rect">
            <a:avLst/>
          </a:prstGeom>
          <a:noFill/>
        </p:spPr>
        <p:txBody>
          <a:bodyPr wrap="square" rtlCol="0">
            <a:spAutoFit/>
          </a:bodyPr>
          <a:lstStyle/>
          <a:p>
            <a:r>
              <a:rPr lang="en-GB" u="sng" dirty="0" smtClean="0"/>
              <a:t>Dynamic Reporting</a:t>
            </a:r>
          </a:p>
          <a:p>
            <a:pPr marL="285750" indent="-285750">
              <a:buFontTx/>
              <a:buChar char="-"/>
            </a:pPr>
            <a:r>
              <a:rPr lang="en-GB" dirty="0" smtClean="0"/>
              <a:t>Development of triggers to give automatic notification to managers.</a:t>
            </a:r>
          </a:p>
          <a:p>
            <a:endParaRPr lang="en-GB" dirty="0" smtClean="0"/>
          </a:p>
          <a:p>
            <a:r>
              <a:rPr lang="en-GB" u="sng" dirty="0" smtClean="0"/>
              <a:t>Management Focus</a:t>
            </a:r>
          </a:p>
          <a:p>
            <a:pPr marL="285750" indent="-285750">
              <a:buFontTx/>
              <a:buChar char="-"/>
            </a:pPr>
            <a:r>
              <a:rPr lang="en-GB" dirty="0" smtClean="0"/>
              <a:t>Weekly corporate meeting on Red, led by Director of Operations.</a:t>
            </a:r>
          </a:p>
          <a:p>
            <a:pPr marL="285750" indent="-285750">
              <a:buFontTx/>
              <a:buChar char="-"/>
            </a:pPr>
            <a:r>
              <a:rPr lang="en-GB" dirty="0" smtClean="0"/>
              <a:t>Specific recovery plans for HD &amp; P.</a:t>
            </a:r>
          </a:p>
          <a:p>
            <a:pPr marL="285750" indent="-285750">
              <a:buFontTx/>
              <a:buChar char="-"/>
            </a:pPr>
            <a:r>
              <a:rPr lang="en-GB" dirty="0" smtClean="0"/>
              <a:t>Increased focus on twice weekly UHP/planning meeting with AOMs and AD Response.</a:t>
            </a:r>
          </a:p>
          <a:p>
            <a:pPr marL="285750" indent="-285750">
              <a:buFontTx/>
              <a:buChar char="-"/>
            </a:pPr>
            <a:r>
              <a:rPr lang="en-GB" dirty="0" smtClean="0"/>
              <a:t>Design and implementation of on-duty management role to improve resolution of tactical issues (silver cell)</a:t>
            </a:r>
          </a:p>
          <a:p>
            <a:pPr marL="285750" indent="-285750">
              <a:buFontTx/>
              <a:buChar char="-"/>
            </a:pPr>
            <a:r>
              <a:rPr lang="en-GB" dirty="0" smtClean="0"/>
              <a:t>Improved daily performance briefing framework.</a:t>
            </a:r>
            <a:endParaRPr lang="en-GB" dirty="0"/>
          </a:p>
          <a:p>
            <a:endParaRPr lang="en-GB" u="sng" dirty="0" smtClean="0"/>
          </a:p>
          <a:p>
            <a:r>
              <a:rPr lang="en-GB" u="sng" dirty="0" smtClean="0"/>
              <a:t>Handover</a:t>
            </a:r>
          </a:p>
          <a:p>
            <a:pPr marL="285750" indent="-285750">
              <a:buFontTx/>
              <a:buChar char="-"/>
            </a:pPr>
            <a:r>
              <a:rPr lang="en-GB" dirty="0" smtClean="0"/>
              <a:t>Availability of Patient Flow Co-ordinators for major ED sites.</a:t>
            </a:r>
          </a:p>
          <a:p>
            <a:pPr marL="285750" indent="-285750">
              <a:buFontTx/>
              <a:buChar char="-"/>
            </a:pPr>
            <a:r>
              <a:rPr lang="en-GB" dirty="0" smtClean="0"/>
              <a:t>Modelling via Optima Predict of impact of handover.</a:t>
            </a:r>
          </a:p>
          <a:p>
            <a:pPr marL="285750" indent="-285750">
              <a:buFontTx/>
              <a:buChar char="-"/>
            </a:pPr>
            <a:r>
              <a:rPr lang="en-GB" dirty="0" smtClean="0"/>
              <a:t>WAST support to NCCU on hospital handover work (linked to Amber Review).</a:t>
            </a:r>
          </a:p>
          <a:p>
            <a:pPr marL="285750" indent="-285750">
              <a:buFontTx/>
              <a:buChar char="-"/>
            </a:pPr>
            <a:r>
              <a:rPr lang="en-GB" dirty="0" smtClean="0"/>
              <a:t>Paper from NCCU, with WAST input, on gold call systems leadership.</a:t>
            </a:r>
          </a:p>
          <a:p>
            <a:pPr marL="285750" indent="-285750">
              <a:buFontTx/>
              <a:buChar char="-"/>
            </a:pPr>
            <a:r>
              <a:rPr lang="en-GB" dirty="0" smtClean="0"/>
              <a:t>Immediate Release Protocol.</a:t>
            </a:r>
          </a:p>
          <a:p>
            <a:pPr marL="285750" indent="-285750">
              <a:buFontTx/>
              <a:buChar char="-"/>
            </a:pPr>
            <a:r>
              <a:rPr lang="en-GB" dirty="0" smtClean="0"/>
              <a:t>Fast track opportunities to support patient handover.</a:t>
            </a:r>
          </a:p>
          <a:p>
            <a:pPr marL="285750" indent="-285750">
              <a:buFontTx/>
              <a:buChar char="-"/>
            </a:pPr>
            <a:r>
              <a:rPr lang="en-GB" dirty="0" smtClean="0"/>
              <a:t>Support to Delivery Unit and NCCU on gold command training / hospital capacity.</a:t>
            </a:r>
            <a:endParaRPr lang="en-GB" dirty="0"/>
          </a:p>
          <a:p>
            <a:pPr marL="285750" indent="-285750">
              <a:buFontTx/>
              <a:buChar char="-"/>
            </a:pPr>
            <a:endParaRPr lang="en-GB" dirty="0" smtClean="0"/>
          </a:p>
          <a:p>
            <a:endParaRPr lang="en-GB" dirty="0"/>
          </a:p>
          <a:p>
            <a:r>
              <a:rPr lang="en-GB" dirty="0" smtClean="0"/>
              <a:t>  </a:t>
            </a:r>
          </a:p>
          <a:p>
            <a:endParaRPr lang="en-GB" dirty="0"/>
          </a:p>
          <a:p>
            <a:r>
              <a:rPr lang="en-GB" dirty="0" smtClean="0"/>
              <a:t> </a:t>
            </a:r>
          </a:p>
          <a:p>
            <a:endParaRPr lang="en-GB" dirty="0"/>
          </a:p>
        </p:txBody>
      </p:sp>
    </p:spTree>
    <p:extLst>
      <p:ext uri="{BB962C8B-B14F-4D97-AF65-F5344CB8AC3E}">
        <p14:creationId xmlns:p14="http://schemas.microsoft.com/office/powerpoint/2010/main" val="11508286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Conclusions</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240237" y="941855"/>
            <a:ext cx="8424936" cy="5078313"/>
          </a:xfrm>
          <a:prstGeom prst="rect">
            <a:avLst/>
          </a:prstGeom>
          <a:noFill/>
        </p:spPr>
        <p:txBody>
          <a:bodyPr wrap="square" rtlCol="0">
            <a:spAutoFit/>
          </a:bodyPr>
          <a:lstStyle/>
          <a:p>
            <a:pPr marL="285750" indent="-285750">
              <a:buFont typeface="Arial" panose="020B0604020202020204" pitchFamily="34" charset="0"/>
              <a:buChar char="•"/>
            </a:pPr>
            <a:r>
              <a:rPr lang="en-GB" sz="1700" dirty="0" smtClean="0"/>
              <a:t>Red performance has previously been maintained above 70% and the 65% monthly requirement is achieved, however the pattern is inconsistent with the commissioning intention.</a:t>
            </a:r>
          </a:p>
          <a:p>
            <a:endParaRPr lang="en-GB" sz="1700" dirty="0"/>
          </a:p>
          <a:p>
            <a:pPr marL="285750" indent="-285750">
              <a:buFont typeface="Arial" panose="020B0604020202020204" pitchFamily="34" charset="0"/>
              <a:buChar char="•"/>
            </a:pPr>
            <a:r>
              <a:rPr lang="en-GB" sz="1700" dirty="0" smtClean="0"/>
              <a:t>WAST has been reducing “running calls” from Red performance within the context of rising demand. Removing “running calls” does more accurately reflect WAST’s response performance.</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smtClean="0"/>
              <a:t>There are three fundamentals affecting Red: increased demand, the relief gap and handover lost hours.</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smtClean="0"/>
              <a:t>The difference between A8 and A9 indicates that if WAST can make marginal gains it can impact on Red performance, within the limits of these fundamentals.</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smtClean="0"/>
              <a:t>WAST has a comprehensive Red Improvement Plan that is being delivered at pace.</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smtClean="0"/>
              <a:t>As we move into winter, there needs to be a realism about the levels of performance that can be delivered, given the fundamentals and potential flu and broader winter impacts.</a:t>
            </a:r>
          </a:p>
          <a:p>
            <a:endParaRPr lang="en-GB" dirty="0"/>
          </a:p>
        </p:txBody>
      </p:sp>
    </p:spTree>
    <p:extLst>
      <p:ext uri="{BB962C8B-B14F-4D97-AF65-F5344CB8AC3E}">
        <p14:creationId xmlns:p14="http://schemas.microsoft.com/office/powerpoint/2010/main" val="1207396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843004"/>
            <a:ext cx="9144000" cy="544351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7" name="Rectangle 26"/>
          <p:cNvSpPr/>
          <p:nvPr/>
        </p:nvSpPr>
        <p:spPr>
          <a:xfrm>
            <a:off x="0" y="6286520"/>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10" name="Rectangle 9"/>
          <p:cNvSpPr/>
          <p:nvPr/>
        </p:nvSpPr>
        <p:spPr>
          <a:xfrm>
            <a:off x="3275856" y="6439301"/>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a:t>
            </a:r>
            <a:r>
              <a:rPr lang="en-GB" sz="1600" dirty="0" smtClean="0">
                <a:solidFill>
                  <a:srgbClr val="FFFEFD"/>
                </a:solidFill>
                <a:latin typeface="Arial Narrow" pitchFamily="34" charset="0"/>
                <a:ea typeface="Verdana" panose="020B0604030504040204" pitchFamily="34" charset="0"/>
                <a:cs typeface="Verdana" panose="020B0604030504040204" pitchFamily="34" charset="0"/>
              </a:rPr>
              <a:t>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sp>
        <p:nvSpPr>
          <p:cNvPr id="14" name="TextBox 13"/>
          <p:cNvSpPr txBox="1"/>
          <p:nvPr/>
        </p:nvSpPr>
        <p:spPr>
          <a:xfrm>
            <a:off x="4049475" y="157014"/>
            <a:ext cx="5419069" cy="523220"/>
          </a:xfrm>
          <a:prstGeom prst="rect">
            <a:avLst/>
          </a:prstGeom>
          <a:noFill/>
        </p:spPr>
        <p:txBody>
          <a:bodyPr wrap="square" rtlCol="0">
            <a:spAutoFit/>
          </a:bodyPr>
          <a:lstStyle/>
          <a:p>
            <a:r>
              <a:rPr lang="en-GB" sz="2800" b="1" dirty="0" smtClean="0">
                <a:solidFill>
                  <a:prstClr val="white"/>
                </a:solidFill>
              </a:rPr>
              <a:t>Demand Analysis</a:t>
            </a:r>
            <a:endParaRPr lang="en-GB" sz="2800" b="1" dirty="0">
              <a:solidFill>
                <a:prstClr val="white"/>
              </a:solidFill>
            </a:endParaRPr>
          </a:p>
        </p:txBody>
      </p:sp>
      <p:sp>
        <p:nvSpPr>
          <p:cNvPr id="3" name="TextBox 2"/>
          <p:cNvSpPr txBox="1"/>
          <p:nvPr/>
        </p:nvSpPr>
        <p:spPr>
          <a:xfrm>
            <a:off x="150471" y="3665553"/>
            <a:ext cx="8957137" cy="2246769"/>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t>Year on year (2017 v 2018) comparison of increase in Red demand.</a:t>
            </a:r>
          </a:p>
          <a:p>
            <a:pPr marL="342900" indent="-342900">
              <a:buFont typeface="Arial" panose="020B0604020202020204" pitchFamily="34" charset="0"/>
              <a:buChar char="•"/>
            </a:pPr>
            <a:r>
              <a:rPr lang="en-GB" sz="2000" dirty="0" smtClean="0"/>
              <a:t>Red demand increased by 13% overall, and in every Heath Board area.</a:t>
            </a:r>
          </a:p>
          <a:p>
            <a:pPr marL="342900" indent="-342900">
              <a:buFont typeface="Arial" panose="020B0604020202020204" pitchFamily="34" charset="0"/>
              <a:buChar char="•"/>
            </a:pPr>
            <a:r>
              <a:rPr lang="en-GB" sz="2000" dirty="0" smtClean="0"/>
              <a:t>Increased demand seen in almost every MPDS code, but biggest volume increases seen in breathing problems (up by 36%).</a:t>
            </a:r>
          </a:p>
          <a:p>
            <a:pPr marL="342900" indent="-342900">
              <a:buFont typeface="Arial" panose="020B0604020202020204" pitchFamily="34" charset="0"/>
              <a:buChar char="•"/>
            </a:pPr>
            <a:r>
              <a:rPr lang="en-GB" sz="2000" dirty="0" smtClean="0"/>
              <a:t>Increases likely to be therefore genuine and due to increasing age / morbidity in general population.</a:t>
            </a:r>
          </a:p>
          <a:p>
            <a:pPr marL="342900" indent="-342900">
              <a:buFont typeface="Arial" panose="020B0604020202020204" pitchFamily="34" charset="0"/>
              <a:buChar char="•"/>
            </a:pPr>
            <a:r>
              <a:rPr lang="en-GB" sz="2000" dirty="0" smtClean="0"/>
              <a:t>Increases in Pregnancy/Childbirth/Miscarriage seen in HD and Powys.	</a:t>
            </a:r>
          </a:p>
        </p:txBody>
      </p:sp>
      <p:pic>
        <p:nvPicPr>
          <p:cNvPr id="4" name="Picture 3"/>
          <p:cNvPicPr>
            <a:picLocks noChangeAspect="1"/>
          </p:cNvPicPr>
          <p:nvPr/>
        </p:nvPicPr>
        <p:blipFill>
          <a:blip r:embed="rId5"/>
          <a:stretch>
            <a:fillRect/>
          </a:stretch>
        </p:blipFill>
        <p:spPr>
          <a:xfrm>
            <a:off x="184448" y="1299153"/>
            <a:ext cx="8957138" cy="2366400"/>
          </a:xfrm>
          <a:prstGeom prst="rect">
            <a:avLst/>
          </a:prstGeom>
        </p:spPr>
      </p:pic>
      <p:sp>
        <p:nvSpPr>
          <p:cNvPr id="2" name="TextBox 1"/>
          <p:cNvSpPr txBox="1"/>
          <p:nvPr/>
        </p:nvSpPr>
        <p:spPr>
          <a:xfrm>
            <a:off x="89740" y="893622"/>
            <a:ext cx="9378804" cy="461665"/>
          </a:xfrm>
          <a:prstGeom prst="rect">
            <a:avLst/>
          </a:prstGeom>
          <a:noFill/>
        </p:spPr>
        <p:txBody>
          <a:bodyPr wrap="square" rtlCol="0">
            <a:spAutoFit/>
          </a:bodyPr>
          <a:lstStyle/>
          <a:p>
            <a:r>
              <a:rPr lang="en-GB" sz="2400" b="1" dirty="0" smtClean="0"/>
              <a:t>Exploring Increasing Red Demand (extract from JET slides to WG)</a:t>
            </a:r>
            <a:endParaRPr lang="en-GB" sz="2400" b="1" dirty="0"/>
          </a:p>
        </p:txBody>
      </p:sp>
    </p:spTree>
    <p:extLst>
      <p:ext uri="{BB962C8B-B14F-4D97-AF65-F5344CB8AC3E}">
        <p14:creationId xmlns:p14="http://schemas.microsoft.com/office/powerpoint/2010/main" val="3150024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3586" y="780806"/>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a:t>
            </a:r>
            <a:r>
              <a:rPr lang="en-GB" sz="2000" b="1" dirty="0" smtClean="0">
                <a:solidFill>
                  <a:schemeClr val="bg1"/>
                </a:solidFill>
              </a:rPr>
              <a:t>Emergency Ambulance Production</a:t>
            </a:r>
            <a:endParaRPr lang="en-GB" sz="20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graphicFrame>
        <p:nvGraphicFramePr>
          <p:cNvPr id="16" name="Chart 15"/>
          <p:cNvGraphicFramePr>
            <a:graphicFrameLocks/>
          </p:cNvGraphicFramePr>
          <p:nvPr>
            <p:extLst>
              <p:ext uri="{D42A27DB-BD31-4B8C-83A1-F6EECF244321}">
                <p14:modId xmlns:p14="http://schemas.microsoft.com/office/powerpoint/2010/main" val="274105823"/>
              </p:ext>
            </p:extLst>
          </p:nvPr>
        </p:nvGraphicFramePr>
        <p:xfrm>
          <a:off x="182476" y="1026510"/>
          <a:ext cx="8710003" cy="506678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3244118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3586" y="780806"/>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RRV Production</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graphicFrame>
        <p:nvGraphicFramePr>
          <p:cNvPr id="13" name="Chart 12"/>
          <p:cNvGraphicFramePr>
            <a:graphicFrameLocks/>
          </p:cNvGraphicFramePr>
          <p:nvPr>
            <p:extLst>
              <p:ext uri="{D42A27DB-BD31-4B8C-83A1-F6EECF244321}">
                <p14:modId xmlns:p14="http://schemas.microsoft.com/office/powerpoint/2010/main" val="2640282444"/>
              </p:ext>
            </p:extLst>
          </p:nvPr>
        </p:nvGraphicFramePr>
        <p:xfrm>
          <a:off x="214282" y="1026510"/>
          <a:ext cx="8678198" cy="514246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1018475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71786"/>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Overtime Production</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1586632" y="3365041"/>
            <a:ext cx="6552728" cy="646331"/>
          </a:xfrm>
          <a:prstGeom prst="rect">
            <a:avLst/>
          </a:prstGeom>
          <a:noFill/>
        </p:spPr>
        <p:txBody>
          <a:bodyPr wrap="square" rtlCol="0">
            <a:spAutoFit/>
          </a:bodyPr>
          <a:lstStyle/>
          <a:p>
            <a:endParaRPr lang="en-GB" dirty="0"/>
          </a:p>
          <a:p>
            <a:endParaRPr lang="en-GB" dirty="0"/>
          </a:p>
        </p:txBody>
      </p:sp>
      <p:graphicFrame>
        <p:nvGraphicFramePr>
          <p:cNvPr id="15" name="Chart 14"/>
          <p:cNvGraphicFramePr>
            <a:graphicFrameLocks/>
          </p:cNvGraphicFramePr>
          <p:nvPr>
            <p:extLst>
              <p:ext uri="{D42A27DB-BD31-4B8C-83A1-F6EECF244321}">
                <p14:modId xmlns:p14="http://schemas.microsoft.com/office/powerpoint/2010/main" val="4011316612"/>
              </p:ext>
            </p:extLst>
          </p:nvPr>
        </p:nvGraphicFramePr>
        <p:xfrm>
          <a:off x="214282" y="1026510"/>
          <a:ext cx="8678198" cy="513034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862687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71786"/>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Sickness</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1586632" y="3365041"/>
            <a:ext cx="6552728" cy="646331"/>
          </a:xfrm>
          <a:prstGeom prst="rect">
            <a:avLst/>
          </a:prstGeom>
          <a:noFill/>
        </p:spPr>
        <p:txBody>
          <a:bodyPr wrap="square" rtlCol="0">
            <a:spAutoFit/>
          </a:bodyPr>
          <a:lstStyle/>
          <a:p>
            <a:endParaRPr lang="en-GB" dirty="0"/>
          </a:p>
          <a:p>
            <a:endParaRPr lang="en-GB" dirty="0"/>
          </a:p>
        </p:txBody>
      </p:sp>
      <p:graphicFrame>
        <p:nvGraphicFramePr>
          <p:cNvPr id="13" name="Chart 12"/>
          <p:cNvGraphicFramePr>
            <a:graphicFrameLocks/>
          </p:cNvGraphicFramePr>
          <p:nvPr>
            <p:extLst>
              <p:ext uri="{D42A27DB-BD31-4B8C-83A1-F6EECF244321}">
                <p14:modId xmlns:p14="http://schemas.microsoft.com/office/powerpoint/2010/main" val="3431129887"/>
              </p:ext>
            </p:extLst>
          </p:nvPr>
        </p:nvGraphicFramePr>
        <p:xfrm>
          <a:off x="214282" y="1124744"/>
          <a:ext cx="8750206" cy="504059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700293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Running Calls</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1043608" y="1556792"/>
            <a:ext cx="6552728" cy="646331"/>
          </a:xfrm>
          <a:prstGeom prst="rect">
            <a:avLst/>
          </a:prstGeom>
          <a:noFill/>
        </p:spPr>
        <p:txBody>
          <a:bodyPr wrap="square" rtlCol="0">
            <a:spAutoFit/>
          </a:bodyPr>
          <a:lstStyle/>
          <a:p>
            <a:endParaRPr lang="en-GB" dirty="0"/>
          </a:p>
          <a:p>
            <a:endParaRPr lang="en-GB" dirty="0"/>
          </a:p>
        </p:txBody>
      </p:sp>
      <p:graphicFrame>
        <p:nvGraphicFramePr>
          <p:cNvPr id="10" name="Chart 9"/>
          <p:cNvGraphicFramePr>
            <a:graphicFrameLocks/>
          </p:cNvGraphicFramePr>
          <p:nvPr>
            <p:extLst>
              <p:ext uri="{D42A27DB-BD31-4B8C-83A1-F6EECF244321}">
                <p14:modId xmlns:p14="http://schemas.microsoft.com/office/powerpoint/2010/main" val="3280668286"/>
              </p:ext>
            </p:extLst>
          </p:nvPr>
        </p:nvGraphicFramePr>
        <p:xfrm>
          <a:off x="214282" y="1026510"/>
          <a:ext cx="8606190" cy="506678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617880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861983"/>
            <a:ext cx="9144000" cy="571028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p:nvSpPr>
        <p:spPr>
          <a:xfrm>
            <a:off x="0" y="6354338"/>
            <a:ext cx="9144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82477" y="6510399"/>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www.ambulance.wales.nhs.uk             </a:t>
            </a:r>
            <a:r>
              <a:rPr lang="en-GB" sz="1600" dirty="0">
                <a:solidFill>
                  <a:srgbClr val="FFFEFD"/>
                </a:solidFill>
                <a:latin typeface="Arial Narrow" pitchFamily="34" charset="0"/>
                <a:ea typeface="Verdana" panose="020B0604030504040204" pitchFamily="34" charset="0"/>
                <a:cs typeface="Verdana" panose="020B0604030504040204" pitchFamily="34" charset="0"/>
              </a:rPr>
              <a:t>          </a:t>
            </a:r>
            <a:r>
              <a:rPr lang="en-GB" sz="1600" dirty="0">
                <a:solidFill>
                  <a:srgbClr val="FFFEFD"/>
                </a:solidFill>
                <a:effectLst/>
                <a:latin typeface="Arial Narrow" pitchFamily="34" charset="0"/>
                <a:ea typeface="Verdana" panose="020B0604030504040204" pitchFamily="34" charset="0"/>
                <a:cs typeface="Verdana" panose="020B0604030504040204" pitchFamily="34" charset="0"/>
              </a:rPr>
              <a:t>  @welshambulance			#TeamWAST</a:t>
            </a:r>
            <a:endParaRPr lang="en-GB" sz="1600" dirty="0">
              <a:solidFill>
                <a:srgbClr val="181717"/>
              </a:solidFill>
              <a:effectLst/>
              <a:latin typeface="Arial Narrow" pitchFamily="34" charset="0"/>
              <a:ea typeface="Verdana" panose="020B0604030504040204" pitchFamily="34" charset="0"/>
              <a:cs typeface="Verdana" panose="020B0604030504040204" pitchFamily="34" charset="0"/>
            </a:endParaRPr>
          </a:p>
        </p:txBody>
      </p:sp>
      <p:sp>
        <p:nvSpPr>
          <p:cNvPr id="28" name="Rectangle 27"/>
          <p:cNvSpPr/>
          <p:nvPr/>
        </p:nvSpPr>
        <p:spPr>
          <a:xfrm>
            <a:off x="0" y="1"/>
            <a:ext cx="9144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817980" y="98016"/>
            <a:ext cx="4930484" cy="584775"/>
          </a:xfrm>
          <a:prstGeom prst="rect">
            <a:avLst/>
          </a:prstGeom>
          <a:noFill/>
        </p:spPr>
        <p:txBody>
          <a:bodyPr wrap="square" rtlCol="0">
            <a:spAutoFit/>
          </a:bodyPr>
          <a:lstStyle/>
          <a:p>
            <a:r>
              <a:rPr lang="en-GB" sz="3200" b="1" dirty="0" smtClean="0">
                <a:solidFill>
                  <a:schemeClr val="bg1"/>
                </a:solidFill>
              </a:rPr>
              <a:t>      EA Red Contribution</a:t>
            </a:r>
            <a:endParaRPr lang="en-GB" sz="3200" b="1" dirty="0">
              <a:solidFill>
                <a:schemeClr val="bg1"/>
              </a:soli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282" y="51454"/>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785786" y="169278"/>
            <a:ext cx="3000396" cy="555067"/>
          </a:xfrm>
          <a:prstGeom prst="rect">
            <a:avLst/>
          </a:prstGeom>
          <a:noFill/>
        </p:spPr>
      </p:pic>
      <p:sp>
        <p:nvSpPr>
          <p:cNvPr id="2" name="TextBox 1"/>
          <p:cNvSpPr txBox="1"/>
          <p:nvPr/>
        </p:nvSpPr>
        <p:spPr>
          <a:xfrm>
            <a:off x="1115616" y="1026510"/>
            <a:ext cx="6552728" cy="646331"/>
          </a:xfrm>
          <a:prstGeom prst="rect">
            <a:avLst/>
          </a:prstGeom>
          <a:noFill/>
        </p:spPr>
        <p:txBody>
          <a:bodyPr wrap="square" rtlCol="0">
            <a:spAutoFit/>
          </a:bodyPr>
          <a:lstStyle/>
          <a:p>
            <a:endParaRPr lang="en-GB" dirty="0"/>
          </a:p>
          <a:p>
            <a:endParaRPr lang="en-GB" dirty="0"/>
          </a:p>
        </p:txBody>
      </p:sp>
      <p:graphicFrame>
        <p:nvGraphicFramePr>
          <p:cNvPr id="13" name="Chart 12"/>
          <p:cNvGraphicFramePr>
            <a:graphicFrameLocks/>
          </p:cNvGraphicFramePr>
          <p:nvPr>
            <p:extLst>
              <p:ext uri="{D42A27DB-BD31-4B8C-83A1-F6EECF244321}">
                <p14:modId xmlns:p14="http://schemas.microsoft.com/office/powerpoint/2010/main" val="1614154679"/>
              </p:ext>
            </p:extLst>
          </p:nvPr>
        </p:nvGraphicFramePr>
        <p:xfrm>
          <a:off x="214282" y="1124744"/>
          <a:ext cx="8678198" cy="468051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154288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20601</TotalTime>
  <Words>2490</Words>
  <Application>Microsoft Office PowerPoint</Application>
  <PresentationFormat>On-screen Show (4:3)</PresentationFormat>
  <Paragraphs>246</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Arial Narrow</vt:lpstr>
      <vt:lpstr>Calibri</vt:lpstr>
      <vt:lpstr>Cambria Math</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Welsh Ambulance Services NHS Trust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Rachel Watling</dc:creator>
  <cp:lastModifiedBy>Gwenan Roberts (CTUHB - Corporate Services)</cp:lastModifiedBy>
  <cp:revision>186</cp:revision>
  <cp:lastPrinted>2019-09-10T08:01:46Z</cp:lastPrinted>
  <dcterms:created xsi:type="dcterms:W3CDTF">2017-07-06T08:22:41Z</dcterms:created>
  <dcterms:modified xsi:type="dcterms:W3CDTF">2019-09-10T09:30:34Z</dcterms:modified>
</cp:coreProperties>
</file>