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77" r:id="rId2"/>
  </p:sldMasterIdLst>
  <p:notesMasterIdLst>
    <p:notesMasterId r:id="rId6"/>
  </p:notesMasterIdLst>
  <p:handoutMasterIdLst>
    <p:handoutMasterId r:id="rId7"/>
  </p:handoutMasterIdLst>
  <p:sldIdLst>
    <p:sldId id="391" r:id="rId3"/>
    <p:sldId id="389" r:id="rId4"/>
    <p:sldId id="392" r:id="rId5"/>
  </p:sldIdLst>
  <p:sldSz cx="9144000" cy="6858000" type="screen4x3"/>
  <p:notesSz cx="6718300" cy="9855200"/>
  <p:custDataLst>
    <p:tags r:id="rId8"/>
  </p:custDataLst>
  <p:defaultTextStyle>
    <a:defPPr>
      <a:defRPr lang="nl-NL"/>
    </a:defPPr>
    <a:lvl1pPr algn="l" rtl="0" fontAlgn="base">
      <a:spcBef>
        <a:spcPct val="0"/>
      </a:spcBef>
      <a:spcAft>
        <a:spcPct val="0"/>
      </a:spcAft>
      <a:defRPr kern="1200">
        <a:solidFill>
          <a:schemeClr val="tx1"/>
        </a:solidFill>
        <a:latin typeface="Lucida Sans" pitchFamily="34" charset="0"/>
        <a:ea typeface="+mn-ea"/>
        <a:cs typeface="Arial" pitchFamily="34" charset="0"/>
      </a:defRPr>
    </a:lvl1pPr>
    <a:lvl2pPr marL="457200" algn="l" rtl="0" fontAlgn="base">
      <a:spcBef>
        <a:spcPct val="0"/>
      </a:spcBef>
      <a:spcAft>
        <a:spcPct val="0"/>
      </a:spcAft>
      <a:defRPr kern="1200">
        <a:solidFill>
          <a:schemeClr val="tx1"/>
        </a:solidFill>
        <a:latin typeface="Lucida Sans" pitchFamily="34" charset="0"/>
        <a:ea typeface="+mn-ea"/>
        <a:cs typeface="Arial" pitchFamily="34" charset="0"/>
      </a:defRPr>
    </a:lvl2pPr>
    <a:lvl3pPr marL="914400" algn="l" rtl="0" fontAlgn="base">
      <a:spcBef>
        <a:spcPct val="0"/>
      </a:spcBef>
      <a:spcAft>
        <a:spcPct val="0"/>
      </a:spcAft>
      <a:defRPr kern="1200">
        <a:solidFill>
          <a:schemeClr val="tx1"/>
        </a:solidFill>
        <a:latin typeface="Lucida Sans" pitchFamily="34" charset="0"/>
        <a:ea typeface="+mn-ea"/>
        <a:cs typeface="Arial" pitchFamily="34" charset="0"/>
      </a:defRPr>
    </a:lvl3pPr>
    <a:lvl4pPr marL="1371600" algn="l" rtl="0" fontAlgn="base">
      <a:spcBef>
        <a:spcPct val="0"/>
      </a:spcBef>
      <a:spcAft>
        <a:spcPct val="0"/>
      </a:spcAft>
      <a:defRPr kern="1200">
        <a:solidFill>
          <a:schemeClr val="tx1"/>
        </a:solidFill>
        <a:latin typeface="Lucida Sans" pitchFamily="34" charset="0"/>
        <a:ea typeface="+mn-ea"/>
        <a:cs typeface="Arial" pitchFamily="34" charset="0"/>
      </a:defRPr>
    </a:lvl4pPr>
    <a:lvl5pPr marL="1828800" algn="l" rtl="0" fontAlgn="base">
      <a:spcBef>
        <a:spcPct val="0"/>
      </a:spcBef>
      <a:spcAft>
        <a:spcPct val="0"/>
      </a:spcAft>
      <a:defRPr kern="1200">
        <a:solidFill>
          <a:schemeClr val="tx1"/>
        </a:solidFill>
        <a:latin typeface="Lucida Sans" pitchFamily="34" charset="0"/>
        <a:ea typeface="+mn-ea"/>
        <a:cs typeface="Arial" pitchFamily="34" charset="0"/>
      </a:defRPr>
    </a:lvl5pPr>
    <a:lvl6pPr marL="2286000" algn="l" defTabSz="914400" rtl="0" eaLnBrk="1" latinLnBrk="0" hangingPunct="1">
      <a:defRPr kern="1200">
        <a:solidFill>
          <a:schemeClr val="tx1"/>
        </a:solidFill>
        <a:latin typeface="Lucida Sans" pitchFamily="34" charset="0"/>
        <a:ea typeface="+mn-ea"/>
        <a:cs typeface="Arial" pitchFamily="34" charset="0"/>
      </a:defRPr>
    </a:lvl6pPr>
    <a:lvl7pPr marL="2743200" algn="l" defTabSz="914400" rtl="0" eaLnBrk="1" latinLnBrk="0" hangingPunct="1">
      <a:defRPr kern="1200">
        <a:solidFill>
          <a:schemeClr val="tx1"/>
        </a:solidFill>
        <a:latin typeface="Lucida Sans" pitchFamily="34" charset="0"/>
        <a:ea typeface="+mn-ea"/>
        <a:cs typeface="Arial" pitchFamily="34" charset="0"/>
      </a:defRPr>
    </a:lvl7pPr>
    <a:lvl8pPr marL="3200400" algn="l" defTabSz="914400" rtl="0" eaLnBrk="1" latinLnBrk="0" hangingPunct="1">
      <a:defRPr kern="1200">
        <a:solidFill>
          <a:schemeClr val="tx1"/>
        </a:solidFill>
        <a:latin typeface="Lucida Sans" pitchFamily="34" charset="0"/>
        <a:ea typeface="+mn-ea"/>
        <a:cs typeface="Arial" pitchFamily="34" charset="0"/>
      </a:defRPr>
    </a:lvl8pPr>
    <a:lvl9pPr marL="3657600" algn="l" defTabSz="914400" rtl="0" eaLnBrk="1" latinLnBrk="0" hangingPunct="1">
      <a:defRPr kern="1200">
        <a:solidFill>
          <a:schemeClr val="tx1"/>
        </a:solidFill>
        <a:latin typeface="Lucida Sans" pitchFamily="34" charset="0"/>
        <a:ea typeface="+mn-ea"/>
        <a:cs typeface="Arial" pitchFamily="34" charset="0"/>
      </a:defRPr>
    </a:lvl9pPr>
  </p:defaultTextStyle>
  <p:extLst>
    <p:ext uri="{EFAFB233-063F-42B5-8137-9DF3F51BA10A}">
      <p15:sldGuideLst xmlns:p15="http://schemas.microsoft.com/office/powerpoint/2012/main">
        <p15:guide id="1" orient="horz" pos="3997">
          <p15:clr>
            <a:srgbClr val="A4A3A4"/>
          </p15:clr>
        </p15:guide>
        <p15:guide id="2" orient="horz" pos="2115">
          <p15:clr>
            <a:srgbClr val="A4A3A4"/>
          </p15:clr>
        </p15:guide>
        <p15:guide id="3" orient="horz" pos="392">
          <p15:clr>
            <a:srgbClr val="A4A3A4"/>
          </p15:clr>
        </p15:guide>
        <p15:guide id="4" orient="horz" pos="4225">
          <p15:clr>
            <a:srgbClr val="A4A3A4"/>
          </p15:clr>
        </p15:guide>
        <p15:guide id="5" orient="horz" pos="814">
          <p15:clr>
            <a:srgbClr val="A4A3A4"/>
          </p15:clr>
        </p15:guide>
        <p15:guide id="6" pos="173">
          <p15:clr>
            <a:srgbClr val="A4A3A4"/>
          </p15:clr>
        </p15:guide>
        <p15:guide id="7" pos="2879">
          <p15:clr>
            <a:srgbClr val="A4A3A4"/>
          </p15:clr>
        </p15:guide>
        <p15:guide id="8" pos="2766">
          <p15:clr>
            <a:srgbClr val="A4A3A4"/>
          </p15:clr>
        </p15:guide>
        <p15:guide id="9" pos="2994">
          <p15:clr>
            <a:srgbClr val="A4A3A4"/>
          </p15:clr>
        </p15:guide>
        <p15:guide id="10" pos="561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006600"/>
    <a:srgbClr val="FFFFCC"/>
    <a:srgbClr val="FF9966"/>
    <a:srgbClr val="003399"/>
    <a:srgbClr val="009900"/>
    <a:srgbClr val="D2DBEA"/>
    <a:srgbClr val="DAD4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77" autoAdjust="0"/>
    <p:restoredTop sz="84725" autoAdjust="0"/>
  </p:normalViewPr>
  <p:slideViewPr>
    <p:cSldViewPr>
      <p:cViewPr varScale="1">
        <p:scale>
          <a:sx n="112" d="100"/>
          <a:sy n="112" d="100"/>
        </p:scale>
        <p:origin x="156" y="102"/>
      </p:cViewPr>
      <p:guideLst>
        <p:guide orient="horz" pos="3997"/>
        <p:guide orient="horz" pos="2115"/>
        <p:guide orient="horz" pos="392"/>
        <p:guide orient="horz" pos="4225"/>
        <p:guide orient="horz" pos="814"/>
        <p:guide pos="173"/>
        <p:guide pos="2879"/>
        <p:guide pos="2766"/>
        <p:guide pos="2994"/>
        <p:guide pos="561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49" d="100"/>
          <a:sy n="49" d="100"/>
        </p:scale>
        <p:origin x="-2970" y="-102"/>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1.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bwMode="auto">
          <a:xfrm>
            <a:off x="5991225" y="9304338"/>
            <a:ext cx="617538" cy="492125"/>
          </a:xfrm>
          <a:prstGeom prst="rect">
            <a:avLst/>
          </a:prstGeom>
          <a:noFill/>
          <a:ln>
            <a:noFill/>
          </a:ln>
          <a:extLst/>
        </p:spPr>
        <p:txBody>
          <a:bodyPr vert="horz" wrap="square" lIns="90471" tIns="45235" rIns="90471" bIns="45235" numCol="1" anchor="b" anchorCtr="0" compatLnSpc="1">
            <a:prstTxWarp prst="textNoShape">
              <a:avLst/>
            </a:prstTxWarp>
          </a:bodyPr>
          <a:lstStyle>
            <a:lvl1pPr algn="r" defTabSz="904875">
              <a:defRPr sz="1200">
                <a:latin typeface="Calibri" pitchFamily="34" charset="0"/>
                <a:cs typeface="Arial" pitchFamily="34" charset="0"/>
              </a:defRPr>
            </a:lvl1pPr>
          </a:lstStyle>
          <a:p>
            <a:pPr>
              <a:defRPr/>
            </a:pPr>
            <a:fld id="{1350AD55-3F05-4AE8-81DB-323BBD980513}" type="slidenum">
              <a:rPr lang="nl-NL"/>
              <a:pPr>
                <a:defRPr/>
              </a:pPr>
              <a:t>‹#›</a:t>
            </a:fld>
            <a:endParaRPr lang="nl-NL" dirty="0"/>
          </a:p>
        </p:txBody>
      </p:sp>
      <p:sp>
        <p:nvSpPr>
          <p:cNvPr id="7" name="AddNotifier#1"/>
          <p:cNvSpPr txBox="1">
            <a:spLocks noChangeArrowheads="1"/>
          </p:cNvSpPr>
          <p:nvPr/>
        </p:nvSpPr>
        <p:spPr bwMode="auto">
          <a:xfrm>
            <a:off x="182563" y="9304338"/>
            <a:ext cx="5848350" cy="393700"/>
          </a:xfrm>
          <a:prstGeom prst="rect">
            <a:avLst/>
          </a:prstGeom>
          <a:noFill/>
          <a:ln>
            <a:noFill/>
          </a:ln>
          <a:extLst/>
        </p:spPr>
        <p:txBody>
          <a:bodyPr lIns="90471" tIns="45235" rIns="90471" bIns="45235">
            <a:spAutoFit/>
          </a:bodyPr>
          <a:lstStyle>
            <a:lvl1pPr defTabSz="904875">
              <a:defRPr>
                <a:solidFill>
                  <a:schemeClr val="tx1"/>
                </a:solidFill>
                <a:latin typeface="Lucida Sans" pitchFamily="34" charset="0"/>
              </a:defRPr>
            </a:lvl1pPr>
            <a:lvl2pPr marL="735013" indent="-282575" defTabSz="904875">
              <a:defRPr>
                <a:solidFill>
                  <a:schemeClr val="tx1"/>
                </a:solidFill>
                <a:latin typeface="Lucida Sans" pitchFamily="34" charset="0"/>
              </a:defRPr>
            </a:lvl2pPr>
            <a:lvl3pPr marL="1130300" indent="-225425" defTabSz="904875">
              <a:defRPr>
                <a:solidFill>
                  <a:schemeClr val="tx1"/>
                </a:solidFill>
                <a:latin typeface="Lucida Sans" pitchFamily="34" charset="0"/>
              </a:defRPr>
            </a:lvl3pPr>
            <a:lvl4pPr marL="1582738" indent="-225425" defTabSz="904875">
              <a:defRPr>
                <a:solidFill>
                  <a:schemeClr val="tx1"/>
                </a:solidFill>
                <a:latin typeface="Lucida Sans" pitchFamily="34" charset="0"/>
              </a:defRPr>
            </a:lvl4pPr>
            <a:lvl5pPr marL="2035175" indent="-225425" defTabSz="904875">
              <a:defRPr>
                <a:solidFill>
                  <a:schemeClr val="tx1"/>
                </a:solidFill>
                <a:latin typeface="Lucida Sans" pitchFamily="34" charset="0"/>
              </a:defRPr>
            </a:lvl5pPr>
            <a:lvl6pPr marL="2492375" indent="-225425" defTabSz="904875" fontAlgn="base">
              <a:spcBef>
                <a:spcPct val="0"/>
              </a:spcBef>
              <a:spcAft>
                <a:spcPct val="0"/>
              </a:spcAft>
              <a:defRPr>
                <a:solidFill>
                  <a:schemeClr val="tx1"/>
                </a:solidFill>
                <a:latin typeface="Lucida Sans" pitchFamily="34" charset="0"/>
              </a:defRPr>
            </a:lvl6pPr>
            <a:lvl7pPr marL="2949575" indent="-225425" defTabSz="904875" fontAlgn="base">
              <a:spcBef>
                <a:spcPct val="0"/>
              </a:spcBef>
              <a:spcAft>
                <a:spcPct val="0"/>
              </a:spcAft>
              <a:defRPr>
                <a:solidFill>
                  <a:schemeClr val="tx1"/>
                </a:solidFill>
                <a:latin typeface="Lucida Sans" pitchFamily="34" charset="0"/>
              </a:defRPr>
            </a:lvl7pPr>
            <a:lvl8pPr marL="3406775" indent="-225425" defTabSz="904875" fontAlgn="base">
              <a:spcBef>
                <a:spcPct val="0"/>
              </a:spcBef>
              <a:spcAft>
                <a:spcPct val="0"/>
              </a:spcAft>
              <a:defRPr>
                <a:solidFill>
                  <a:schemeClr val="tx1"/>
                </a:solidFill>
                <a:latin typeface="Lucida Sans" pitchFamily="34" charset="0"/>
              </a:defRPr>
            </a:lvl8pPr>
            <a:lvl9pPr marL="3863975" indent="-225425" defTabSz="904875" fontAlgn="base">
              <a:spcBef>
                <a:spcPct val="0"/>
              </a:spcBef>
              <a:spcAft>
                <a:spcPct val="0"/>
              </a:spcAft>
              <a:defRPr>
                <a:solidFill>
                  <a:schemeClr val="tx1"/>
                </a:solidFill>
                <a:latin typeface="Lucida Sans" pitchFamily="34" charset="0"/>
              </a:defRPr>
            </a:lvl9pPr>
          </a:lstStyle>
          <a:p>
            <a:pPr>
              <a:defRPr/>
            </a:pPr>
            <a:r>
              <a:rPr lang="en-US" sz="500" dirty="0" smtClean="0">
                <a:latin typeface="Lucida Sans Unicode" pitchFamily="34" charset="0"/>
              </a:rPr>
              <a:t>Atos, the Atos logo, Atos Consulting, Atos Worldline, Atos Sphere, Atos Cloud and Atos WorldGrid</a:t>
            </a:r>
          </a:p>
          <a:p>
            <a:pPr>
              <a:defRPr/>
            </a:pPr>
            <a:r>
              <a:rPr lang="en-US" sz="500" dirty="0" smtClean="0">
                <a:latin typeface="Lucida Sans Unicode" pitchFamily="34" charset="0"/>
              </a:rPr>
              <a:t>are registered trademarks of Atos SA. June 2011</a:t>
            </a:r>
          </a:p>
          <a:p>
            <a:pPr>
              <a:defRPr/>
            </a:pPr>
            <a:r>
              <a:rPr lang="en-US" sz="500" dirty="0" smtClean="0">
                <a:latin typeface="Lucida Sans Unicode" pitchFamily="34" charset="0"/>
              </a:rPr>
              <a:t>© 2011 Atos. Confidential information owned by Atos, to be used by the recipient only. This document, or any part of it, </a:t>
            </a:r>
          </a:p>
          <a:p>
            <a:pPr>
              <a:defRPr/>
            </a:pPr>
            <a:r>
              <a:rPr lang="en-US" sz="500" dirty="0" smtClean="0">
                <a:latin typeface="Lucida Sans Unicode" pitchFamily="34" charset="0"/>
              </a:rPr>
              <a:t>may not be reproduced, copied, circulated and/or distributed nor quoted without prior written approval from Atos.</a:t>
            </a:r>
            <a:endParaRPr lang="nl-NL" sz="500" dirty="0" smtClean="0">
              <a:latin typeface="Lucida Sans Unicode" pitchFamily="34" charset="0"/>
            </a:endParaRPr>
          </a:p>
        </p:txBody>
      </p:sp>
      <p:pic>
        <p:nvPicPr>
          <p:cNvPr id="10244" name="Picture 2" descr="C:\Users\NL07021\Pictures\Visuals PPT\Logos handout en notes\Atos Consulting.png"/>
          <p:cNvPicPr>
            <a:picLocks noChangeAspect="1" noChangeArrowheads="1"/>
          </p:cNvPicPr>
          <p:nvPr/>
        </p:nvPicPr>
        <p:blipFill>
          <a:blip r:embed="rId2"/>
          <a:srcRect/>
          <a:stretch>
            <a:fillRect/>
          </a:stretch>
        </p:blipFill>
        <p:spPr bwMode="auto">
          <a:xfrm>
            <a:off x="5661025" y="115888"/>
            <a:ext cx="973138" cy="622300"/>
          </a:xfrm>
          <a:prstGeom prst="rect">
            <a:avLst/>
          </a:prstGeom>
          <a:noFill/>
          <a:ln w="9525">
            <a:noFill/>
            <a:miter lim="800000"/>
            <a:headEnd/>
            <a:tailEnd/>
          </a:ln>
        </p:spPr>
      </p:pic>
    </p:spTree>
    <p:extLst>
      <p:ext uri="{BB962C8B-B14F-4D97-AF65-F5344CB8AC3E}">
        <p14:creationId xmlns:p14="http://schemas.microsoft.com/office/powerpoint/2010/main" val="1547217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896938" y="739775"/>
            <a:ext cx="4927600" cy="3695700"/>
          </a:xfrm>
          <a:prstGeom prst="rect">
            <a:avLst/>
          </a:prstGeom>
          <a:noFill/>
          <a:ln w="12700">
            <a:solidFill>
              <a:prstClr val="black"/>
            </a:solidFill>
          </a:ln>
        </p:spPr>
        <p:txBody>
          <a:bodyPr vert="horz" lIns="91440" tIns="45720" rIns="91440" bIns="45720" rtlCol="0" anchor="ctr"/>
          <a:lstStyle/>
          <a:p>
            <a:pPr lvl="0"/>
            <a:endParaRPr lang="nl-NL" noProof="0" dirty="0"/>
          </a:p>
        </p:txBody>
      </p:sp>
      <p:sp>
        <p:nvSpPr>
          <p:cNvPr id="5" name="Notes Placeholder 4"/>
          <p:cNvSpPr>
            <a:spLocks noGrp="1"/>
          </p:cNvSpPr>
          <p:nvPr>
            <p:ph type="body" sz="quarter" idx="3"/>
          </p:nvPr>
        </p:nvSpPr>
        <p:spPr bwMode="auto">
          <a:xfrm>
            <a:off x="671513" y="4679950"/>
            <a:ext cx="5375275" cy="4435475"/>
          </a:xfrm>
          <a:prstGeom prst="rect">
            <a:avLst/>
          </a:prstGeom>
          <a:noFill/>
          <a:ln>
            <a:noFill/>
          </a:ln>
          <a:extLst/>
        </p:spPr>
        <p:txBody>
          <a:bodyPr vert="horz" wrap="square" lIns="90471" tIns="45235" rIns="90471" bIns="4523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7" name="Slide Number Placeholder 6"/>
          <p:cNvSpPr>
            <a:spLocks noGrp="1"/>
          </p:cNvSpPr>
          <p:nvPr>
            <p:ph type="sldNum" sz="quarter" idx="5"/>
          </p:nvPr>
        </p:nvSpPr>
        <p:spPr bwMode="auto">
          <a:xfrm>
            <a:off x="5991225" y="9304338"/>
            <a:ext cx="617538" cy="492125"/>
          </a:xfrm>
          <a:prstGeom prst="rect">
            <a:avLst/>
          </a:prstGeom>
          <a:noFill/>
          <a:ln>
            <a:noFill/>
          </a:ln>
          <a:extLst/>
        </p:spPr>
        <p:txBody>
          <a:bodyPr vert="horz" wrap="square" lIns="90471" tIns="45235" rIns="90471" bIns="45235" numCol="1" anchor="b" anchorCtr="0" compatLnSpc="1">
            <a:prstTxWarp prst="textNoShape">
              <a:avLst/>
            </a:prstTxWarp>
          </a:bodyPr>
          <a:lstStyle>
            <a:lvl1pPr algn="r" defTabSz="904875">
              <a:defRPr sz="1200">
                <a:latin typeface="Calibri" pitchFamily="34" charset="0"/>
                <a:cs typeface="Arial" pitchFamily="34" charset="0"/>
              </a:defRPr>
            </a:lvl1pPr>
          </a:lstStyle>
          <a:p>
            <a:pPr>
              <a:defRPr/>
            </a:pPr>
            <a:fld id="{30937210-EEF7-4596-92E9-0C5E160852C7}" type="slidenum">
              <a:rPr lang="nl-NL"/>
              <a:pPr>
                <a:defRPr/>
              </a:pPr>
              <a:t>‹#›</a:t>
            </a:fld>
            <a:endParaRPr lang="nl-NL" dirty="0"/>
          </a:p>
        </p:txBody>
      </p:sp>
      <p:sp>
        <p:nvSpPr>
          <p:cNvPr id="10" name="AddNotifier#1"/>
          <p:cNvSpPr txBox="1">
            <a:spLocks noChangeArrowheads="1"/>
          </p:cNvSpPr>
          <p:nvPr/>
        </p:nvSpPr>
        <p:spPr bwMode="auto">
          <a:xfrm>
            <a:off x="182563" y="9304338"/>
            <a:ext cx="5848350" cy="393700"/>
          </a:xfrm>
          <a:prstGeom prst="rect">
            <a:avLst/>
          </a:prstGeom>
          <a:noFill/>
          <a:ln>
            <a:noFill/>
          </a:ln>
          <a:extLst/>
        </p:spPr>
        <p:txBody>
          <a:bodyPr lIns="90471" tIns="45235" rIns="90471" bIns="45235">
            <a:spAutoFit/>
          </a:bodyPr>
          <a:lstStyle>
            <a:lvl1pPr defTabSz="904875">
              <a:defRPr>
                <a:solidFill>
                  <a:schemeClr val="tx1"/>
                </a:solidFill>
                <a:latin typeface="Lucida Sans" pitchFamily="34" charset="0"/>
              </a:defRPr>
            </a:lvl1pPr>
            <a:lvl2pPr marL="735013" indent="-282575" defTabSz="904875">
              <a:defRPr>
                <a:solidFill>
                  <a:schemeClr val="tx1"/>
                </a:solidFill>
                <a:latin typeface="Lucida Sans" pitchFamily="34" charset="0"/>
              </a:defRPr>
            </a:lvl2pPr>
            <a:lvl3pPr marL="1130300" indent="-225425" defTabSz="904875">
              <a:defRPr>
                <a:solidFill>
                  <a:schemeClr val="tx1"/>
                </a:solidFill>
                <a:latin typeface="Lucida Sans" pitchFamily="34" charset="0"/>
              </a:defRPr>
            </a:lvl3pPr>
            <a:lvl4pPr marL="1582738" indent="-225425" defTabSz="904875">
              <a:defRPr>
                <a:solidFill>
                  <a:schemeClr val="tx1"/>
                </a:solidFill>
                <a:latin typeface="Lucida Sans" pitchFamily="34" charset="0"/>
              </a:defRPr>
            </a:lvl4pPr>
            <a:lvl5pPr marL="2035175" indent="-225425" defTabSz="904875">
              <a:defRPr>
                <a:solidFill>
                  <a:schemeClr val="tx1"/>
                </a:solidFill>
                <a:latin typeface="Lucida Sans" pitchFamily="34" charset="0"/>
              </a:defRPr>
            </a:lvl5pPr>
            <a:lvl6pPr marL="2492375" indent="-225425" defTabSz="904875" fontAlgn="base">
              <a:spcBef>
                <a:spcPct val="0"/>
              </a:spcBef>
              <a:spcAft>
                <a:spcPct val="0"/>
              </a:spcAft>
              <a:defRPr>
                <a:solidFill>
                  <a:schemeClr val="tx1"/>
                </a:solidFill>
                <a:latin typeface="Lucida Sans" pitchFamily="34" charset="0"/>
              </a:defRPr>
            </a:lvl6pPr>
            <a:lvl7pPr marL="2949575" indent="-225425" defTabSz="904875" fontAlgn="base">
              <a:spcBef>
                <a:spcPct val="0"/>
              </a:spcBef>
              <a:spcAft>
                <a:spcPct val="0"/>
              </a:spcAft>
              <a:defRPr>
                <a:solidFill>
                  <a:schemeClr val="tx1"/>
                </a:solidFill>
                <a:latin typeface="Lucida Sans" pitchFamily="34" charset="0"/>
              </a:defRPr>
            </a:lvl7pPr>
            <a:lvl8pPr marL="3406775" indent="-225425" defTabSz="904875" fontAlgn="base">
              <a:spcBef>
                <a:spcPct val="0"/>
              </a:spcBef>
              <a:spcAft>
                <a:spcPct val="0"/>
              </a:spcAft>
              <a:defRPr>
                <a:solidFill>
                  <a:schemeClr val="tx1"/>
                </a:solidFill>
                <a:latin typeface="Lucida Sans" pitchFamily="34" charset="0"/>
              </a:defRPr>
            </a:lvl8pPr>
            <a:lvl9pPr marL="3863975" indent="-225425" defTabSz="904875" fontAlgn="base">
              <a:spcBef>
                <a:spcPct val="0"/>
              </a:spcBef>
              <a:spcAft>
                <a:spcPct val="0"/>
              </a:spcAft>
              <a:defRPr>
                <a:solidFill>
                  <a:schemeClr val="tx1"/>
                </a:solidFill>
                <a:latin typeface="Lucida Sans" pitchFamily="34" charset="0"/>
              </a:defRPr>
            </a:lvl9pPr>
          </a:lstStyle>
          <a:p>
            <a:pPr>
              <a:defRPr/>
            </a:pPr>
            <a:r>
              <a:rPr lang="en-US" sz="500" dirty="0" smtClean="0">
                <a:latin typeface="Lucida Sans Unicode" pitchFamily="34" charset="0"/>
              </a:rPr>
              <a:t>Atos, the Atos logo, Atos Consulting, Atos Worldline, Atos Sphere, Atos Cloud and Atos WorldGrid</a:t>
            </a:r>
          </a:p>
          <a:p>
            <a:pPr>
              <a:defRPr/>
            </a:pPr>
            <a:r>
              <a:rPr lang="en-US" sz="500" dirty="0" smtClean="0">
                <a:latin typeface="Lucida Sans Unicode" pitchFamily="34" charset="0"/>
              </a:rPr>
              <a:t>are registered trademarks of Atos SA. June 2011</a:t>
            </a:r>
          </a:p>
          <a:p>
            <a:pPr>
              <a:defRPr/>
            </a:pPr>
            <a:r>
              <a:rPr lang="en-US" sz="500" dirty="0" smtClean="0">
                <a:latin typeface="Lucida Sans Unicode" pitchFamily="34" charset="0"/>
              </a:rPr>
              <a:t>© 2011 Atos. Confidential information owned by Atos, to be used by the recipient only. This document, or any part of it, </a:t>
            </a:r>
          </a:p>
          <a:p>
            <a:pPr>
              <a:defRPr/>
            </a:pPr>
            <a:r>
              <a:rPr lang="en-US" sz="500" dirty="0" smtClean="0">
                <a:latin typeface="Lucida Sans Unicode" pitchFamily="34" charset="0"/>
              </a:rPr>
              <a:t>may not be reproduced, copied, circulated and/or distributed nor quoted without prior written approval from Atos.</a:t>
            </a:r>
            <a:endParaRPr lang="nl-NL" sz="500" dirty="0" smtClean="0">
              <a:latin typeface="Lucida Sans Unicode" pitchFamily="34" charset="0"/>
            </a:endParaRPr>
          </a:p>
        </p:txBody>
      </p:sp>
      <p:pic>
        <p:nvPicPr>
          <p:cNvPr id="8198" name="Picture 2" descr="C:\Users\NL07021\Pictures\Visuals PPT\Logos handout en notes\Atos Consulting.png"/>
          <p:cNvPicPr>
            <a:picLocks noChangeAspect="1" noChangeArrowheads="1"/>
          </p:cNvPicPr>
          <p:nvPr/>
        </p:nvPicPr>
        <p:blipFill>
          <a:blip r:embed="rId2"/>
          <a:srcRect/>
          <a:stretch>
            <a:fillRect/>
          </a:stretch>
        </p:blipFill>
        <p:spPr bwMode="auto">
          <a:xfrm>
            <a:off x="5661025" y="115888"/>
            <a:ext cx="973138" cy="622300"/>
          </a:xfrm>
          <a:prstGeom prst="rect">
            <a:avLst/>
          </a:prstGeom>
          <a:noFill/>
          <a:ln w="9525">
            <a:noFill/>
            <a:miter lim="800000"/>
            <a:headEnd/>
            <a:tailEnd/>
          </a:ln>
        </p:spPr>
      </p:pic>
    </p:spTree>
    <p:extLst>
      <p:ext uri="{BB962C8B-B14F-4D97-AF65-F5344CB8AC3E}">
        <p14:creationId xmlns:p14="http://schemas.microsoft.com/office/powerpoint/2010/main" val="16772881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a:noFill/>
        </p:spPr>
        <p:txBody>
          <a:bodyPr/>
          <a:lstStyle/>
          <a:p>
            <a:pPr eaLnBrk="1" hangingPunct="1">
              <a:spcBef>
                <a:spcPct val="0"/>
              </a:spcBef>
            </a:pPr>
            <a:endParaRPr lang="en-GB" altLang="en-US" smtClean="0"/>
          </a:p>
        </p:txBody>
      </p:sp>
      <p:sp>
        <p:nvSpPr>
          <p:cNvPr id="9220" name="Slide Number Placeholder 3"/>
          <p:cNvSpPr>
            <a:spLocks noGrp="1"/>
          </p:cNvSpPr>
          <p:nvPr>
            <p:ph type="sldNum" sz="quarter" idx="5"/>
          </p:nvPr>
        </p:nvSpPr>
        <p:spPr>
          <a:noFill/>
          <a:ln>
            <a:miter lim="800000"/>
            <a:headEnd/>
            <a:tailEnd/>
          </a:ln>
        </p:spPr>
        <p:txBody>
          <a:bodyPr/>
          <a:lstStyle/>
          <a:p>
            <a:fld id="{DCD79552-7EDC-4AB0-8AA6-8415F4293BBF}" type="slidenum">
              <a:rPr lang="en-GB" altLang="en-US" smtClean="0">
                <a:latin typeface="Arial" pitchFamily="34" charset="0"/>
              </a:rPr>
              <a:pPr/>
              <a:t>0</a:t>
            </a:fld>
            <a:endParaRPr lang="en-GB" altLang="en-US" smtClean="0">
              <a:latin typeface="Arial" pitchFamily="34" charset="0"/>
            </a:endParaRPr>
          </a:p>
        </p:txBody>
      </p:sp>
      <p:sp>
        <p:nvSpPr>
          <p:cNvPr id="9221" name="Footer Placeholder 4"/>
          <p:cNvSpPr>
            <a:spLocks noGrp="1"/>
          </p:cNvSpPr>
          <p:nvPr>
            <p:ph type="ftr" sz="quarter" idx="4294967295"/>
          </p:nvPr>
        </p:nvSpPr>
        <p:spPr bwMode="auto">
          <a:xfrm>
            <a:off x="0" y="9361488"/>
            <a:ext cx="2911475" cy="492125"/>
          </a:xfrm>
          <a:prstGeom prst="rect">
            <a:avLst/>
          </a:prstGeom>
          <a:noFill/>
          <a:ln>
            <a:miter lim="800000"/>
            <a:headEnd/>
            <a:tailEnd/>
          </a:ln>
        </p:spPr>
        <p:txBody>
          <a:bodyPr/>
          <a:lstStyle/>
          <a:p>
            <a:endParaRPr lang="en-GB" altLang="en-US">
              <a:latin typeface="Arial" pitchFamily="34" charset="0"/>
            </a:endParaRPr>
          </a:p>
        </p:txBody>
      </p:sp>
    </p:spTree>
    <p:extLst>
      <p:ext uri="{BB962C8B-B14F-4D97-AF65-F5344CB8AC3E}">
        <p14:creationId xmlns:p14="http://schemas.microsoft.com/office/powerpoint/2010/main" val="2900420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a:noFill/>
        </p:spPr>
        <p:txBody>
          <a:bodyPr/>
          <a:lstStyle/>
          <a:p>
            <a:pPr eaLnBrk="1" hangingPunct="1">
              <a:spcBef>
                <a:spcPct val="0"/>
              </a:spcBef>
            </a:pPr>
            <a:endParaRPr lang="en-GB" altLang="en-US" smtClean="0"/>
          </a:p>
        </p:txBody>
      </p:sp>
      <p:sp>
        <p:nvSpPr>
          <p:cNvPr id="9220" name="Slide Number Placeholder 3"/>
          <p:cNvSpPr>
            <a:spLocks noGrp="1"/>
          </p:cNvSpPr>
          <p:nvPr>
            <p:ph type="sldNum" sz="quarter" idx="5"/>
          </p:nvPr>
        </p:nvSpPr>
        <p:spPr>
          <a:noFill/>
          <a:ln>
            <a:miter lim="800000"/>
            <a:headEnd/>
            <a:tailEnd/>
          </a:ln>
        </p:spPr>
        <p:txBody>
          <a:bodyPr/>
          <a:lstStyle/>
          <a:p>
            <a:fld id="{DCD79552-7EDC-4AB0-8AA6-8415F4293BBF}" type="slidenum">
              <a:rPr lang="en-GB" altLang="en-US" smtClean="0">
                <a:latin typeface="Arial" pitchFamily="34" charset="0"/>
              </a:rPr>
              <a:pPr/>
              <a:t>1</a:t>
            </a:fld>
            <a:endParaRPr lang="en-GB" altLang="en-US" smtClean="0">
              <a:latin typeface="Arial" pitchFamily="34" charset="0"/>
            </a:endParaRPr>
          </a:p>
        </p:txBody>
      </p:sp>
      <p:sp>
        <p:nvSpPr>
          <p:cNvPr id="9221" name="Footer Placeholder 4"/>
          <p:cNvSpPr>
            <a:spLocks noGrp="1"/>
          </p:cNvSpPr>
          <p:nvPr>
            <p:ph type="ftr" sz="quarter" idx="4294967295"/>
          </p:nvPr>
        </p:nvSpPr>
        <p:spPr bwMode="auto">
          <a:xfrm>
            <a:off x="0" y="9361488"/>
            <a:ext cx="2911475" cy="492125"/>
          </a:xfrm>
          <a:prstGeom prst="rect">
            <a:avLst/>
          </a:prstGeom>
          <a:noFill/>
          <a:ln>
            <a:miter lim="800000"/>
            <a:headEnd/>
            <a:tailEnd/>
          </a:ln>
        </p:spPr>
        <p:txBody>
          <a:bodyPr/>
          <a:lstStyle/>
          <a:p>
            <a:endParaRPr lang="en-GB" altLang="en-US">
              <a:latin typeface="Arial" pitchFamily="34" charset="0"/>
            </a:endParaRPr>
          </a:p>
        </p:txBody>
      </p:sp>
    </p:spTree>
    <p:extLst>
      <p:ext uri="{BB962C8B-B14F-4D97-AF65-F5344CB8AC3E}">
        <p14:creationId xmlns:p14="http://schemas.microsoft.com/office/powerpoint/2010/main" val="487610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a:noFill/>
        </p:spPr>
        <p:txBody>
          <a:bodyPr/>
          <a:lstStyle/>
          <a:p>
            <a:pPr eaLnBrk="1" hangingPunct="1">
              <a:spcBef>
                <a:spcPct val="0"/>
              </a:spcBef>
            </a:pPr>
            <a:endParaRPr lang="en-GB" altLang="en-US" smtClean="0"/>
          </a:p>
        </p:txBody>
      </p:sp>
      <p:sp>
        <p:nvSpPr>
          <p:cNvPr id="9220" name="Slide Number Placeholder 3"/>
          <p:cNvSpPr>
            <a:spLocks noGrp="1"/>
          </p:cNvSpPr>
          <p:nvPr>
            <p:ph type="sldNum" sz="quarter" idx="5"/>
          </p:nvPr>
        </p:nvSpPr>
        <p:spPr>
          <a:noFill/>
          <a:ln>
            <a:miter lim="800000"/>
            <a:headEnd/>
            <a:tailEnd/>
          </a:ln>
        </p:spPr>
        <p:txBody>
          <a:bodyPr/>
          <a:lstStyle/>
          <a:p>
            <a:fld id="{DCD79552-7EDC-4AB0-8AA6-8415F4293BBF}" type="slidenum">
              <a:rPr lang="en-GB" altLang="en-US" smtClean="0">
                <a:solidFill>
                  <a:prstClr val="black"/>
                </a:solidFill>
                <a:latin typeface="Arial" pitchFamily="34" charset="0"/>
              </a:rPr>
              <a:pPr/>
              <a:t>2</a:t>
            </a:fld>
            <a:endParaRPr lang="en-GB" altLang="en-US" smtClean="0">
              <a:solidFill>
                <a:prstClr val="black"/>
              </a:solidFill>
              <a:latin typeface="Arial" pitchFamily="34" charset="0"/>
            </a:endParaRPr>
          </a:p>
        </p:txBody>
      </p:sp>
      <p:sp>
        <p:nvSpPr>
          <p:cNvPr id="9221" name="Footer Placeholder 4"/>
          <p:cNvSpPr>
            <a:spLocks noGrp="1"/>
          </p:cNvSpPr>
          <p:nvPr>
            <p:ph type="ftr" sz="quarter" idx="4294967295"/>
          </p:nvPr>
        </p:nvSpPr>
        <p:spPr bwMode="auto">
          <a:xfrm>
            <a:off x="0" y="9361488"/>
            <a:ext cx="2911475" cy="492125"/>
          </a:xfrm>
          <a:prstGeom prst="rect">
            <a:avLst/>
          </a:prstGeom>
          <a:noFill/>
          <a:ln>
            <a:miter lim="800000"/>
            <a:headEnd/>
            <a:tailEnd/>
          </a:ln>
        </p:spPr>
        <p:txBody>
          <a:bodyPr/>
          <a:lstStyle/>
          <a:p>
            <a:endParaRPr lang="en-GB" altLang="en-US">
              <a:solidFill>
                <a:prstClr val="black"/>
              </a:solidFill>
              <a:latin typeface="Arial" pitchFamily="34" charset="0"/>
            </a:endParaRPr>
          </a:p>
        </p:txBody>
      </p:sp>
    </p:spTree>
    <p:extLst>
      <p:ext uri="{BB962C8B-B14F-4D97-AF65-F5344CB8AC3E}">
        <p14:creationId xmlns:p14="http://schemas.microsoft.com/office/powerpoint/2010/main" val="354710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nted report_Title and 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268288" y="1235075"/>
            <a:ext cx="8631237" cy="4957763"/>
          </a:xfrm>
        </p:spPr>
        <p:txBody>
          <a:bodyPr>
            <a:noAutofit/>
          </a:bodyPr>
          <a:lstStyle>
            <a:lvl1pPr marL="190500" indent="-190500">
              <a:buClr>
                <a:srgbClr val="573087"/>
              </a:buClr>
              <a:buFont typeface="Arial" pitchFamily="34" charset="0"/>
              <a:buChar char="•"/>
              <a:defRPr sz="1000"/>
            </a:lvl1pPr>
            <a:lvl2pPr marL="350838" indent="-160338">
              <a:buClr>
                <a:srgbClr val="573087"/>
              </a:buClr>
              <a:buFont typeface="Arial" pitchFamily="34" charset="0"/>
              <a:buChar char="•"/>
              <a:defRPr sz="1000"/>
            </a:lvl2pPr>
            <a:lvl3pPr marL="550863" indent="-200025">
              <a:buClr>
                <a:srgbClr val="573087"/>
              </a:buClr>
              <a:buFont typeface="Arial" pitchFamily="34" charset="0"/>
              <a:buChar char="•"/>
              <a:defRPr sz="1000"/>
            </a:lvl3pPr>
            <a:lvl4pPr marL="723900" indent="-174625">
              <a:buClr>
                <a:srgbClr val="573087"/>
              </a:buClr>
              <a:buFont typeface="Arial" pitchFamily="34" charset="0"/>
              <a:buChar char="•"/>
              <a:defRPr sz="1000"/>
            </a:lvl4pPr>
            <a:lvl5pPr marL="906463" indent="-174625">
              <a:buClr>
                <a:srgbClr val="573087"/>
              </a:buClr>
              <a:buFont typeface="Arial" pitchFamily="34" charset="0"/>
              <a:buChar cha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6" name="Title Placeholder 1"/>
          <p:cNvSpPr>
            <a:spLocks noGrp="1"/>
          </p:cNvSpPr>
          <p:nvPr>
            <p:ph type="title"/>
          </p:nvPr>
        </p:nvSpPr>
        <p:spPr>
          <a:xfrm>
            <a:off x="251354" y="399964"/>
            <a:ext cx="6420379" cy="346161"/>
          </a:xfrm>
          <a:prstGeom prst="rect">
            <a:avLst/>
          </a:prstGeom>
        </p:spPr>
        <p:txBody>
          <a:bodyPr rtlCol="0">
            <a:noAutofit/>
          </a:bodyPr>
          <a:lstStyle>
            <a:lvl1pPr>
              <a:defRPr sz="1800"/>
            </a:lvl1pPr>
          </a:lstStyle>
          <a:p>
            <a:r>
              <a:rPr lang="en-US" dirty="0" smtClean="0"/>
              <a:t>Click to edit Master title style</a:t>
            </a:r>
            <a:endParaRPr lang="nl-NL" dirty="0"/>
          </a:p>
        </p:txBody>
      </p:sp>
      <p:sp>
        <p:nvSpPr>
          <p:cNvPr id="7" name="Text Placeholder 12"/>
          <p:cNvSpPr>
            <a:spLocks noGrp="1"/>
          </p:cNvSpPr>
          <p:nvPr>
            <p:ph type="body" sz="quarter" idx="14"/>
          </p:nvPr>
        </p:nvSpPr>
        <p:spPr>
          <a:xfrm>
            <a:off x="259820" y="746125"/>
            <a:ext cx="6411913" cy="263526"/>
          </a:xfrm>
        </p:spPr>
        <p:txBody>
          <a:bodyPr>
            <a:noAutofit/>
          </a:bodyPr>
          <a:lstStyle>
            <a:lvl1pPr>
              <a:buFontTx/>
              <a:buNone/>
              <a:defRPr sz="1400" b="0">
                <a:solidFill>
                  <a:schemeClr val="tx1"/>
                </a:solidFill>
              </a:defRPr>
            </a:lvl1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0825" y="393700"/>
            <a:ext cx="6429375" cy="350838"/>
          </a:xfrm>
        </p:spPr>
        <p:txBody>
          <a:bodyPr/>
          <a:lstStyle/>
          <a:p>
            <a:r>
              <a:rPr lang="en-US" smtClean="0"/>
              <a:t>Click to edit Master title style</a:t>
            </a:r>
            <a:endParaRPr lang="en-GB"/>
          </a:p>
        </p:txBody>
      </p:sp>
      <p:sp>
        <p:nvSpPr>
          <p:cNvPr id="3" name="Content Placeholder 2"/>
          <p:cNvSpPr>
            <a:spLocks noGrp="1"/>
          </p:cNvSpPr>
          <p:nvPr>
            <p:ph idx="1"/>
          </p:nvPr>
        </p:nvSpPr>
        <p:spPr>
          <a:xfrm>
            <a:off x="268288" y="1235075"/>
            <a:ext cx="8631237" cy="4933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only no branding">
    <p:spTree>
      <p:nvGrpSpPr>
        <p:cNvPr id="1" name=""/>
        <p:cNvGrpSpPr/>
        <p:nvPr/>
      </p:nvGrpSpPr>
      <p:grpSpPr>
        <a:xfrm>
          <a:off x="0" y="0"/>
          <a:ext cx="0" cy="0"/>
          <a:chOff x="0" y="0"/>
          <a:chExt cx="0" cy="0"/>
        </a:xfrm>
      </p:grpSpPr>
      <p:sp>
        <p:nvSpPr>
          <p:cNvPr id="2" name="Title 1"/>
          <p:cNvSpPr>
            <a:spLocks noGrp="1"/>
          </p:cNvSpPr>
          <p:nvPr>
            <p:ph type="title"/>
          </p:nvPr>
        </p:nvSpPr>
        <p:spPr>
          <a:xfrm>
            <a:off x="182033" y="657752"/>
            <a:ext cx="8683625" cy="358775"/>
          </a:xfrm>
        </p:spPr>
        <p:txBody>
          <a:bodyPr/>
          <a:lstStyle>
            <a:lvl1pPr>
              <a:defRPr>
                <a:solidFill>
                  <a:schemeClr val="tx1"/>
                </a:solidFill>
                <a:latin typeface="+mj-lt"/>
                <a:cs typeface="Arial" pitchFamily="34" charset="0"/>
              </a:defRPr>
            </a:lvl1pPr>
          </a:lstStyle>
          <a:p>
            <a:r>
              <a:rPr lang="en-US" dirty="0" smtClean="0"/>
              <a:t>Click to edit Master title style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inted report_two column">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4752974" y="1235185"/>
            <a:ext cx="4146551" cy="4941778"/>
          </a:xfrm>
        </p:spPr>
        <p:txBody>
          <a:bodyPr>
            <a:noAutofit/>
          </a:bodyPr>
          <a:lstStyle>
            <a:lvl1pPr marL="0" indent="0">
              <a:spcBef>
                <a:spcPts val="600"/>
              </a:spcBef>
              <a:buNone/>
              <a:defRPr lang="en-US" sz="1000" kern="1200" dirty="0" smtClean="0">
                <a:solidFill>
                  <a:schemeClr val="tx1"/>
                </a:solidFill>
                <a:latin typeface="+mn-lt"/>
                <a:ea typeface="+mn-ea"/>
                <a:cs typeface="+mn-cs"/>
              </a:defRPr>
            </a:lvl1pPr>
            <a:lvl2pPr marL="0" indent="0">
              <a:buNone/>
              <a:defRPr lang="en-US" sz="1000" kern="1200" dirty="0" smtClean="0">
                <a:solidFill>
                  <a:schemeClr val="tx1"/>
                </a:solidFill>
                <a:latin typeface="+mn-lt"/>
                <a:ea typeface="+mn-ea"/>
                <a:cs typeface="+mn-cs"/>
              </a:defRPr>
            </a:lvl2pPr>
            <a:lvl3pPr marL="0" indent="0">
              <a:buNone/>
              <a:defRPr lang="en-US" sz="1000" kern="1200" dirty="0" smtClean="0">
                <a:solidFill>
                  <a:schemeClr val="tx1"/>
                </a:solidFill>
                <a:latin typeface="+mn-lt"/>
                <a:ea typeface="+mn-ea"/>
                <a:cs typeface="+mn-cs"/>
              </a:defRPr>
            </a:lvl3pPr>
            <a:lvl4pPr marL="0" indent="0">
              <a:buNone/>
              <a:defRPr lang="en-US" sz="1000" kern="1200" dirty="0" smtClean="0">
                <a:solidFill>
                  <a:schemeClr val="tx1"/>
                </a:solidFill>
                <a:latin typeface="+mn-lt"/>
                <a:ea typeface="+mn-ea"/>
                <a:cs typeface="+mn-cs"/>
              </a:defRPr>
            </a:lvl4pPr>
            <a:lvl5pPr marL="0" indent="0">
              <a:buNone/>
              <a:defRPr lang="en-GB" sz="1000" kern="1200" dirty="0" smtClean="0">
                <a:solidFill>
                  <a:schemeClr val="tx1"/>
                </a:solidFill>
                <a:latin typeface="+mn-lt"/>
                <a:ea typeface="+mn-ea"/>
                <a:cs typeface="+mn-cs"/>
              </a:defRPr>
            </a:lvl5pPr>
          </a:lstStyle>
          <a:p>
            <a:pPr lvl="0"/>
            <a:r>
              <a:rPr lang="en-US" smtClean="0"/>
              <a:t>Click to edit Master text styles</a:t>
            </a:r>
          </a:p>
        </p:txBody>
      </p:sp>
      <p:sp>
        <p:nvSpPr>
          <p:cNvPr id="13" name="Text Placeholder 12"/>
          <p:cNvSpPr>
            <a:spLocks noGrp="1"/>
          </p:cNvSpPr>
          <p:nvPr>
            <p:ph type="body" sz="quarter" idx="14"/>
          </p:nvPr>
        </p:nvSpPr>
        <p:spPr>
          <a:xfrm>
            <a:off x="251353" y="746125"/>
            <a:ext cx="6428847" cy="266700"/>
          </a:xfrm>
        </p:spPr>
        <p:txBody>
          <a:bodyPr>
            <a:noAutofit/>
          </a:bodyPr>
          <a:lstStyle>
            <a:lvl1pPr>
              <a:buFontTx/>
              <a:buNone/>
              <a:defRPr sz="1400" b="0">
                <a:solidFill>
                  <a:schemeClr val="tx1"/>
                </a:solidFill>
              </a:defRPr>
            </a:lvl1pPr>
          </a:lstStyle>
          <a:p>
            <a:pPr lvl="0"/>
            <a:r>
              <a:rPr lang="en-US" smtClean="0"/>
              <a:t>Click to edit Master text styles</a:t>
            </a:r>
          </a:p>
        </p:txBody>
      </p:sp>
      <p:sp>
        <p:nvSpPr>
          <p:cNvPr id="15" name="Text Placeholder 14"/>
          <p:cNvSpPr>
            <a:spLocks noGrp="1"/>
          </p:cNvSpPr>
          <p:nvPr>
            <p:ph type="body" sz="quarter" idx="15"/>
          </p:nvPr>
        </p:nvSpPr>
        <p:spPr>
          <a:xfrm>
            <a:off x="268288" y="1235076"/>
            <a:ext cx="4122737" cy="4942982"/>
          </a:xfrm>
        </p:spPr>
        <p:txBody>
          <a:bodyPr>
            <a:noAutofit/>
          </a:bodyPr>
          <a:lstStyle>
            <a:lvl1pPr marL="0" indent="0">
              <a:spcBef>
                <a:spcPts val="600"/>
              </a:spcBef>
              <a:buNone/>
              <a:defRPr/>
            </a:lvl1pPr>
          </a:lstStyle>
          <a:p>
            <a:pPr lvl="0"/>
            <a:r>
              <a:rPr lang="en-US" smtClean="0"/>
              <a:t>Click to edit Master text styles</a:t>
            </a:r>
          </a:p>
        </p:txBody>
      </p:sp>
      <p:sp>
        <p:nvSpPr>
          <p:cNvPr id="7" name="Title Placeholder 1"/>
          <p:cNvSpPr>
            <a:spLocks noGrp="1"/>
          </p:cNvSpPr>
          <p:nvPr>
            <p:ph type="title"/>
          </p:nvPr>
        </p:nvSpPr>
        <p:spPr>
          <a:xfrm>
            <a:off x="242887" y="393613"/>
            <a:ext cx="6434137" cy="352512"/>
          </a:xfrm>
          <a:prstGeom prst="rect">
            <a:avLst/>
          </a:prstGeom>
        </p:spPr>
        <p:txBody>
          <a:bodyPr rtlCol="0">
            <a:noAutofit/>
          </a:bodyPr>
          <a:lstStyle>
            <a:lvl1pPr>
              <a:defRPr sz="1800"/>
            </a:lvl1pPr>
          </a:lstStyle>
          <a:p>
            <a:r>
              <a:rPr lang="en-US" dirty="0" smtClean="0"/>
              <a:t>Click to edit Master title style</a:t>
            </a:r>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inted report_bulleted text and image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2975" y="1235075"/>
            <a:ext cx="4146550" cy="4942739"/>
          </a:xfrm>
        </p:spPr>
        <p:txBody>
          <a:bodyPr>
            <a:noAutofit/>
          </a:bodyPr>
          <a:lstStyle>
            <a:lvl1pPr marL="190500" indent="-190500">
              <a:spcBef>
                <a:spcPts val="600"/>
              </a:spcBef>
              <a:defRPr sz="1000"/>
            </a:lvl1pPr>
            <a:lvl2pPr marL="350838" indent="-168275">
              <a:spcBef>
                <a:spcPts val="600"/>
              </a:spcBef>
              <a:tabLst/>
              <a:defRPr sz="1000"/>
            </a:lvl2pPr>
            <a:lvl3pPr marL="549275" indent="-198438">
              <a:spcBef>
                <a:spcPts val="600"/>
              </a:spcBef>
              <a:defRPr sz="1000"/>
            </a:lvl3pPr>
            <a:lvl4pPr marL="723900" indent="-168275">
              <a:spcBef>
                <a:spcPts val="600"/>
              </a:spcBef>
              <a:defRPr sz="1000"/>
            </a:lvl4pPr>
            <a:lvl5pPr marL="922338" indent="-190500">
              <a:spcBef>
                <a:spcPts val="600"/>
              </a:spcBef>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6" name="Title Placeholder 1"/>
          <p:cNvSpPr>
            <a:spLocks noGrp="1"/>
          </p:cNvSpPr>
          <p:nvPr>
            <p:ph type="title"/>
          </p:nvPr>
        </p:nvSpPr>
        <p:spPr>
          <a:xfrm>
            <a:off x="251354" y="385146"/>
            <a:ext cx="6428845" cy="360979"/>
          </a:xfrm>
          <a:prstGeom prst="rect">
            <a:avLst/>
          </a:prstGeom>
        </p:spPr>
        <p:txBody>
          <a:bodyPr rtlCol="0">
            <a:noAutofit/>
          </a:bodyPr>
          <a:lstStyle>
            <a:lvl1pPr>
              <a:defRPr sz="1800"/>
            </a:lvl1pPr>
          </a:lstStyle>
          <a:p>
            <a:r>
              <a:rPr lang="en-US" dirty="0" smtClean="0"/>
              <a:t>Click to edit Master title style</a:t>
            </a:r>
            <a:endParaRPr lang="nl-NL" dirty="0"/>
          </a:p>
        </p:txBody>
      </p:sp>
      <p:sp>
        <p:nvSpPr>
          <p:cNvPr id="8" name="Text Placeholder 12"/>
          <p:cNvSpPr>
            <a:spLocks noGrp="1"/>
          </p:cNvSpPr>
          <p:nvPr>
            <p:ph type="body" sz="quarter" idx="15"/>
          </p:nvPr>
        </p:nvSpPr>
        <p:spPr>
          <a:xfrm>
            <a:off x="259820" y="746126"/>
            <a:ext cx="6411913" cy="266699"/>
          </a:xfrm>
        </p:spPr>
        <p:txBody>
          <a:bodyPr>
            <a:noAutofit/>
          </a:bodyPr>
          <a:lstStyle>
            <a:lvl1pPr>
              <a:buFontTx/>
              <a:buNone/>
              <a:defRPr sz="1400" b="0">
                <a:solidFill>
                  <a:schemeClr val="tx1"/>
                </a:solidFill>
              </a:defRPr>
            </a:lvl1pPr>
          </a:lstStyle>
          <a:p>
            <a:pPr lvl="0"/>
            <a:r>
              <a:rPr lang="en-US" smtClean="0"/>
              <a:t>Click to edit Master text styles</a:t>
            </a:r>
          </a:p>
        </p:txBody>
      </p:sp>
      <p:sp>
        <p:nvSpPr>
          <p:cNvPr id="10" name="Text Placeholder 9"/>
          <p:cNvSpPr>
            <a:spLocks noGrp="1"/>
          </p:cNvSpPr>
          <p:nvPr>
            <p:ph type="body" sz="quarter" idx="16"/>
          </p:nvPr>
        </p:nvSpPr>
        <p:spPr>
          <a:xfrm>
            <a:off x="268288" y="1235075"/>
            <a:ext cx="4122737" cy="4957763"/>
          </a:xfrm>
        </p:spPr>
        <p:txBody>
          <a:bodyPr/>
          <a:lstStyle>
            <a:lvl1pPr marL="190500" indent="-190500">
              <a:spcBef>
                <a:spcPts val="600"/>
              </a:spcBef>
              <a:defRPr/>
            </a:lvl1pPr>
            <a:lvl2pPr marL="350838" indent="-176213">
              <a:spcBef>
                <a:spcPts val="600"/>
              </a:spcBef>
              <a:defRPr/>
            </a:lvl2pPr>
            <a:lvl3pPr marL="541338" indent="-190500">
              <a:spcBef>
                <a:spcPts val="600"/>
              </a:spcBef>
              <a:defRPr/>
            </a:lvl3pPr>
            <a:lvl4pPr marL="715963" indent="-174625">
              <a:spcBef>
                <a:spcPts val="600"/>
              </a:spcBef>
              <a:defRPr/>
            </a:lvl4pPr>
            <a:lvl5pPr marL="914400" indent="-198438">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inted pack_2 column visual right s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68288" y="1235075"/>
            <a:ext cx="4122737" cy="4941888"/>
          </a:xfrm>
        </p:spPr>
        <p:txBody>
          <a:bodyPr>
            <a:noAutofit/>
          </a:bodyPr>
          <a:lstStyle>
            <a:lvl1pPr marL="198438" indent="-198438">
              <a:spcBef>
                <a:spcPts val="600"/>
              </a:spcBef>
              <a:defRPr sz="1000"/>
            </a:lvl1pPr>
            <a:lvl2pPr marL="350838" indent="-176213">
              <a:spcBef>
                <a:spcPts val="600"/>
              </a:spcBef>
              <a:defRPr sz="1000"/>
            </a:lvl2pPr>
            <a:lvl3pPr marL="549275" indent="-190500">
              <a:spcBef>
                <a:spcPts val="600"/>
              </a:spcBef>
              <a:defRPr sz="1000"/>
            </a:lvl3pPr>
            <a:lvl4pPr marL="723900" indent="-174625">
              <a:spcBef>
                <a:spcPts val="600"/>
              </a:spcBef>
              <a:defRPr sz="1000"/>
            </a:lvl4pPr>
            <a:lvl5pPr marL="906463" indent="-174625">
              <a:spcBef>
                <a:spcPts val="600"/>
              </a:spcBef>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5" name="Picture Placeholder 4"/>
          <p:cNvSpPr>
            <a:spLocks noGrp="1"/>
          </p:cNvSpPr>
          <p:nvPr>
            <p:ph type="pic" sz="quarter" idx="13"/>
          </p:nvPr>
        </p:nvSpPr>
        <p:spPr>
          <a:xfrm>
            <a:off x="4752974" y="1235075"/>
            <a:ext cx="4164014" cy="4941888"/>
          </a:xfrm>
        </p:spPr>
        <p:txBody>
          <a:bodyPr rtlCol="0">
            <a:noAutofit/>
          </a:bodyPr>
          <a:lstStyle>
            <a:lvl1pPr marL="0" indent="0">
              <a:spcBef>
                <a:spcPts val="600"/>
              </a:spcBef>
              <a:buNone/>
              <a:defRPr/>
            </a:lvl1pPr>
          </a:lstStyle>
          <a:p>
            <a:pPr lvl="0"/>
            <a:r>
              <a:rPr lang="en-US" noProof="0" dirty="0" smtClean="0"/>
              <a:t>Click icon to add picture</a:t>
            </a:r>
            <a:endParaRPr lang="nl-NL" noProof="0" dirty="0"/>
          </a:p>
        </p:txBody>
      </p:sp>
      <p:sp>
        <p:nvSpPr>
          <p:cNvPr id="6" name="Title Placeholder 1"/>
          <p:cNvSpPr>
            <a:spLocks noGrp="1"/>
          </p:cNvSpPr>
          <p:nvPr>
            <p:ph type="title"/>
          </p:nvPr>
        </p:nvSpPr>
        <p:spPr>
          <a:xfrm>
            <a:off x="242887" y="385146"/>
            <a:ext cx="6428845" cy="360979"/>
          </a:xfrm>
          <a:prstGeom prst="rect">
            <a:avLst/>
          </a:prstGeom>
        </p:spPr>
        <p:txBody>
          <a:bodyPr rtlCol="0">
            <a:noAutofit/>
          </a:bodyPr>
          <a:lstStyle>
            <a:lvl1pPr>
              <a:defRPr sz="1800"/>
            </a:lvl1pPr>
          </a:lstStyle>
          <a:p>
            <a:r>
              <a:rPr lang="en-US" dirty="0" smtClean="0"/>
              <a:t>Click to edit Master title style</a:t>
            </a:r>
            <a:endParaRPr lang="nl-NL" dirty="0"/>
          </a:p>
        </p:txBody>
      </p:sp>
      <p:sp>
        <p:nvSpPr>
          <p:cNvPr id="8" name="Text Placeholder 12"/>
          <p:cNvSpPr>
            <a:spLocks noGrp="1"/>
          </p:cNvSpPr>
          <p:nvPr>
            <p:ph type="body" sz="quarter" idx="15"/>
          </p:nvPr>
        </p:nvSpPr>
        <p:spPr>
          <a:xfrm>
            <a:off x="259820" y="749380"/>
            <a:ext cx="6411913" cy="263446"/>
          </a:xfrm>
        </p:spPr>
        <p:txBody>
          <a:bodyPr>
            <a:noAutofit/>
          </a:bodyPr>
          <a:lstStyle>
            <a:lvl1pPr>
              <a:buFontTx/>
              <a:buNone/>
              <a:defRPr sz="1400" b="0">
                <a:solidFill>
                  <a:schemeClr val="tx1"/>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rinted report_Title only">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251354" y="387351"/>
            <a:ext cx="6434137" cy="358774"/>
          </a:xfrm>
          <a:prstGeom prst="rect">
            <a:avLst/>
          </a:prstGeom>
        </p:spPr>
        <p:txBody>
          <a:bodyPr rtlCol="0">
            <a:noAutofit/>
          </a:bodyPr>
          <a:lstStyle>
            <a:lvl1pPr>
              <a:defRPr sz="1800"/>
            </a:lvl1pPr>
          </a:lstStyle>
          <a:p>
            <a:r>
              <a:rPr lang="en-US" dirty="0" smtClean="0"/>
              <a:t>Click to edit Master title style</a:t>
            </a:r>
            <a:endParaRPr lang="nl-NL" dirty="0"/>
          </a:p>
        </p:txBody>
      </p:sp>
      <p:sp>
        <p:nvSpPr>
          <p:cNvPr id="7" name="Text Placeholder 12"/>
          <p:cNvSpPr>
            <a:spLocks noGrp="1"/>
          </p:cNvSpPr>
          <p:nvPr>
            <p:ph type="body" sz="quarter" idx="14"/>
          </p:nvPr>
        </p:nvSpPr>
        <p:spPr>
          <a:xfrm>
            <a:off x="259820" y="746126"/>
            <a:ext cx="6442605" cy="266700"/>
          </a:xfrm>
        </p:spPr>
        <p:txBody>
          <a:bodyPr>
            <a:noAutofit/>
          </a:bodyPr>
          <a:lstStyle>
            <a:lvl1pPr>
              <a:buFontTx/>
              <a:buNone/>
              <a:defRPr sz="1400" b="0">
                <a:solidFill>
                  <a:schemeClr val="tx1"/>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rinted report_blank">
    <p:spTree>
      <p:nvGrpSpPr>
        <p:cNvPr id="1" name=""/>
        <p:cNvGrpSpPr/>
        <p:nvPr/>
      </p:nvGrpSpPr>
      <p:grpSpPr>
        <a:xfrm>
          <a:off x="0" y="0"/>
          <a:ext cx="0" cy="0"/>
          <a:chOff x="0" y="0"/>
          <a:chExt cx="0" cy="0"/>
        </a:xfrm>
      </p:grpSpPr>
      <p:pic>
        <p:nvPicPr>
          <p:cNvPr id="2" name="Picture 9"/>
          <p:cNvPicPr>
            <a:picLocks noChangeAspect="1" noChangeArrowheads="1"/>
          </p:cNvPicPr>
          <p:nvPr userDrawn="1"/>
        </p:nvPicPr>
        <p:blipFill>
          <a:blip r:embed="rId2"/>
          <a:srcRect/>
          <a:stretch>
            <a:fillRect/>
          </a:stretch>
        </p:blipFill>
        <p:spPr bwMode="auto">
          <a:xfrm>
            <a:off x="8323263" y="115888"/>
            <a:ext cx="582612" cy="792162"/>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0825" y="393700"/>
            <a:ext cx="6429375" cy="35083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268288" y="1235075"/>
            <a:ext cx="8631237" cy="4933950"/>
          </a:xfrm>
        </p:spPr>
        <p:txBody>
          <a:bodyPr/>
          <a:lstStyle/>
          <a:p>
            <a:pPr lvl="0"/>
            <a:endParaRPr lang="en-GB"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0825" y="393700"/>
            <a:ext cx="6429375" cy="3508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en-US" smtClean="0"/>
              <a:t>Click to edit Master title style</a:t>
            </a:r>
            <a:endParaRPr lang="nl-NL" altLang="en-US" smtClean="0"/>
          </a:p>
        </p:txBody>
      </p:sp>
      <p:sp>
        <p:nvSpPr>
          <p:cNvPr id="1027" name="Text Placeholder 2"/>
          <p:cNvSpPr>
            <a:spLocks noGrp="1"/>
          </p:cNvSpPr>
          <p:nvPr>
            <p:ph type="body" idx="1"/>
          </p:nvPr>
        </p:nvSpPr>
        <p:spPr bwMode="auto">
          <a:xfrm>
            <a:off x="268288" y="1235075"/>
            <a:ext cx="8631237" cy="4933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nl-NL" altLang="en-US" smtClean="0"/>
          </a:p>
        </p:txBody>
      </p:sp>
      <p:sp>
        <p:nvSpPr>
          <p:cNvPr id="1028" name="AddCustomFooter#1"/>
          <p:cNvSpPr txBox="1">
            <a:spLocks noChangeArrowheads="1"/>
          </p:cNvSpPr>
          <p:nvPr/>
        </p:nvSpPr>
        <p:spPr bwMode="auto">
          <a:xfrm>
            <a:off x="190500" y="6396038"/>
            <a:ext cx="8667750" cy="323850"/>
          </a:xfrm>
          <a:prstGeom prst="rect">
            <a:avLst/>
          </a:prstGeom>
          <a:noFill/>
          <a:ln>
            <a:noFill/>
          </a:ln>
          <a:extLst/>
        </p:spPr>
        <p:txBody>
          <a:bodyPr lIns="91429" tIns="45715" rIns="91429" bIns="45715">
            <a:spAutoFit/>
          </a:bodyPr>
          <a:lstStyle>
            <a:lvl1pPr eaLnBrk="0" hangingPunct="0">
              <a:defRPr>
                <a:solidFill>
                  <a:schemeClr val="tx1"/>
                </a:solidFill>
                <a:latin typeface="Lucida Sans" pitchFamily="34" charset="0"/>
                <a:cs typeface="Arial" charset="0"/>
              </a:defRPr>
            </a:lvl1pPr>
            <a:lvl2pPr marL="742950" indent="-285750" eaLnBrk="0" hangingPunct="0">
              <a:defRPr>
                <a:solidFill>
                  <a:schemeClr val="tx1"/>
                </a:solidFill>
                <a:latin typeface="Lucida Sans" pitchFamily="34" charset="0"/>
                <a:cs typeface="Arial" charset="0"/>
              </a:defRPr>
            </a:lvl2pPr>
            <a:lvl3pPr marL="1143000" indent="-228600" eaLnBrk="0" hangingPunct="0">
              <a:defRPr>
                <a:solidFill>
                  <a:schemeClr val="tx1"/>
                </a:solidFill>
                <a:latin typeface="Lucida Sans" pitchFamily="34" charset="0"/>
                <a:cs typeface="Arial" charset="0"/>
              </a:defRPr>
            </a:lvl3pPr>
            <a:lvl4pPr marL="1600200" indent="-228600" eaLnBrk="0" hangingPunct="0">
              <a:defRPr>
                <a:solidFill>
                  <a:schemeClr val="tx1"/>
                </a:solidFill>
                <a:latin typeface="Lucida Sans" pitchFamily="34" charset="0"/>
                <a:cs typeface="Arial" charset="0"/>
              </a:defRPr>
            </a:lvl4pPr>
            <a:lvl5pPr marL="2057400" indent="-228600" eaLnBrk="0" hangingPunct="0">
              <a:defRPr>
                <a:solidFill>
                  <a:schemeClr val="tx1"/>
                </a:solidFill>
                <a:latin typeface="Lucida Sans" pitchFamily="34" charset="0"/>
                <a:cs typeface="Arial" charset="0"/>
              </a:defRPr>
            </a:lvl5pPr>
            <a:lvl6pPr marL="2514600" indent="-228600" eaLnBrk="0" fontAlgn="base" hangingPunct="0">
              <a:spcBef>
                <a:spcPct val="0"/>
              </a:spcBef>
              <a:spcAft>
                <a:spcPct val="0"/>
              </a:spcAft>
              <a:defRPr>
                <a:solidFill>
                  <a:schemeClr val="tx1"/>
                </a:solidFill>
                <a:latin typeface="Lucida Sans" pitchFamily="34" charset="0"/>
                <a:cs typeface="Arial" charset="0"/>
              </a:defRPr>
            </a:lvl6pPr>
            <a:lvl7pPr marL="2971800" indent="-228600" eaLnBrk="0" fontAlgn="base" hangingPunct="0">
              <a:spcBef>
                <a:spcPct val="0"/>
              </a:spcBef>
              <a:spcAft>
                <a:spcPct val="0"/>
              </a:spcAft>
              <a:defRPr>
                <a:solidFill>
                  <a:schemeClr val="tx1"/>
                </a:solidFill>
                <a:latin typeface="Lucida Sans" pitchFamily="34" charset="0"/>
                <a:cs typeface="Arial" charset="0"/>
              </a:defRPr>
            </a:lvl7pPr>
            <a:lvl8pPr marL="3429000" indent="-228600" eaLnBrk="0" fontAlgn="base" hangingPunct="0">
              <a:spcBef>
                <a:spcPct val="0"/>
              </a:spcBef>
              <a:spcAft>
                <a:spcPct val="0"/>
              </a:spcAft>
              <a:defRPr>
                <a:solidFill>
                  <a:schemeClr val="tx1"/>
                </a:solidFill>
                <a:latin typeface="Lucida Sans" pitchFamily="34" charset="0"/>
                <a:cs typeface="Arial" charset="0"/>
              </a:defRPr>
            </a:lvl8pPr>
            <a:lvl9pPr marL="3886200" indent="-228600" eaLnBrk="0" fontAlgn="base" hangingPunct="0">
              <a:spcBef>
                <a:spcPct val="0"/>
              </a:spcBef>
              <a:spcAft>
                <a:spcPct val="0"/>
              </a:spcAft>
              <a:defRPr>
                <a:solidFill>
                  <a:schemeClr val="tx1"/>
                </a:solidFill>
                <a:latin typeface="Lucida Sans" pitchFamily="34" charset="0"/>
                <a:cs typeface="Arial" charset="0"/>
              </a:defRPr>
            </a:lvl9pPr>
          </a:lstStyle>
          <a:p>
            <a:pPr eaLnBrk="1" hangingPunct="1">
              <a:lnSpc>
                <a:spcPct val="150000"/>
              </a:lnSpc>
              <a:defRPr/>
            </a:pPr>
            <a:fld id="{B56FC59E-734C-4189-9968-9058FC40F700}" type="slidenum">
              <a:rPr lang="en-US" altLang="en-US" sz="1000" b="1" smtClean="0"/>
              <a:pPr eaLnBrk="1" hangingPunct="1">
                <a:lnSpc>
                  <a:spcPct val="150000"/>
                </a:lnSpc>
                <a:defRPr/>
              </a:pPr>
              <a:t>‹#›</a:t>
            </a:fld>
            <a:r>
              <a:rPr lang="en-US" altLang="en-US" sz="1000" b="1" dirty="0" smtClean="0"/>
              <a:t> </a:t>
            </a:r>
            <a:r>
              <a:rPr lang="en-US" altLang="en-US" sz="1000" dirty="0" smtClean="0"/>
              <a:t> | </a:t>
            </a:r>
            <a:r>
              <a:rPr lang="en-US" altLang="en-US" sz="1000" b="1" dirty="0" smtClean="0"/>
              <a:t>WAST PMO Guidelines</a:t>
            </a:r>
            <a:endParaRPr lang="en-US" altLang="en-US" sz="900" dirty="0" smtClean="0"/>
          </a:p>
        </p:txBody>
      </p:sp>
      <p:cxnSp>
        <p:nvCxnSpPr>
          <p:cNvPr id="1029" name="Straight Connector 4"/>
          <p:cNvCxnSpPr>
            <a:cxnSpLocks noChangeShapeType="1"/>
          </p:cNvCxnSpPr>
          <p:nvPr/>
        </p:nvCxnSpPr>
        <p:spPr bwMode="auto">
          <a:xfrm>
            <a:off x="255588" y="293688"/>
            <a:ext cx="6435725" cy="0"/>
          </a:xfrm>
          <a:prstGeom prst="line">
            <a:avLst/>
          </a:prstGeom>
          <a:noFill/>
          <a:ln w="88900" algn="ctr">
            <a:solidFill>
              <a:srgbClr val="006600"/>
            </a:solidFill>
            <a:round/>
            <a:headEnd/>
            <a:tailEnd/>
          </a:ln>
        </p:spPr>
      </p:cxnSp>
      <p:cxnSp>
        <p:nvCxnSpPr>
          <p:cNvPr id="8" name="Straight Connector 7"/>
          <p:cNvCxnSpPr/>
          <p:nvPr/>
        </p:nvCxnSpPr>
        <p:spPr>
          <a:xfrm flipH="1">
            <a:off x="255588" y="1052513"/>
            <a:ext cx="8650287" cy="0"/>
          </a:xfrm>
          <a:prstGeom prst="line">
            <a:avLst/>
          </a:prstGeom>
          <a:noFill/>
          <a:ln w="12700" cap="flat" cmpd="sng" algn="ctr">
            <a:solidFill>
              <a:schemeClr val="tx1">
                <a:lumMod val="50000"/>
                <a:lumOff val="50000"/>
              </a:schemeClr>
            </a:solidFill>
            <a:prstDash val="solid"/>
          </a:ln>
          <a:effectLst/>
        </p:spPr>
      </p:cxnSp>
      <p:cxnSp>
        <p:nvCxnSpPr>
          <p:cNvPr id="1031" name="Straight Connector 8"/>
          <p:cNvCxnSpPr>
            <a:cxnSpLocks noChangeShapeType="1"/>
          </p:cNvCxnSpPr>
          <p:nvPr/>
        </p:nvCxnSpPr>
        <p:spPr bwMode="auto">
          <a:xfrm flipH="1">
            <a:off x="255588" y="6432550"/>
            <a:ext cx="8650287" cy="0"/>
          </a:xfrm>
          <a:prstGeom prst="line">
            <a:avLst/>
          </a:prstGeom>
          <a:noFill/>
          <a:ln w="9525" algn="ctr">
            <a:solidFill>
              <a:srgbClr val="000000"/>
            </a:solidFill>
            <a:round/>
            <a:headEnd/>
            <a:tailEnd/>
          </a:ln>
        </p:spPr>
      </p:cxnSp>
      <p:pic>
        <p:nvPicPr>
          <p:cNvPr id="1032" name="Picture 9"/>
          <p:cNvPicPr>
            <a:picLocks noChangeAspect="1" noChangeArrowheads="1"/>
          </p:cNvPicPr>
          <p:nvPr/>
        </p:nvPicPr>
        <p:blipFill>
          <a:blip r:embed="rId12"/>
          <a:srcRect/>
          <a:stretch>
            <a:fillRect/>
          </a:stretch>
        </p:blipFill>
        <p:spPr bwMode="auto">
          <a:xfrm>
            <a:off x="8323263" y="115888"/>
            <a:ext cx="582612" cy="792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5" r:id="rId6"/>
    <p:sldLayoutId id="2147484160" r:id="rId7"/>
    <p:sldLayoutId id="2147484161" r:id="rId8"/>
    <p:sldLayoutId id="2147484162" r:id="rId9"/>
    <p:sldLayoutId id="2147484163" r:id="rId10"/>
  </p:sldLayoutIdLst>
  <p:timing>
    <p:tnLst>
      <p:par>
        <p:cTn id="1" dur="indefinite" restart="never" nodeType="tmRoot"/>
      </p:par>
    </p:tnLst>
  </p:timing>
  <p:hf hdr="0" ftr="0" dt="0"/>
  <p:txStyles>
    <p:titleStyle>
      <a:lvl1pPr algn="l" rtl="0" eaLnBrk="0" fontAlgn="base" hangingPunct="0">
        <a:spcBef>
          <a:spcPct val="0"/>
        </a:spcBef>
        <a:spcAft>
          <a:spcPct val="0"/>
        </a:spcAft>
        <a:defRPr lang="nl-NL" b="1" kern="1200" dirty="0">
          <a:solidFill>
            <a:schemeClr val="tx1"/>
          </a:solidFill>
          <a:latin typeface="+mj-lt"/>
          <a:ea typeface="+mj-ea"/>
          <a:cs typeface="+mj-cs"/>
        </a:defRPr>
      </a:lvl1pPr>
      <a:lvl2pPr algn="l" rtl="0" eaLnBrk="0" fontAlgn="base" hangingPunct="0">
        <a:spcBef>
          <a:spcPct val="0"/>
        </a:spcBef>
        <a:spcAft>
          <a:spcPct val="0"/>
        </a:spcAft>
        <a:defRPr b="1">
          <a:solidFill>
            <a:schemeClr val="tx1"/>
          </a:solidFill>
          <a:latin typeface="Lucida Sans" pitchFamily="34" charset="0"/>
        </a:defRPr>
      </a:lvl2pPr>
      <a:lvl3pPr algn="l" rtl="0" eaLnBrk="0" fontAlgn="base" hangingPunct="0">
        <a:spcBef>
          <a:spcPct val="0"/>
        </a:spcBef>
        <a:spcAft>
          <a:spcPct val="0"/>
        </a:spcAft>
        <a:defRPr b="1">
          <a:solidFill>
            <a:schemeClr val="tx1"/>
          </a:solidFill>
          <a:latin typeface="Lucida Sans" pitchFamily="34" charset="0"/>
        </a:defRPr>
      </a:lvl3pPr>
      <a:lvl4pPr algn="l" rtl="0" eaLnBrk="0" fontAlgn="base" hangingPunct="0">
        <a:spcBef>
          <a:spcPct val="0"/>
        </a:spcBef>
        <a:spcAft>
          <a:spcPct val="0"/>
        </a:spcAft>
        <a:defRPr b="1">
          <a:solidFill>
            <a:schemeClr val="tx1"/>
          </a:solidFill>
          <a:latin typeface="Lucida Sans" pitchFamily="34" charset="0"/>
        </a:defRPr>
      </a:lvl4pPr>
      <a:lvl5pPr algn="l" rtl="0" eaLnBrk="0" fontAlgn="base" hangingPunct="0">
        <a:spcBef>
          <a:spcPct val="0"/>
        </a:spcBef>
        <a:spcAft>
          <a:spcPct val="0"/>
        </a:spcAft>
        <a:defRPr b="1">
          <a:solidFill>
            <a:schemeClr val="tx1"/>
          </a:solidFill>
          <a:latin typeface="Lucida Sans" pitchFamily="34" charset="0"/>
        </a:defRPr>
      </a:lvl5pPr>
      <a:lvl6pPr marL="457200" algn="l" rtl="0" fontAlgn="base">
        <a:spcBef>
          <a:spcPct val="0"/>
        </a:spcBef>
        <a:spcAft>
          <a:spcPct val="0"/>
        </a:spcAft>
        <a:defRPr b="1">
          <a:solidFill>
            <a:schemeClr val="tx1"/>
          </a:solidFill>
          <a:latin typeface="Lucida Sans" pitchFamily="34" charset="0"/>
        </a:defRPr>
      </a:lvl6pPr>
      <a:lvl7pPr marL="914400" algn="l" rtl="0" fontAlgn="base">
        <a:spcBef>
          <a:spcPct val="0"/>
        </a:spcBef>
        <a:spcAft>
          <a:spcPct val="0"/>
        </a:spcAft>
        <a:defRPr b="1">
          <a:solidFill>
            <a:schemeClr val="tx1"/>
          </a:solidFill>
          <a:latin typeface="Lucida Sans" pitchFamily="34" charset="0"/>
        </a:defRPr>
      </a:lvl7pPr>
      <a:lvl8pPr marL="1371600" algn="l" rtl="0" fontAlgn="base">
        <a:spcBef>
          <a:spcPct val="0"/>
        </a:spcBef>
        <a:spcAft>
          <a:spcPct val="0"/>
        </a:spcAft>
        <a:defRPr b="1">
          <a:solidFill>
            <a:schemeClr val="tx1"/>
          </a:solidFill>
          <a:latin typeface="Lucida Sans" pitchFamily="34" charset="0"/>
        </a:defRPr>
      </a:lvl8pPr>
      <a:lvl9pPr marL="1828800" algn="l" rtl="0" fontAlgn="base">
        <a:spcBef>
          <a:spcPct val="0"/>
        </a:spcBef>
        <a:spcAft>
          <a:spcPct val="0"/>
        </a:spcAft>
        <a:defRPr b="1">
          <a:solidFill>
            <a:schemeClr val="tx1"/>
          </a:solidFill>
          <a:latin typeface="Lucida Sans" pitchFamily="34" charset="0"/>
        </a:defRPr>
      </a:lvl9pPr>
    </p:titleStyle>
    <p:bodyStyle>
      <a:lvl1pPr marL="269875" indent="-269875" algn="l" rtl="0" eaLnBrk="0" fontAlgn="base" hangingPunct="0">
        <a:spcBef>
          <a:spcPct val="20000"/>
        </a:spcBef>
        <a:spcAft>
          <a:spcPct val="0"/>
        </a:spcAft>
        <a:buClr>
          <a:srgbClr val="573087"/>
        </a:buClr>
        <a:buFont typeface="Arial" pitchFamily="34" charset="0"/>
        <a:buChar char="•"/>
        <a:defRPr sz="1000" kern="1200">
          <a:solidFill>
            <a:schemeClr val="tx1"/>
          </a:solidFill>
          <a:latin typeface="+mn-lt"/>
          <a:ea typeface="+mn-ea"/>
          <a:cs typeface="+mn-cs"/>
        </a:defRPr>
      </a:lvl1pPr>
      <a:lvl2pPr marL="539750" indent="-269875" algn="l" rtl="0" eaLnBrk="0" fontAlgn="base" hangingPunct="0">
        <a:spcBef>
          <a:spcPts val="388"/>
        </a:spcBef>
        <a:spcAft>
          <a:spcPct val="0"/>
        </a:spcAft>
        <a:buClr>
          <a:srgbClr val="573087"/>
        </a:buClr>
        <a:buFont typeface="Arial" pitchFamily="34" charset="0"/>
        <a:buChar char="•"/>
        <a:defRPr sz="1000" kern="1200">
          <a:solidFill>
            <a:schemeClr val="tx1"/>
          </a:solidFill>
          <a:latin typeface="+mn-lt"/>
          <a:ea typeface="+mn-ea"/>
          <a:cs typeface="+mn-cs"/>
        </a:defRPr>
      </a:lvl2pPr>
      <a:lvl3pPr marL="809625" indent="-269875" algn="l" rtl="0" eaLnBrk="0" fontAlgn="base" hangingPunct="0">
        <a:spcBef>
          <a:spcPct val="20000"/>
        </a:spcBef>
        <a:spcAft>
          <a:spcPct val="0"/>
        </a:spcAft>
        <a:buClr>
          <a:srgbClr val="573087"/>
        </a:buClr>
        <a:buFont typeface="Arial" pitchFamily="34" charset="0"/>
        <a:buChar char="•"/>
        <a:defRPr sz="1000" kern="1200">
          <a:solidFill>
            <a:schemeClr val="tx1"/>
          </a:solidFill>
          <a:latin typeface="+mn-lt"/>
          <a:ea typeface="+mn-ea"/>
          <a:cs typeface="+mn-cs"/>
        </a:defRPr>
      </a:lvl3pPr>
      <a:lvl4pPr marL="1079500" indent="-269875" algn="l" rtl="0" eaLnBrk="0" fontAlgn="base" hangingPunct="0">
        <a:spcBef>
          <a:spcPct val="20000"/>
        </a:spcBef>
        <a:spcAft>
          <a:spcPct val="0"/>
        </a:spcAft>
        <a:buClr>
          <a:srgbClr val="573087"/>
        </a:buClr>
        <a:buFont typeface="Arial" pitchFamily="34" charset="0"/>
        <a:buChar char="•"/>
        <a:defRPr sz="1000" kern="1200">
          <a:solidFill>
            <a:schemeClr val="tx1"/>
          </a:solidFill>
          <a:latin typeface="+mn-lt"/>
          <a:ea typeface="+mn-ea"/>
          <a:cs typeface="+mn-cs"/>
        </a:defRPr>
      </a:lvl4pPr>
      <a:lvl5pPr marL="1349375" indent="-269875" algn="l" rtl="0" eaLnBrk="0" fontAlgn="base" hangingPunct="0">
        <a:spcBef>
          <a:spcPct val="20000"/>
        </a:spcBef>
        <a:spcAft>
          <a:spcPct val="0"/>
        </a:spcAft>
        <a:buClr>
          <a:srgbClr val="573087"/>
        </a:buClr>
        <a:buFont typeface="Arial" pitchFamily="34" charset="0"/>
        <a:buChar char="•"/>
        <a:defRPr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90500" y="725488"/>
            <a:ext cx="8683625" cy="358775"/>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lvl="0"/>
            <a:r>
              <a:rPr lang="en-US" altLang="en-US" smtClean="0"/>
              <a:t>Click to edit Master title style</a:t>
            </a:r>
            <a:endParaRPr lang="nl-NL" altLang="en-US" smtClean="0"/>
          </a:p>
        </p:txBody>
      </p:sp>
      <p:sp>
        <p:nvSpPr>
          <p:cNvPr id="2051" name="Text Placeholder 2"/>
          <p:cNvSpPr>
            <a:spLocks noGrp="1"/>
          </p:cNvSpPr>
          <p:nvPr>
            <p:ph type="body" idx="1"/>
          </p:nvPr>
        </p:nvSpPr>
        <p:spPr bwMode="auto">
          <a:xfrm>
            <a:off x="268288" y="1600200"/>
            <a:ext cx="8624887" cy="4140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nl-NL" altLang="en-US" smtClean="0"/>
          </a:p>
        </p:txBody>
      </p:sp>
      <p:pic>
        <p:nvPicPr>
          <p:cNvPr id="2052" name="Picture 9"/>
          <p:cNvPicPr>
            <a:picLocks noChangeAspect="1" noChangeArrowheads="1"/>
          </p:cNvPicPr>
          <p:nvPr/>
        </p:nvPicPr>
        <p:blipFill>
          <a:blip r:embed="rId3"/>
          <a:srcRect/>
          <a:stretch>
            <a:fillRect/>
          </a:stretch>
        </p:blipFill>
        <p:spPr bwMode="auto">
          <a:xfrm>
            <a:off x="8323263" y="115888"/>
            <a:ext cx="582612" cy="792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64" r:id="rId1"/>
  </p:sldLayoutIdLst>
  <p:timing>
    <p:tnLst>
      <p:par>
        <p:cTn id="1" dur="indefinite" restart="never" nodeType="tmRoot"/>
      </p:par>
    </p:tnLst>
  </p:timing>
  <p:hf hdr="0" ftr="0" dt="0"/>
  <p:txStyles>
    <p:titleStyle>
      <a:lvl1pPr algn="l" rtl="0" eaLnBrk="0" fontAlgn="base" hangingPunct="0">
        <a:spcBef>
          <a:spcPct val="0"/>
        </a:spcBef>
        <a:spcAft>
          <a:spcPct val="0"/>
        </a:spcAft>
        <a:defRPr b="1" kern="1200">
          <a:solidFill>
            <a:schemeClr val="tx1"/>
          </a:solidFill>
          <a:latin typeface="+mj-lt"/>
          <a:ea typeface="+mj-ea"/>
          <a:cs typeface="Arial" pitchFamily="34" charset="0"/>
        </a:defRPr>
      </a:lvl1pPr>
      <a:lvl2pPr algn="l" rtl="0" eaLnBrk="0" fontAlgn="base" hangingPunct="0">
        <a:spcBef>
          <a:spcPct val="0"/>
        </a:spcBef>
        <a:spcAft>
          <a:spcPct val="0"/>
        </a:spcAft>
        <a:defRPr b="1">
          <a:solidFill>
            <a:schemeClr val="tx1"/>
          </a:solidFill>
          <a:latin typeface="Lucida Sans" pitchFamily="34" charset="0"/>
          <a:cs typeface="Arial" pitchFamily="34" charset="0"/>
        </a:defRPr>
      </a:lvl2pPr>
      <a:lvl3pPr algn="l" rtl="0" eaLnBrk="0" fontAlgn="base" hangingPunct="0">
        <a:spcBef>
          <a:spcPct val="0"/>
        </a:spcBef>
        <a:spcAft>
          <a:spcPct val="0"/>
        </a:spcAft>
        <a:defRPr b="1">
          <a:solidFill>
            <a:schemeClr val="tx1"/>
          </a:solidFill>
          <a:latin typeface="Lucida Sans" pitchFamily="34" charset="0"/>
          <a:cs typeface="Arial" pitchFamily="34" charset="0"/>
        </a:defRPr>
      </a:lvl3pPr>
      <a:lvl4pPr algn="l" rtl="0" eaLnBrk="0" fontAlgn="base" hangingPunct="0">
        <a:spcBef>
          <a:spcPct val="0"/>
        </a:spcBef>
        <a:spcAft>
          <a:spcPct val="0"/>
        </a:spcAft>
        <a:defRPr b="1">
          <a:solidFill>
            <a:schemeClr val="tx1"/>
          </a:solidFill>
          <a:latin typeface="Lucida Sans" pitchFamily="34" charset="0"/>
          <a:cs typeface="Arial" pitchFamily="34" charset="0"/>
        </a:defRPr>
      </a:lvl4pPr>
      <a:lvl5pPr algn="l" rtl="0" eaLnBrk="0" fontAlgn="base" hangingPunct="0">
        <a:spcBef>
          <a:spcPct val="0"/>
        </a:spcBef>
        <a:spcAft>
          <a:spcPct val="0"/>
        </a:spcAft>
        <a:defRPr b="1">
          <a:solidFill>
            <a:schemeClr val="tx1"/>
          </a:solidFill>
          <a:latin typeface="Lucida Sans" pitchFamily="34" charset="0"/>
          <a:cs typeface="Arial" pitchFamily="34" charset="0"/>
        </a:defRPr>
      </a:lvl5pPr>
      <a:lvl6pPr marL="457200" algn="l" rtl="0" eaLnBrk="1" fontAlgn="base" hangingPunct="1">
        <a:spcBef>
          <a:spcPct val="0"/>
        </a:spcBef>
        <a:spcAft>
          <a:spcPct val="0"/>
        </a:spcAft>
        <a:defRPr sz="2300" b="1">
          <a:solidFill>
            <a:schemeClr val="tx1"/>
          </a:solidFill>
          <a:latin typeface="Lucida Sans Unicode" pitchFamily="34" charset="0"/>
        </a:defRPr>
      </a:lvl6pPr>
      <a:lvl7pPr marL="914400" algn="l" rtl="0" eaLnBrk="1" fontAlgn="base" hangingPunct="1">
        <a:spcBef>
          <a:spcPct val="0"/>
        </a:spcBef>
        <a:spcAft>
          <a:spcPct val="0"/>
        </a:spcAft>
        <a:defRPr sz="2300" b="1">
          <a:solidFill>
            <a:schemeClr val="tx1"/>
          </a:solidFill>
          <a:latin typeface="Lucida Sans Unicode" pitchFamily="34" charset="0"/>
        </a:defRPr>
      </a:lvl7pPr>
      <a:lvl8pPr marL="1371600" algn="l" rtl="0" eaLnBrk="1" fontAlgn="base" hangingPunct="1">
        <a:spcBef>
          <a:spcPct val="0"/>
        </a:spcBef>
        <a:spcAft>
          <a:spcPct val="0"/>
        </a:spcAft>
        <a:defRPr sz="2300" b="1">
          <a:solidFill>
            <a:schemeClr val="tx1"/>
          </a:solidFill>
          <a:latin typeface="Lucida Sans Unicode" pitchFamily="34" charset="0"/>
        </a:defRPr>
      </a:lvl8pPr>
      <a:lvl9pPr marL="1828800" algn="l" rtl="0" eaLnBrk="1" fontAlgn="base" hangingPunct="1">
        <a:spcBef>
          <a:spcPct val="0"/>
        </a:spcBef>
        <a:spcAft>
          <a:spcPct val="0"/>
        </a:spcAft>
        <a:defRPr sz="2300" b="1">
          <a:solidFill>
            <a:schemeClr val="tx1"/>
          </a:solidFill>
          <a:latin typeface="Lucida Sans Unicode" pitchFamily="34" charset="0"/>
        </a:defRPr>
      </a:lvl9pPr>
    </p:titleStyle>
    <p:bodyStyle>
      <a:lvl1pPr marL="268288" indent="-268288" algn="l" rtl="0" eaLnBrk="0" fontAlgn="base" hangingPunct="0">
        <a:spcBef>
          <a:spcPct val="20000"/>
        </a:spcBef>
        <a:spcAft>
          <a:spcPct val="0"/>
        </a:spcAft>
        <a:buClr>
          <a:schemeClr val="tx1"/>
        </a:buClr>
        <a:buFont typeface="Lucida Sans" pitchFamily="34" charset="0"/>
        <a:buChar char="•"/>
        <a:defRPr sz="1600" kern="1200">
          <a:solidFill>
            <a:schemeClr val="tx1"/>
          </a:solidFill>
          <a:latin typeface="+mn-lt"/>
          <a:ea typeface="+mn-ea"/>
          <a:cs typeface="Arial" pitchFamily="34" charset="0"/>
        </a:defRPr>
      </a:lvl1pPr>
      <a:lvl2pPr marL="539750" indent="-269875" algn="l" rtl="0" eaLnBrk="0" fontAlgn="base" hangingPunct="0">
        <a:spcBef>
          <a:spcPct val="20000"/>
        </a:spcBef>
        <a:spcAft>
          <a:spcPct val="0"/>
        </a:spcAft>
        <a:buClr>
          <a:schemeClr val="tx1"/>
        </a:buClr>
        <a:buFont typeface="Lucida Sans" pitchFamily="34" charset="0"/>
        <a:buChar char="•"/>
        <a:defRPr sz="1600" kern="1200">
          <a:solidFill>
            <a:schemeClr val="tx1"/>
          </a:solidFill>
          <a:latin typeface="+mn-lt"/>
          <a:ea typeface="+mn-ea"/>
          <a:cs typeface="Arial" pitchFamily="34" charset="0"/>
        </a:defRPr>
      </a:lvl2pPr>
      <a:lvl3pPr marL="809625" indent="-268288" algn="l" rtl="0" eaLnBrk="0" fontAlgn="base" hangingPunct="0">
        <a:spcBef>
          <a:spcPct val="20000"/>
        </a:spcBef>
        <a:spcAft>
          <a:spcPct val="0"/>
        </a:spcAft>
        <a:buClr>
          <a:schemeClr val="tx1"/>
        </a:buClr>
        <a:buFont typeface="Lucida Sans" pitchFamily="34" charset="0"/>
        <a:buChar char="•"/>
        <a:defRPr sz="1600" kern="1200">
          <a:solidFill>
            <a:schemeClr val="tx1"/>
          </a:solidFill>
          <a:latin typeface="+mn-lt"/>
          <a:ea typeface="+mn-ea"/>
          <a:cs typeface="Arial" pitchFamily="34" charset="0"/>
        </a:defRPr>
      </a:lvl3pPr>
      <a:lvl4pPr marL="1081088" indent="-269875" algn="l" rtl="0" eaLnBrk="0" fontAlgn="base" hangingPunct="0">
        <a:spcBef>
          <a:spcPct val="20000"/>
        </a:spcBef>
        <a:spcAft>
          <a:spcPct val="0"/>
        </a:spcAft>
        <a:buClr>
          <a:schemeClr val="tx1"/>
        </a:buClr>
        <a:buFont typeface="Lucida Sans" pitchFamily="34" charset="0"/>
        <a:buChar char="•"/>
        <a:defRPr sz="1600" kern="1200">
          <a:solidFill>
            <a:schemeClr val="tx1"/>
          </a:solidFill>
          <a:latin typeface="+mn-lt"/>
          <a:ea typeface="+mn-ea"/>
          <a:cs typeface="Arial" pitchFamily="34" charset="0"/>
        </a:defRPr>
      </a:lvl4pPr>
      <a:lvl5pPr marL="1349375" indent="-268288" algn="l" rtl="0" eaLnBrk="0" fontAlgn="base" hangingPunct="0">
        <a:spcBef>
          <a:spcPct val="20000"/>
        </a:spcBef>
        <a:spcAft>
          <a:spcPct val="0"/>
        </a:spcAft>
        <a:buClr>
          <a:schemeClr val="tx1"/>
        </a:buClr>
        <a:buFont typeface="Lucida Sans" pitchFamily="34" charset="0"/>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35" y="531360"/>
            <a:ext cx="8091974" cy="680760"/>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Purpose and Objectives:</a:t>
            </a:r>
          </a:p>
          <a:p>
            <a:pPr>
              <a:defRPr/>
            </a:pPr>
            <a:endParaRPr lang="en-GB" sz="1050" b="1" dirty="0">
              <a:solidFill>
                <a:schemeClr val="accent1"/>
              </a:solidFill>
            </a:endParaRPr>
          </a:p>
          <a:p>
            <a:pPr>
              <a:buClr>
                <a:srgbClr val="FF0000"/>
              </a:buClr>
              <a:defRPr/>
            </a:pPr>
            <a:r>
              <a:rPr lang="en-GB" sz="1050" b="1" dirty="0" smtClean="0">
                <a:solidFill>
                  <a:prstClr val="black"/>
                </a:solidFill>
              </a:rPr>
              <a:t>To provide a Single ‘once for Wales’ </a:t>
            </a:r>
            <a:r>
              <a:rPr lang="en-GB" sz="1050" b="1" dirty="0">
                <a:solidFill>
                  <a:prstClr val="black"/>
                </a:solidFill>
              </a:rPr>
              <a:t>Integrated Clinical Assessment &amp; Triage </a:t>
            </a:r>
            <a:r>
              <a:rPr lang="en-GB" sz="1050" b="1" dirty="0" smtClean="0">
                <a:solidFill>
                  <a:prstClr val="black"/>
                </a:solidFill>
              </a:rPr>
              <a:t>Service for a range of disciplines </a:t>
            </a:r>
            <a:endParaRPr lang="en-GB" sz="1050" dirty="0"/>
          </a:p>
          <a:p>
            <a:pPr>
              <a:buClr>
                <a:srgbClr val="FF0000"/>
              </a:buClr>
              <a:defRPr/>
            </a:pPr>
            <a:endParaRPr lang="en-US" sz="1050" dirty="0">
              <a:solidFill>
                <a:schemeClr val="tx1"/>
              </a:solidFill>
              <a:latin typeface="Calibri" pitchFamily="34" charset="0"/>
            </a:endParaRPr>
          </a:p>
          <a:p>
            <a:pPr>
              <a:buClr>
                <a:srgbClr val="FF0000"/>
              </a:buClr>
              <a:defRPr/>
            </a:pPr>
            <a:endParaRPr lang="en-GB" sz="1050" dirty="0">
              <a:solidFill>
                <a:schemeClr val="tx1"/>
              </a:solidFill>
              <a:latin typeface="Calibri" pitchFamily="34" charset="0"/>
            </a:endParaRPr>
          </a:p>
        </p:txBody>
      </p:sp>
      <p:sp>
        <p:nvSpPr>
          <p:cNvPr id="7" name="Rectangle 6"/>
          <p:cNvSpPr/>
          <p:nvPr/>
        </p:nvSpPr>
        <p:spPr>
          <a:xfrm>
            <a:off x="152435" y="1412776"/>
            <a:ext cx="2786063" cy="3312368"/>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a:solidFill>
                  <a:schemeClr val="accent1"/>
                </a:solidFill>
              </a:rPr>
              <a:t>Background:</a:t>
            </a:r>
          </a:p>
          <a:p>
            <a:pPr>
              <a:buClr>
                <a:srgbClr val="FF0000"/>
              </a:buClr>
              <a:defRPr/>
            </a:pPr>
            <a:endParaRPr lang="en-US" sz="1050" dirty="0" smtClean="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A National Single Integrated Clinical Assessment &amp; Triage Service (SICAT) exists in BCU  which is a GP led service </a:t>
            </a:r>
            <a:r>
              <a:rPr lang="en-US" sz="1050" dirty="0" err="1">
                <a:solidFill>
                  <a:schemeClr val="tx1"/>
                </a:solidFill>
                <a:latin typeface="Calibri" pitchFamily="34" charset="0"/>
              </a:rPr>
              <a:t>centred</a:t>
            </a:r>
            <a:r>
              <a:rPr lang="en-US" sz="1050" dirty="0">
                <a:solidFill>
                  <a:schemeClr val="tx1"/>
                </a:solidFill>
                <a:latin typeface="Calibri" pitchFamily="34" charset="0"/>
              </a:rPr>
              <a:t> on a GP co-located with a WAST APP working within </a:t>
            </a:r>
            <a:r>
              <a:rPr lang="en-US" sz="1050" dirty="0" err="1">
                <a:solidFill>
                  <a:schemeClr val="tx1"/>
                </a:solidFill>
                <a:latin typeface="Calibri" pitchFamily="34" charset="0"/>
              </a:rPr>
              <a:t>Llanfairfechan</a:t>
            </a:r>
            <a:r>
              <a:rPr lang="en-US" sz="1050" dirty="0">
                <a:solidFill>
                  <a:schemeClr val="tx1"/>
                </a:solidFill>
                <a:latin typeface="Calibri" pitchFamily="34" charset="0"/>
              </a:rPr>
              <a:t> Clinical Contact Centre,  providing in hours clinical assessment and triage for 999 patients. </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A similar service in Swansea Bay Health Board (AGPU) where an acute GP led service based in Singleton hospital provides additional clinical assessment and triage to safely manage patients away from requiring hospital admission. </a:t>
            </a:r>
          </a:p>
          <a:p>
            <a:pPr>
              <a:buClr>
                <a:srgbClr val="FF0000"/>
              </a:buClr>
              <a:defRPr/>
            </a:pP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rgbClr val="FF0000"/>
              </a:solidFill>
              <a:latin typeface="Calibri" pitchFamily="34" charset="0"/>
            </a:endParaRPr>
          </a:p>
        </p:txBody>
      </p:sp>
      <p:sp>
        <p:nvSpPr>
          <p:cNvPr id="12" name="Rectangle 11"/>
          <p:cNvSpPr/>
          <p:nvPr/>
        </p:nvSpPr>
        <p:spPr>
          <a:xfrm>
            <a:off x="6249983" y="1412776"/>
            <a:ext cx="2752950" cy="3312368"/>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Expected Outcomes:</a:t>
            </a:r>
            <a:endParaRPr lang="en-GB" sz="1050" b="1" dirty="0">
              <a:solidFill>
                <a:schemeClr val="accent1"/>
              </a:solidFill>
            </a:endParaRPr>
          </a:p>
          <a:p>
            <a:pPr>
              <a:buClr>
                <a:srgbClr val="FF0000"/>
              </a:buClr>
              <a:defRPr/>
            </a:pPr>
            <a:endParaRPr lang="en-GB"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Existing pilots in BCU (the SICAT model) and similar schemes in HDHB have shown clear benefits around;</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Reduction in the number of 999 patients requiring a hospital admission (circa 70% of calls managed away from an ED). </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Increase in the number of patients accessing community based services (e.g. referred to GP / APP / Self Care) </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Reduction in the number of ambulance attended incidents </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Enhanced multi-disciplinary clinical working and management of clinical risks between GP and APP. </a:t>
            </a:r>
            <a:endParaRPr lang="en-GB" sz="1050" dirty="0">
              <a:solidFill>
                <a:schemeClr val="tx1"/>
              </a:solidFill>
              <a:latin typeface="Calibri" pitchFamily="34" charset="0"/>
            </a:endParaRPr>
          </a:p>
        </p:txBody>
      </p:sp>
      <p:sp>
        <p:nvSpPr>
          <p:cNvPr id="14" name="Rectangle 13"/>
          <p:cNvSpPr/>
          <p:nvPr/>
        </p:nvSpPr>
        <p:spPr>
          <a:xfrm>
            <a:off x="6249983" y="4905000"/>
            <a:ext cx="2735263" cy="1692352"/>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Indicative Costs:</a:t>
            </a:r>
            <a:endParaRPr lang="en-GB" sz="1050" b="1" dirty="0">
              <a:solidFill>
                <a:schemeClr val="accent1"/>
              </a:solidFill>
            </a:endParaRP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Senior planning and project lead and associated support-</a:t>
            </a: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Band </a:t>
            </a:r>
            <a:r>
              <a:rPr lang="en-GB" sz="1050" dirty="0">
                <a:solidFill>
                  <a:schemeClr val="tx1"/>
                </a:solidFill>
                <a:latin typeface="Calibri" pitchFamily="34" charset="0"/>
              </a:rPr>
              <a:t>8A £63,949 + on costs </a:t>
            </a:r>
            <a:r>
              <a:rPr lang="en-GB" sz="1050" dirty="0" smtClean="0">
                <a:solidFill>
                  <a:schemeClr val="tx1"/>
                </a:solidFill>
                <a:latin typeface="Calibri" pitchFamily="34" charset="0"/>
              </a:rPr>
              <a:t>(per annum).</a:t>
            </a:r>
          </a:p>
          <a:p>
            <a:pPr>
              <a:buClr>
                <a:srgbClr val="FF0000"/>
              </a:buClr>
              <a:defRPr/>
            </a:pPr>
            <a:r>
              <a:rPr lang="en-US" sz="1050" dirty="0" smtClean="0">
                <a:solidFill>
                  <a:schemeClr val="tx1"/>
                </a:solidFill>
                <a:latin typeface="Calibri" pitchFamily="34" charset="0"/>
              </a:rPr>
              <a:t>Band </a:t>
            </a:r>
            <a:r>
              <a:rPr lang="en-US" sz="1050" dirty="0">
                <a:solidFill>
                  <a:schemeClr val="tx1"/>
                </a:solidFill>
                <a:latin typeface="Calibri" pitchFamily="34" charset="0"/>
              </a:rPr>
              <a:t>4: £</a:t>
            </a:r>
            <a:r>
              <a:rPr lang="en-US" sz="1050" dirty="0" smtClean="0">
                <a:solidFill>
                  <a:schemeClr val="tx1"/>
                </a:solidFill>
                <a:latin typeface="Calibri" pitchFamily="34" charset="0"/>
              </a:rPr>
              <a:t>29,266 </a:t>
            </a:r>
            <a:r>
              <a:rPr lang="en-GB" sz="1050" dirty="0">
                <a:solidFill>
                  <a:schemeClr val="tx1"/>
                </a:solidFill>
                <a:latin typeface="Calibri" pitchFamily="34" charset="0"/>
              </a:rPr>
              <a:t>+ on costs </a:t>
            </a:r>
            <a:r>
              <a:rPr lang="en-GB" sz="1050" dirty="0" smtClean="0">
                <a:solidFill>
                  <a:schemeClr val="tx1"/>
                </a:solidFill>
                <a:latin typeface="Calibri" pitchFamily="34" charset="0"/>
              </a:rPr>
              <a:t>(per annum).</a:t>
            </a: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Subsequent GP and/or other clinician appointments</a:t>
            </a:r>
          </a:p>
          <a:p>
            <a:pPr>
              <a:buClr>
                <a:srgbClr val="FF0000"/>
              </a:buClr>
              <a:defRPr/>
            </a:pPr>
            <a:r>
              <a:rPr lang="en-GB" sz="1050" dirty="0" smtClean="0">
                <a:solidFill>
                  <a:schemeClr val="tx1"/>
                </a:solidFill>
                <a:latin typeface="Calibri" pitchFamily="34" charset="0"/>
              </a:rPr>
              <a:t> </a:t>
            </a: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latin typeface="Calibri" pitchFamily="34" charset="0"/>
            </a:endParaRPr>
          </a:p>
        </p:txBody>
      </p:sp>
      <p:sp>
        <p:nvSpPr>
          <p:cNvPr id="15" name="Rectangle 14"/>
          <p:cNvSpPr/>
          <p:nvPr/>
        </p:nvSpPr>
        <p:spPr>
          <a:xfrm>
            <a:off x="3207650" y="4904999"/>
            <a:ext cx="2786063" cy="1692353"/>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Risks and Issues:</a:t>
            </a:r>
            <a:endParaRPr lang="en-GB" sz="1050" b="1" dirty="0">
              <a:solidFill>
                <a:schemeClr val="accent1"/>
              </a:solidFill>
            </a:endParaRPr>
          </a:p>
          <a:p>
            <a:pPr>
              <a:buClr>
                <a:srgbClr val="FF0000"/>
              </a:buClr>
              <a:defRPr/>
            </a:pPr>
            <a:r>
              <a:rPr lang="en-GB" sz="1050" dirty="0" smtClean="0">
                <a:solidFill>
                  <a:schemeClr val="tx1"/>
                </a:solidFill>
                <a:latin typeface="Calibri" pitchFamily="34" charset="0"/>
              </a:rPr>
              <a:t>The proliferation of ‘local’ solutions is creating variability and equity issues for the people in Wales.</a:t>
            </a: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WAST through becoming the call handler of choice has the opportunity to become a system wider navigator. </a:t>
            </a: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endParaRPr>
          </a:p>
        </p:txBody>
      </p:sp>
      <p:sp>
        <p:nvSpPr>
          <p:cNvPr id="5131" name="Title 15"/>
          <p:cNvSpPr>
            <a:spLocks noGrp="1"/>
          </p:cNvSpPr>
          <p:nvPr>
            <p:ph type="title"/>
          </p:nvPr>
        </p:nvSpPr>
        <p:spPr>
          <a:xfrm>
            <a:off x="-35669" y="146986"/>
            <a:ext cx="8683625" cy="358775"/>
          </a:xfrm>
        </p:spPr>
        <p:txBody>
          <a:bodyPr/>
          <a:lstStyle/>
          <a:p>
            <a:pPr algn="ctr"/>
            <a:r>
              <a:rPr lang="en-GB" sz="2000" dirty="0" smtClean="0"/>
              <a:t> </a:t>
            </a:r>
            <a:endParaRPr lang="en-GB" altLang="en-US" sz="2000" i="1" dirty="0" smtClean="0"/>
          </a:p>
        </p:txBody>
      </p:sp>
      <p:sp>
        <p:nvSpPr>
          <p:cNvPr id="16" name="Rectangle 15"/>
          <p:cNvSpPr/>
          <p:nvPr/>
        </p:nvSpPr>
        <p:spPr>
          <a:xfrm>
            <a:off x="152434" y="4869160"/>
            <a:ext cx="2786063" cy="1728192"/>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Mobilisation time:</a:t>
            </a:r>
            <a:endParaRPr lang="en-GB" sz="1050" b="1" dirty="0">
              <a:solidFill>
                <a:schemeClr val="accent1"/>
              </a:solidFill>
            </a:endParaRPr>
          </a:p>
          <a:p>
            <a:pPr>
              <a:buClr>
                <a:srgbClr val="FF0000"/>
              </a:buClr>
              <a:defRPr/>
            </a:pPr>
            <a:endParaRPr lang="en-GB" sz="1050" dirty="0" smtClean="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The development of such a strategic development for the wider system will require careful planning and implementation.  Realising such an opportunity would be a 18+ months away but the process could be immediately expedited with dedicated planning / project support  </a:t>
            </a: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endParaRPr>
          </a:p>
        </p:txBody>
      </p:sp>
      <p:sp>
        <p:nvSpPr>
          <p:cNvPr id="9" name="Rectangle 8"/>
          <p:cNvSpPr/>
          <p:nvPr/>
        </p:nvSpPr>
        <p:spPr>
          <a:xfrm>
            <a:off x="3201209" y="1412776"/>
            <a:ext cx="2786063" cy="3312368"/>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Current status:</a:t>
            </a:r>
          </a:p>
          <a:p>
            <a:pPr>
              <a:defRPr/>
            </a:pPr>
            <a:endParaRPr lang="en-GB" sz="1050" b="1" dirty="0">
              <a:solidFill>
                <a:schemeClr val="accent1"/>
              </a:solidFill>
            </a:endParaRPr>
          </a:p>
          <a:p>
            <a:pPr>
              <a:buClr>
                <a:srgbClr val="FF0000"/>
              </a:buClr>
              <a:defRPr/>
            </a:pPr>
            <a:r>
              <a:rPr lang="en-US" sz="1050" dirty="0" smtClean="0">
                <a:solidFill>
                  <a:schemeClr val="tx1"/>
                </a:solidFill>
                <a:latin typeface="Calibri" pitchFamily="34" charset="0"/>
              </a:rPr>
              <a:t>Both SICAT and the AGPU continuer to operate on funding arrangements put in place by the respective Health Boards however there is  wider system support </a:t>
            </a:r>
            <a:r>
              <a:rPr lang="en-US" sz="1050" dirty="0">
                <a:solidFill>
                  <a:schemeClr val="tx1"/>
                </a:solidFill>
                <a:latin typeface="Calibri" pitchFamily="34" charset="0"/>
              </a:rPr>
              <a:t>for </a:t>
            </a:r>
            <a:r>
              <a:rPr lang="en-US" sz="1050" dirty="0" smtClean="0">
                <a:solidFill>
                  <a:schemeClr val="tx1"/>
                </a:solidFill>
                <a:latin typeface="Calibri" pitchFamily="34" charset="0"/>
              </a:rPr>
              <a:t>an overarching </a:t>
            </a:r>
            <a:r>
              <a:rPr lang="en-US" sz="1050" dirty="0">
                <a:solidFill>
                  <a:schemeClr val="tx1"/>
                </a:solidFill>
                <a:latin typeface="Calibri" pitchFamily="34" charset="0"/>
              </a:rPr>
              <a:t>clinical service model and the Chief Ambulance Service Commissioner (CASC) </a:t>
            </a:r>
            <a:r>
              <a:rPr lang="en-US" sz="1050" dirty="0" smtClean="0">
                <a:solidFill>
                  <a:schemeClr val="tx1"/>
                </a:solidFill>
                <a:latin typeface="Calibri" pitchFamily="34" charset="0"/>
              </a:rPr>
              <a:t>was supportive of undertaking </a:t>
            </a:r>
            <a:r>
              <a:rPr lang="en-US" sz="1050" dirty="0">
                <a:solidFill>
                  <a:schemeClr val="tx1"/>
                </a:solidFill>
                <a:latin typeface="Calibri" pitchFamily="34" charset="0"/>
              </a:rPr>
              <a:t>a review into the feasibility of developing a pan-Wales model, which could include a wider range of </a:t>
            </a:r>
            <a:r>
              <a:rPr lang="en-US" sz="1050" dirty="0" smtClean="0">
                <a:solidFill>
                  <a:schemeClr val="tx1"/>
                </a:solidFill>
                <a:latin typeface="Calibri" pitchFamily="34" charset="0"/>
              </a:rPr>
              <a:t>clinicians such as mental health and crisis care.</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The recent Amber Review of ambulance services in Wales found that </a:t>
            </a:r>
            <a:r>
              <a:rPr lang="en-US" sz="1050" i="1" dirty="0">
                <a:solidFill>
                  <a:schemeClr val="tx1"/>
                </a:solidFill>
                <a:latin typeface="Calibri" pitchFamily="34" charset="0"/>
              </a:rPr>
              <a:t>“operational staff felt they had a lack of training to be able to deal with calls from persons experiencing mental distress”</a:t>
            </a:r>
            <a:endParaRPr lang="en-US" sz="1050" i="1" dirty="0" smtClean="0">
              <a:solidFill>
                <a:schemeClr val="tx1"/>
              </a:solidFill>
              <a:latin typeface="Calibri" pitchFamily="34" charset="0"/>
            </a:endParaRPr>
          </a:p>
          <a:p>
            <a:pPr>
              <a:buClr>
                <a:srgbClr val="FF0000"/>
              </a:buClr>
              <a:defRPr/>
            </a:pPr>
            <a:endParaRPr lang="en-US"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endParaRPr>
          </a:p>
        </p:txBody>
      </p:sp>
      <p:sp>
        <p:nvSpPr>
          <p:cNvPr id="2" name="Rectangle 1"/>
          <p:cNvSpPr/>
          <p:nvPr/>
        </p:nvSpPr>
        <p:spPr>
          <a:xfrm>
            <a:off x="206831" y="121387"/>
            <a:ext cx="8037577" cy="369332"/>
          </a:xfrm>
          <a:prstGeom prst="rect">
            <a:avLst/>
          </a:prstGeom>
        </p:spPr>
        <p:txBody>
          <a:bodyPr wrap="square">
            <a:spAutoFit/>
          </a:bodyPr>
          <a:lstStyle/>
          <a:p>
            <a:pPr algn="ctr"/>
            <a:r>
              <a:rPr lang="en-GB" altLang="en-US" b="1" i="1" dirty="0">
                <a:solidFill>
                  <a:prstClr val="black"/>
                </a:solidFill>
                <a:latin typeface="Lucida Sans"/>
                <a:ea typeface="+mj-ea"/>
              </a:rPr>
              <a:t>The Call Handler of Choice </a:t>
            </a:r>
            <a:endParaRPr lang="en-GB" dirty="0"/>
          </a:p>
        </p:txBody>
      </p:sp>
    </p:spTree>
    <p:extLst>
      <p:ext uri="{BB962C8B-B14F-4D97-AF65-F5344CB8AC3E}">
        <p14:creationId xmlns:p14="http://schemas.microsoft.com/office/powerpoint/2010/main" val="4119666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4311" y="678428"/>
            <a:ext cx="8037577" cy="680760"/>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Purpose and Objectives:</a:t>
            </a:r>
          </a:p>
          <a:p>
            <a:pPr>
              <a:defRPr/>
            </a:pPr>
            <a:endParaRPr lang="en-GB" sz="1050" b="1" dirty="0">
              <a:solidFill>
                <a:schemeClr val="accent1"/>
              </a:solidFill>
            </a:endParaRPr>
          </a:p>
          <a:p>
            <a:pPr>
              <a:buClr>
                <a:srgbClr val="FF0000"/>
              </a:buClr>
              <a:defRPr/>
            </a:pPr>
            <a:r>
              <a:rPr lang="en-US" sz="1050" dirty="0" smtClean="0">
                <a:solidFill>
                  <a:schemeClr val="tx1"/>
                </a:solidFill>
                <a:latin typeface="Calibri" pitchFamily="34" charset="0"/>
              </a:rPr>
              <a:t>To provide care </a:t>
            </a:r>
            <a:r>
              <a:rPr lang="en-US" sz="1050" dirty="0">
                <a:solidFill>
                  <a:schemeClr val="tx1"/>
                </a:solidFill>
                <a:latin typeface="Calibri" pitchFamily="34" charset="0"/>
              </a:rPr>
              <a:t>for patients with </a:t>
            </a:r>
            <a:r>
              <a:rPr lang="en-US" sz="1050" dirty="0" smtClean="0">
                <a:solidFill>
                  <a:schemeClr val="tx1"/>
                </a:solidFill>
                <a:latin typeface="Calibri" pitchFamily="34" charset="0"/>
              </a:rPr>
              <a:t>often complex </a:t>
            </a:r>
            <a:r>
              <a:rPr lang="en-US" sz="1050" dirty="0">
                <a:solidFill>
                  <a:schemeClr val="tx1"/>
                </a:solidFill>
                <a:latin typeface="Calibri" pitchFamily="34" charset="0"/>
              </a:rPr>
              <a:t>chronic conditions in a community </a:t>
            </a:r>
            <a:r>
              <a:rPr lang="en-US" sz="1050" dirty="0" smtClean="0">
                <a:solidFill>
                  <a:schemeClr val="tx1"/>
                </a:solidFill>
                <a:latin typeface="Calibri" pitchFamily="34" charset="0"/>
              </a:rPr>
              <a:t>setting who may otherwise have been conveyed to a hospital setting. </a:t>
            </a:r>
          </a:p>
          <a:p>
            <a:pPr>
              <a:buClr>
                <a:srgbClr val="FF0000"/>
              </a:buClr>
              <a:defRPr/>
            </a:pPr>
            <a:endParaRPr lang="en-US" sz="1050" dirty="0">
              <a:solidFill>
                <a:schemeClr val="tx1"/>
              </a:solidFill>
              <a:latin typeface="Calibri" pitchFamily="34" charset="0"/>
            </a:endParaRPr>
          </a:p>
          <a:p>
            <a:pPr>
              <a:buClr>
                <a:srgbClr val="FF0000"/>
              </a:buClr>
              <a:defRPr/>
            </a:pPr>
            <a:endParaRPr lang="en-GB" sz="1050" dirty="0">
              <a:solidFill>
                <a:schemeClr val="tx1"/>
              </a:solidFill>
              <a:latin typeface="Calibri" pitchFamily="34" charset="0"/>
            </a:endParaRPr>
          </a:p>
        </p:txBody>
      </p:sp>
      <p:sp>
        <p:nvSpPr>
          <p:cNvPr id="7" name="Rectangle 6"/>
          <p:cNvSpPr/>
          <p:nvPr/>
        </p:nvSpPr>
        <p:spPr>
          <a:xfrm>
            <a:off x="196374" y="1531855"/>
            <a:ext cx="2917529" cy="3456384"/>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a:solidFill>
                  <a:schemeClr val="accent1"/>
                </a:solidFill>
              </a:rPr>
              <a:t>Background:</a:t>
            </a:r>
          </a:p>
          <a:p>
            <a:pPr>
              <a:buClr>
                <a:srgbClr val="FF0000"/>
              </a:buClr>
              <a:defRPr/>
            </a:pPr>
            <a:endParaRPr lang="en-US" sz="1050" dirty="0" smtClean="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An </a:t>
            </a:r>
            <a:r>
              <a:rPr lang="en-US" sz="1050" dirty="0" smtClean="0">
                <a:solidFill>
                  <a:schemeClr val="tx1"/>
                </a:solidFill>
                <a:latin typeface="Calibri" pitchFamily="34" charset="0"/>
              </a:rPr>
              <a:t>APP </a:t>
            </a:r>
            <a:r>
              <a:rPr lang="en-US" sz="1050" dirty="0">
                <a:solidFill>
                  <a:schemeClr val="tx1"/>
                </a:solidFill>
                <a:latin typeface="Calibri" pitchFamily="34" charset="0"/>
              </a:rPr>
              <a:t>is a paramedic with additional clinical and diagnostic skills to manage complex and frail patients in a community setting. </a:t>
            </a:r>
            <a:endParaRPr lang="en-US" sz="1050" dirty="0" smtClean="0">
              <a:solidFill>
                <a:schemeClr val="tx1"/>
              </a:solidFill>
              <a:latin typeface="Calibri" pitchFamily="34" charset="0"/>
            </a:endParaRP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APPs </a:t>
            </a:r>
            <a:r>
              <a:rPr lang="en-US" sz="1050" dirty="0">
                <a:solidFill>
                  <a:schemeClr val="tx1"/>
                </a:solidFill>
                <a:latin typeface="Calibri" pitchFamily="34" charset="0"/>
              </a:rPr>
              <a:t>are trained to a Master’s degree level following the completion of a two year academic and clinical education </a:t>
            </a:r>
            <a:r>
              <a:rPr lang="en-US" sz="1050" dirty="0" err="1">
                <a:solidFill>
                  <a:schemeClr val="tx1"/>
                </a:solidFill>
                <a:latin typeface="Calibri" pitchFamily="34" charset="0"/>
              </a:rPr>
              <a:t>programme</a:t>
            </a:r>
            <a:r>
              <a:rPr lang="en-US" sz="1050" dirty="0" smtClean="0">
                <a:solidFill>
                  <a:schemeClr val="tx1"/>
                </a:solidFill>
                <a:latin typeface="Calibri" pitchFamily="34" charset="0"/>
              </a:rPr>
              <a:t>.</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In </a:t>
            </a:r>
            <a:r>
              <a:rPr lang="en-US" sz="1050" dirty="0">
                <a:solidFill>
                  <a:schemeClr val="tx1"/>
                </a:solidFill>
                <a:latin typeface="Calibri" pitchFamily="34" charset="0"/>
              </a:rPr>
              <a:t>2017 WAST piloted a new framework in Betsi </a:t>
            </a:r>
            <a:r>
              <a:rPr lang="en-US" sz="1050" dirty="0" err="1">
                <a:solidFill>
                  <a:schemeClr val="tx1"/>
                </a:solidFill>
                <a:latin typeface="Calibri" pitchFamily="34" charset="0"/>
              </a:rPr>
              <a:t>Cadwaladr</a:t>
            </a:r>
            <a:r>
              <a:rPr lang="en-US" sz="1050" dirty="0">
                <a:solidFill>
                  <a:schemeClr val="tx1"/>
                </a:solidFill>
                <a:latin typeface="Calibri" pitchFamily="34" charset="0"/>
              </a:rPr>
              <a:t> which tested the effectiveness of </a:t>
            </a:r>
            <a:r>
              <a:rPr lang="en-US" sz="1050" dirty="0" err="1">
                <a:solidFill>
                  <a:schemeClr val="tx1"/>
                </a:solidFill>
                <a:latin typeface="Calibri" pitchFamily="34" charset="0"/>
              </a:rPr>
              <a:t>utilising</a:t>
            </a:r>
            <a:r>
              <a:rPr lang="en-US" sz="1050" dirty="0">
                <a:solidFill>
                  <a:schemeClr val="tx1"/>
                </a:solidFill>
                <a:latin typeface="Calibri" pitchFamily="34" charset="0"/>
              </a:rPr>
              <a:t> Advanced Practice resources in a rotational model with the aim of safely reducing conveyance to </a:t>
            </a:r>
            <a:r>
              <a:rPr lang="en-US" sz="1050" dirty="0" smtClean="0">
                <a:solidFill>
                  <a:schemeClr val="tx1"/>
                </a:solidFill>
                <a:latin typeface="Calibri" pitchFamily="34" charset="0"/>
              </a:rPr>
              <a:t>ED, </a:t>
            </a:r>
            <a:r>
              <a:rPr lang="en-US" sz="1050" dirty="0">
                <a:solidFill>
                  <a:schemeClr val="tx1"/>
                </a:solidFill>
                <a:latin typeface="Calibri" pitchFamily="34" charset="0"/>
              </a:rPr>
              <a:t>and allowing more patients to be cared for in the community, closer to home.  This has developed into a rotational model with three core elements: </a:t>
            </a:r>
          </a:p>
          <a:p>
            <a:pPr>
              <a:buClr>
                <a:srgbClr val="FF0000"/>
              </a:buClr>
              <a:defRPr/>
            </a:pPr>
            <a:r>
              <a:rPr lang="en-US" sz="1050" dirty="0">
                <a:solidFill>
                  <a:schemeClr val="tx1"/>
                </a:solidFill>
                <a:latin typeface="Calibri" pitchFamily="34" charset="0"/>
              </a:rPr>
              <a:t>(</a:t>
            </a:r>
            <a:r>
              <a:rPr lang="en-US" sz="1050" dirty="0" err="1">
                <a:solidFill>
                  <a:schemeClr val="tx1"/>
                </a:solidFill>
                <a:latin typeface="Calibri" pitchFamily="34" charset="0"/>
              </a:rPr>
              <a:t>i</a:t>
            </a:r>
            <a:r>
              <a:rPr lang="en-US" sz="1050" dirty="0">
                <a:solidFill>
                  <a:schemeClr val="tx1"/>
                </a:solidFill>
                <a:latin typeface="Calibri" pitchFamily="34" charset="0"/>
              </a:rPr>
              <a:t>)	WAST RRV rotation</a:t>
            </a:r>
          </a:p>
          <a:p>
            <a:pPr>
              <a:buClr>
                <a:srgbClr val="FF0000"/>
              </a:buClr>
              <a:defRPr/>
            </a:pPr>
            <a:r>
              <a:rPr lang="en-US" sz="1050" dirty="0">
                <a:solidFill>
                  <a:schemeClr val="tx1"/>
                </a:solidFill>
                <a:latin typeface="Calibri" pitchFamily="34" charset="0"/>
              </a:rPr>
              <a:t>(ii)	WAST </a:t>
            </a:r>
            <a:r>
              <a:rPr lang="en-US" sz="1050" dirty="0" smtClean="0">
                <a:solidFill>
                  <a:schemeClr val="tx1"/>
                </a:solidFill>
                <a:latin typeface="Calibri" pitchFamily="34" charset="0"/>
              </a:rPr>
              <a:t>CC </a:t>
            </a:r>
            <a:r>
              <a:rPr lang="en-US" sz="1050" dirty="0">
                <a:solidFill>
                  <a:schemeClr val="tx1"/>
                </a:solidFill>
                <a:latin typeface="Calibri" pitchFamily="34" charset="0"/>
              </a:rPr>
              <a:t>Centre rotation</a:t>
            </a:r>
          </a:p>
          <a:p>
            <a:pPr>
              <a:buClr>
                <a:srgbClr val="FF0000"/>
              </a:buClr>
              <a:defRPr/>
            </a:pPr>
            <a:r>
              <a:rPr lang="en-US" sz="1050" dirty="0">
                <a:solidFill>
                  <a:schemeClr val="tx1"/>
                </a:solidFill>
                <a:latin typeface="Calibri" pitchFamily="34" charset="0"/>
              </a:rPr>
              <a:t>(iii)	 Primary Care / </a:t>
            </a:r>
            <a:r>
              <a:rPr lang="en-US" sz="1050" dirty="0" smtClean="0">
                <a:solidFill>
                  <a:schemeClr val="tx1"/>
                </a:solidFill>
                <a:latin typeface="Calibri" pitchFamily="34" charset="0"/>
              </a:rPr>
              <a:t>OOH </a:t>
            </a:r>
            <a:r>
              <a:rPr lang="en-US" sz="1050" dirty="0">
                <a:solidFill>
                  <a:schemeClr val="tx1"/>
                </a:solidFill>
                <a:latin typeface="Calibri" pitchFamily="34" charset="0"/>
              </a:rPr>
              <a:t>rotation</a:t>
            </a:r>
          </a:p>
          <a:p>
            <a:pPr>
              <a:buClr>
                <a:srgbClr val="FF0000"/>
              </a:buClr>
              <a:defRPr/>
            </a:pP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rgbClr val="FF0000"/>
              </a:solidFill>
              <a:latin typeface="Calibri" pitchFamily="34" charset="0"/>
            </a:endParaRPr>
          </a:p>
        </p:txBody>
      </p:sp>
      <p:sp>
        <p:nvSpPr>
          <p:cNvPr id="12" name="Rectangle 11"/>
          <p:cNvSpPr/>
          <p:nvPr/>
        </p:nvSpPr>
        <p:spPr>
          <a:xfrm>
            <a:off x="6249529" y="1531855"/>
            <a:ext cx="2752950" cy="3456384"/>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Expected Outcomes:</a:t>
            </a:r>
            <a:endParaRPr lang="en-GB" sz="1050" b="1" dirty="0">
              <a:solidFill>
                <a:schemeClr val="accent1"/>
              </a:solidFill>
            </a:endParaRPr>
          </a:p>
          <a:p>
            <a:pPr>
              <a:buClr>
                <a:srgbClr val="FF0000"/>
              </a:buClr>
              <a:defRPr/>
            </a:pPr>
            <a:endParaRPr lang="en-GB" sz="1050" dirty="0">
              <a:solidFill>
                <a:schemeClr val="tx1"/>
              </a:solidFill>
              <a:latin typeface="Calibri" pitchFamily="34" charset="0"/>
            </a:endParaRPr>
          </a:p>
          <a:p>
            <a:pPr>
              <a:buClr>
                <a:srgbClr val="FF0000"/>
              </a:buClr>
              <a:defRPr/>
            </a:pPr>
            <a:r>
              <a:rPr lang="en-US" sz="1050" dirty="0">
                <a:solidFill>
                  <a:schemeClr val="tx1"/>
                </a:solidFill>
                <a:latin typeface="Calibri" pitchFamily="34" charset="0"/>
              </a:rPr>
              <a:t>The pilot in BCU clearly evidenced that the presence of APPs;</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Meant 70</a:t>
            </a:r>
            <a:r>
              <a:rPr lang="en-US" sz="1050" dirty="0">
                <a:solidFill>
                  <a:schemeClr val="tx1"/>
                </a:solidFill>
                <a:latin typeface="Calibri" pitchFamily="34" charset="0"/>
              </a:rPr>
              <a:t>% of patients attended by an APP are managed at home or in the </a:t>
            </a:r>
            <a:r>
              <a:rPr lang="en-US" sz="1050" dirty="0" smtClean="0">
                <a:solidFill>
                  <a:schemeClr val="tx1"/>
                </a:solidFill>
                <a:latin typeface="Calibri" pitchFamily="34" charset="0"/>
              </a:rPr>
              <a:t>community</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Meant there was a significant </a:t>
            </a:r>
            <a:r>
              <a:rPr lang="en-US" sz="1050" dirty="0">
                <a:solidFill>
                  <a:schemeClr val="tx1"/>
                </a:solidFill>
                <a:latin typeface="Calibri" pitchFamily="34" charset="0"/>
              </a:rPr>
              <a:t>reduction in the number of patients conveyed to ED (Only 13% required conveyance with only a proportion of these patients requiring an Emergency Ambulance</a:t>
            </a:r>
            <a:r>
              <a:rPr lang="en-US" sz="1050" dirty="0" smtClean="0">
                <a:solidFill>
                  <a:schemeClr val="tx1"/>
                </a:solidFill>
                <a:latin typeface="Calibri" pitchFamily="34" charset="0"/>
              </a:rPr>
              <a:t>).</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Produced 98</a:t>
            </a:r>
            <a:r>
              <a:rPr lang="en-US" sz="1050" dirty="0">
                <a:solidFill>
                  <a:schemeClr val="tx1"/>
                </a:solidFill>
                <a:latin typeface="Calibri" pitchFamily="34" charset="0"/>
              </a:rPr>
              <a:t>% of patient survey </a:t>
            </a:r>
            <a:r>
              <a:rPr lang="en-US" sz="1050" dirty="0" smtClean="0">
                <a:solidFill>
                  <a:schemeClr val="tx1"/>
                </a:solidFill>
                <a:latin typeface="Calibri" pitchFamily="34" charset="0"/>
              </a:rPr>
              <a:t>response of high levels </a:t>
            </a:r>
            <a:r>
              <a:rPr lang="en-US" sz="1050" dirty="0">
                <a:solidFill>
                  <a:schemeClr val="tx1"/>
                </a:solidFill>
                <a:latin typeface="Calibri" pitchFamily="34" charset="0"/>
              </a:rPr>
              <a:t>of satisfaction with the service that they had received</a:t>
            </a:r>
            <a:r>
              <a:rPr lang="en-US" sz="1050" dirty="0" smtClean="0">
                <a:solidFill>
                  <a:schemeClr val="tx1"/>
                </a:solidFill>
                <a:latin typeface="Calibri" pitchFamily="34" charset="0"/>
              </a:rPr>
              <a:t>.</a:t>
            </a:r>
          </a:p>
          <a:p>
            <a:pPr>
              <a:buClr>
                <a:srgbClr val="FF0000"/>
              </a:buClr>
              <a:defRPr/>
            </a:pPr>
            <a:endParaRPr lang="en-US" sz="1050" dirty="0">
              <a:solidFill>
                <a:schemeClr val="tx1"/>
              </a:solidFill>
              <a:latin typeface="Calibri" pitchFamily="34" charset="0"/>
            </a:endParaRPr>
          </a:p>
          <a:p>
            <a:pPr>
              <a:buClr>
                <a:srgbClr val="FF0000"/>
              </a:buClr>
              <a:defRPr/>
            </a:pPr>
            <a:r>
              <a:rPr lang="en-US" sz="1050" dirty="0" smtClean="0">
                <a:solidFill>
                  <a:schemeClr val="tx1"/>
                </a:solidFill>
                <a:latin typeface="Calibri" pitchFamily="34" charset="0"/>
              </a:rPr>
              <a:t>A full APP business case has been produced to articulate the benefits of this scheme.</a:t>
            </a:r>
            <a:endParaRPr lang="en-US" sz="1050" dirty="0">
              <a:solidFill>
                <a:schemeClr val="tx1"/>
              </a:solidFill>
              <a:latin typeface="Calibri" pitchFamily="34" charset="0"/>
            </a:endParaRPr>
          </a:p>
          <a:p>
            <a:pPr>
              <a:buClr>
                <a:srgbClr val="FF0000"/>
              </a:buClr>
              <a:defRPr/>
            </a:pPr>
            <a:endParaRPr lang="en-GB" sz="1050" dirty="0">
              <a:solidFill>
                <a:schemeClr val="tx1"/>
              </a:solidFill>
            </a:endParaRPr>
          </a:p>
        </p:txBody>
      </p:sp>
      <p:sp>
        <p:nvSpPr>
          <p:cNvPr id="14" name="Rectangle 13"/>
          <p:cNvSpPr/>
          <p:nvPr/>
        </p:nvSpPr>
        <p:spPr>
          <a:xfrm>
            <a:off x="6267216" y="5107511"/>
            <a:ext cx="2735263" cy="1705863"/>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Indicative Costs -  Creating a team of 8 </a:t>
            </a:r>
            <a:r>
              <a:rPr lang="en-GB" sz="1050" b="1" smtClean="0">
                <a:solidFill>
                  <a:schemeClr val="accent1"/>
                </a:solidFill>
              </a:rPr>
              <a:t>Apps:</a:t>
            </a:r>
          </a:p>
          <a:p>
            <a:pPr>
              <a:defRPr/>
            </a:pPr>
            <a:endParaRPr lang="en-GB" sz="1050" b="1" dirty="0" smtClean="0">
              <a:solidFill>
                <a:schemeClr val="accent1"/>
              </a:solidFill>
            </a:endParaRPr>
          </a:p>
          <a:p>
            <a:pPr>
              <a:buClr>
                <a:srgbClr val="FF0000"/>
              </a:buClr>
              <a:defRPr/>
            </a:pPr>
            <a:r>
              <a:rPr lang="en-GB" sz="1050" dirty="0" smtClean="0">
                <a:solidFill>
                  <a:schemeClr val="tx1"/>
                </a:solidFill>
                <a:latin typeface="Calibri" pitchFamily="34" charset="0"/>
              </a:rPr>
              <a:t>Year 1 - £372k</a:t>
            </a:r>
          </a:p>
          <a:p>
            <a:pPr>
              <a:buClr>
                <a:srgbClr val="FF0000"/>
              </a:buClr>
              <a:defRPr/>
            </a:pPr>
            <a:r>
              <a:rPr lang="en-GB" sz="1050" dirty="0" smtClean="0">
                <a:solidFill>
                  <a:schemeClr val="tx1"/>
                </a:solidFill>
                <a:latin typeface="Calibri" pitchFamily="34" charset="0"/>
              </a:rPr>
              <a:t>Year 2 - £568k</a:t>
            </a:r>
          </a:p>
          <a:p>
            <a:pPr>
              <a:buClr>
                <a:srgbClr val="FF0000"/>
              </a:buClr>
              <a:defRPr/>
            </a:pPr>
            <a:r>
              <a:rPr lang="en-GB" sz="1050" dirty="0" smtClean="0">
                <a:solidFill>
                  <a:schemeClr val="tx1"/>
                </a:solidFill>
                <a:latin typeface="Calibri" pitchFamily="34" charset="0"/>
              </a:rPr>
              <a:t>Year 3 - £557k</a:t>
            </a: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a:solidFill>
                  <a:schemeClr val="tx1"/>
                </a:solidFill>
                <a:latin typeface="Calibri" pitchFamily="34" charset="0"/>
              </a:rPr>
              <a:t>C</a:t>
            </a:r>
            <a:r>
              <a:rPr lang="en-GB" sz="1050" dirty="0" smtClean="0">
                <a:solidFill>
                  <a:schemeClr val="tx1"/>
                </a:solidFill>
                <a:latin typeface="Calibri" pitchFamily="34" charset="0"/>
              </a:rPr>
              <a:t>osts reduce in year 3 due to completion of the education programmes</a:t>
            </a: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latin typeface="Calibri" pitchFamily="34" charset="0"/>
            </a:endParaRPr>
          </a:p>
        </p:txBody>
      </p:sp>
      <p:sp>
        <p:nvSpPr>
          <p:cNvPr id="15" name="Rectangle 14"/>
          <p:cNvSpPr/>
          <p:nvPr/>
        </p:nvSpPr>
        <p:spPr>
          <a:xfrm>
            <a:off x="3285933" y="5096442"/>
            <a:ext cx="2786063" cy="1716933"/>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Risks and Issues:</a:t>
            </a:r>
            <a:endParaRPr lang="en-GB" sz="1050" b="1" dirty="0">
              <a:solidFill>
                <a:schemeClr val="accent1"/>
              </a:solidFill>
            </a:endParaRPr>
          </a:p>
          <a:p>
            <a:pPr marL="85725" indent="-85725">
              <a:buClr>
                <a:srgbClr val="FF0000"/>
              </a:buClr>
              <a:buFont typeface="Calibri" pitchFamily="34" charset="0"/>
              <a:buChar char="»"/>
              <a:defRPr/>
            </a:pPr>
            <a:r>
              <a:rPr lang="en-GB" sz="1050" dirty="0" smtClean="0">
                <a:solidFill>
                  <a:schemeClr val="tx1"/>
                </a:solidFill>
                <a:latin typeface="Calibri" pitchFamily="34" charset="0"/>
              </a:rPr>
              <a:t>Recruitment of sufficient paramedics into APPs</a:t>
            </a:r>
          </a:p>
          <a:p>
            <a:pPr marL="85725" indent="-85725">
              <a:buClr>
                <a:srgbClr val="FF0000"/>
              </a:buClr>
              <a:buFont typeface="Calibri" pitchFamily="34" charset="0"/>
              <a:buChar char="»"/>
              <a:defRPr/>
            </a:pPr>
            <a:r>
              <a:rPr lang="en-GB" sz="1050" dirty="0" smtClean="0">
                <a:solidFill>
                  <a:schemeClr val="tx1"/>
                </a:solidFill>
                <a:latin typeface="Calibri" pitchFamily="34" charset="0"/>
              </a:rPr>
              <a:t>Educational programmes require level 6 education to enrol, so there is a requirement to increase the number of WAST paramedics with this base level of education</a:t>
            </a:r>
          </a:p>
          <a:p>
            <a:pPr marL="85725" indent="-85725">
              <a:buClr>
                <a:srgbClr val="FF0000"/>
              </a:buClr>
              <a:buFont typeface="Calibri" pitchFamily="34" charset="0"/>
              <a:buChar char="»"/>
              <a:defRPr/>
            </a:pPr>
            <a:r>
              <a:rPr lang="en-GB" sz="1050" dirty="0" smtClean="0">
                <a:solidFill>
                  <a:schemeClr val="tx1"/>
                </a:solidFill>
                <a:latin typeface="Calibri" pitchFamily="34" charset="0"/>
              </a:rPr>
              <a:t>Need to plan the provision on an all Wales basis to ensure programme is developed in a coordinated and cohesive manner</a:t>
            </a: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endParaRPr>
          </a:p>
        </p:txBody>
      </p:sp>
      <p:sp>
        <p:nvSpPr>
          <p:cNvPr id="5131" name="Title 15"/>
          <p:cNvSpPr>
            <a:spLocks noGrp="1"/>
          </p:cNvSpPr>
          <p:nvPr>
            <p:ph type="title"/>
          </p:nvPr>
        </p:nvSpPr>
        <p:spPr>
          <a:xfrm>
            <a:off x="-35669" y="146986"/>
            <a:ext cx="8683625" cy="358775"/>
          </a:xfrm>
        </p:spPr>
        <p:txBody>
          <a:bodyPr/>
          <a:lstStyle/>
          <a:p>
            <a:pPr algn="ctr"/>
            <a:r>
              <a:rPr lang="en-GB" sz="2000" dirty="0" smtClean="0"/>
              <a:t> </a:t>
            </a:r>
            <a:r>
              <a:rPr lang="en-GB" sz="2000" dirty="0"/>
              <a:t>Expansion of the Advanced Paramedic </a:t>
            </a:r>
            <a:r>
              <a:rPr lang="en-GB" sz="2000" dirty="0" smtClean="0"/>
              <a:t>Practitioner (APP) </a:t>
            </a:r>
            <a:r>
              <a:rPr lang="en-GB" sz="2000" dirty="0"/>
              <a:t>Rotational Model </a:t>
            </a:r>
            <a:r>
              <a:rPr lang="en-GB" sz="2000" dirty="0" smtClean="0"/>
              <a:t> </a:t>
            </a:r>
            <a:endParaRPr lang="en-GB" altLang="en-US" sz="2000" i="1" dirty="0" smtClean="0"/>
          </a:p>
        </p:txBody>
      </p:sp>
      <p:sp>
        <p:nvSpPr>
          <p:cNvPr id="16" name="Rectangle 15"/>
          <p:cNvSpPr/>
          <p:nvPr/>
        </p:nvSpPr>
        <p:spPr>
          <a:xfrm>
            <a:off x="188894" y="5097936"/>
            <a:ext cx="2925009" cy="1715440"/>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Mobilisation time:</a:t>
            </a:r>
            <a:endParaRPr lang="en-GB" sz="1050" b="1" dirty="0">
              <a:solidFill>
                <a:schemeClr val="accent1"/>
              </a:solidFill>
            </a:endParaRPr>
          </a:p>
          <a:p>
            <a:pPr marL="85725" indent="-85725">
              <a:buClr>
                <a:srgbClr val="FF0000"/>
              </a:buClr>
              <a:buFont typeface="Calibri" pitchFamily="34" charset="0"/>
              <a:buChar cha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Training and recruitment timescales mean it is highly unlikely the further rollout out of this scheme within 2019/20 will be possible.  However further expansion through 20/21 is possible.</a:t>
            </a:r>
          </a:p>
          <a:p>
            <a:pPr>
              <a:buClr>
                <a:srgbClr val="FF0000"/>
              </a:buClr>
              <a:defRPr/>
            </a:pPr>
            <a:endParaRPr lang="en-GB" sz="1050" dirty="0">
              <a:solidFill>
                <a:schemeClr val="tx1"/>
              </a:solidFill>
              <a:latin typeface="Calibri" pitchFamily="34" charset="0"/>
            </a:endParaRPr>
          </a:p>
          <a:p>
            <a:pPr>
              <a:buClr>
                <a:srgbClr val="FF0000"/>
              </a:buClr>
              <a:defRPr/>
            </a:pPr>
            <a:r>
              <a:rPr lang="en-GB" sz="1050" dirty="0" smtClean="0">
                <a:solidFill>
                  <a:schemeClr val="tx1"/>
                </a:solidFill>
                <a:latin typeface="Calibri" pitchFamily="34" charset="0"/>
              </a:rPr>
              <a:t>Opportunities exist to procure additional vehicles and equipment with  the current year to even further improve the effectiveness of existing APPs.</a:t>
            </a:r>
            <a:endParaRPr lang="en-GB" sz="1050" dirty="0">
              <a:solidFill>
                <a:schemeClr val="tx1"/>
              </a:solidFill>
            </a:endParaRPr>
          </a:p>
        </p:txBody>
      </p:sp>
      <p:sp>
        <p:nvSpPr>
          <p:cNvPr id="9" name="Rectangle 8"/>
          <p:cNvSpPr/>
          <p:nvPr/>
        </p:nvSpPr>
        <p:spPr>
          <a:xfrm>
            <a:off x="3285933" y="1533536"/>
            <a:ext cx="2786063" cy="3456384"/>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chemeClr val="accent1"/>
                </a:solidFill>
              </a:rPr>
              <a:t>Current status:</a:t>
            </a:r>
          </a:p>
          <a:p>
            <a:pPr>
              <a:defRPr/>
            </a:pPr>
            <a:endParaRPr lang="en-GB" sz="1050" b="1" dirty="0">
              <a:solidFill>
                <a:schemeClr val="accent1"/>
              </a:solidFill>
            </a:endParaRPr>
          </a:p>
          <a:p>
            <a:pPr>
              <a:buClr>
                <a:srgbClr val="FF0000"/>
              </a:buClr>
              <a:defRPr/>
            </a:pPr>
            <a:r>
              <a:rPr lang="en-US" sz="1050" dirty="0">
                <a:solidFill>
                  <a:schemeClr val="tx1"/>
                </a:solidFill>
                <a:latin typeface="Calibri" pitchFamily="34" charset="0"/>
              </a:rPr>
              <a:t>The APP model is a proven and successful clinical model that continues to be expanded across Wales. A first phase expansion of an additional 20 APPs are fully operational and funding has been agreed for further cohort of 26 APPs who will be commencing education from September this year. This expansion will mean that there is a foundation of APPs responding to 999 calls across each region of Wales. In addition, the full APP rotational model is in place within a number of Health Boards including Hywel Dda, Betsi </a:t>
            </a:r>
            <a:r>
              <a:rPr lang="en-US" sz="1050" dirty="0" err="1">
                <a:solidFill>
                  <a:schemeClr val="tx1"/>
                </a:solidFill>
                <a:latin typeface="Calibri" pitchFamily="34" charset="0"/>
              </a:rPr>
              <a:t>Cadwaladr</a:t>
            </a:r>
            <a:r>
              <a:rPr lang="en-US" sz="1050" dirty="0">
                <a:solidFill>
                  <a:schemeClr val="tx1"/>
                </a:solidFill>
                <a:latin typeface="Calibri" pitchFamily="34" charset="0"/>
              </a:rPr>
              <a:t> and Swansea Bay. This includes the APPs providing clinical support within the primary care (working with GP clusters) and also in the out of hours setting. </a:t>
            </a:r>
            <a:endParaRPr lang="en-GB" sz="1050" dirty="0">
              <a:solidFill>
                <a:schemeClr val="tx1"/>
              </a:solidFill>
              <a:latin typeface="Calibri" pitchFamily="34" charset="0"/>
            </a:endParaRPr>
          </a:p>
          <a:p>
            <a:pPr>
              <a:buClr>
                <a:srgbClr val="FF0000"/>
              </a:buClr>
              <a:defRPr/>
            </a:pPr>
            <a:endParaRPr lang="en-GB" sz="1050" dirty="0">
              <a:solidFill>
                <a:schemeClr val="tx1"/>
              </a:solidFill>
              <a:latin typeface="Calibri" pitchFamily="34" charset="0"/>
            </a:endParaRPr>
          </a:p>
          <a:p>
            <a:pPr marL="85725" indent="-85725">
              <a:buClr>
                <a:srgbClr val="FF0000"/>
              </a:buClr>
              <a:buFont typeface="Calibri" pitchFamily="34" charset="0"/>
              <a:buChar char="»"/>
              <a:defRPr/>
            </a:pPr>
            <a:endParaRPr lang="en-GB" sz="1050" dirty="0">
              <a:solidFill>
                <a:schemeClr val="tx1"/>
              </a:solidFill>
            </a:endParaRPr>
          </a:p>
        </p:txBody>
      </p:sp>
    </p:spTree>
    <p:extLst>
      <p:ext uri="{BB962C8B-B14F-4D97-AF65-F5344CB8AC3E}">
        <p14:creationId xmlns:p14="http://schemas.microsoft.com/office/powerpoint/2010/main" val="2283721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04" y="951467"/>
            <a:ext cx="8928544" cy="586458"/>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Purpose and Objectives:</a:t>
            </a:r>
            <a:endParaRPr lang="en-GB" sz="1050" b="1" dirty="0">
              <a:solidFill>
                <a:srgbClr val="0066A1"/>
              </a:solidFill>
            </a:endParaRPr>
          </a:p>
          <a:p>
            <a:pPr>
              <a:buClr>
                <a:srgbClr val="FF0000"/>
              </a:buClr>
              <a:defRPr/>
            </a:pPr>
            <a:r>
              <a:rPr lang="en-US" sz="1050" dirty="0" smtClean="0">
                <a:solidFill>
                  <a:prstClr val="black"/>
                </a:solidFill>
                <a:latin typeface="Calibri" pitchFamily="34" charset="0"/>
              </a:rPr>
              <a:t>To provide an  holistic </a:t>
            </a:r>
            <a:r>
              <a:rPr lang="en-US" sz="1050" dirty="0">
                <a:solidFill>
                  <a:prstClr val="black"/>
                </a:solidFill>
                <a:latin typeface="Calibri" pitchFamily="34" charset="0"/>
              </a:rPr>
              <a:t>approach to falls, from prevention to avoiding further harm. </a:t>
            </a:r>
            <a:r>
              <a:rPr lang="en-US" sz="1050" dirty="0" smtClean="0">
                <a:solidFill>
                  <a:prstClr val="black"/>
                </a:solidFill>
                <a:latin typeface="Calibri" pitchFamily="34" charset="0"/>
              </a:rPr>
              <a:t>Level </a:t>
            </a:r>
            <a:r>
              <a:rPr lang="en-US" sz="1050" dirty="0">
                <a:solidFill>
                  <a:prstClr val="black"/>
                </a:solidFill>
                <a:latin typeface="Calibri" pitchFamily="34" charset="0"/>
              </a:rPr>
              <a:t>2 focuses on providing a timely response to patients who have a possible injury or patients who have complex presentations following a </a:t>
            </a:r>
            <a:r>
              <a:rPr lang="en-US" sz="1050" dirty="0" smtClean="0">
                <a:solidFill>
                  <a:prstClr val="black"/>
                </a:solidFill>
                <a:latin typeface="Calibri" pitchFamily="34" charset="0"/>
              </a:rPr>
              <a:t>Fall to prevent unnecessary hospital attendances/admissions</a:t>
            </a:r>
            <a:endParaRPr lang="en-GB" sz="1050" dirty="0">
              <a:solidFill>
                <a:prstClr val="black"/>
              </a:solidFill>
              <a:latin typeface="Calibri" pitchFamily="34" charset="0"/>
            </a:endParaRPr>
          </a:p>
        </p:txBody>
      </p:sp>
      <p:sp>
        <p:nvSpPr>
          <p:cNvPr id="7" name="Rectangle 6"/>
          <p:cNvSpPr/>
          <p:nvPr/>
        </p:nvSpPr>
        <p:spPr>
          <a:xfrm>
            <a:off x="86297" y="1635704"/>
            <a:ext cx="2880318" cy="4032449"/>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a:solidFill>
                  <a:srgbClr val="0066A1"/>
                </a:solidFill>
              </a:rPr>
              <a:t>Background:</a:t>
            </a:r>
          </a:p>
          <a:p>
            <a:pPr algn="just">
              <a:buClr>
                <a:srgbClr val="FF0000"/>
              </a:buClr>
              <a:defRPr/>
            </a:pPr>
            <a:r>
              <a:rPr lang="en-US" sz="1050" dirty="0" smtClean="0">
                <a:solidFill>
                  <a:prstClr val="black"/>
                </a:solidFill>
                <a:latin typeface="Calibri" pitchFamily="34" charset="0"/>
              </a:rPr>
              <a:t>WAST </a:t>
            </a:r>
            <a:r>
              <a:rPr lang="en-US" sz="1050" dirty="0">
                <a:solidFill>
                  <a:prstClr val="black"/>
                </a:solidFill>
                <a:latin typeface="Calibri" pitchFamily="34" charset="0"/>
              </a:rPr>
              <a:t>has developed a </a:t>
            </a:r>
            <a:r>
              <a:rPr lang="en-US" sz="1050" dirty="0" smtClean="0">
                <a:solidFill>
                  <a:prstClr val="black"/>
                </a:solidFill>
                <a:latin typeface="Calibri" pitchFamily="34" charset="0"/>
              </a:rPr>
              <a:t>Falls Framework and </a:t>
            </a:r>
            <a:r>
              <a:rPr lang="en-US" sz="1050" dirty="0">
                <a:solidFill>
                  <a:prstClr val="black"/>
                </a:solidFill>
                <a:latin typeface="Calibri" pitchFamily="34" charset="0"/>
              </a:rPr>
              <a:t>a Falls </a:t>
            </a:r>
            <a:r>
              <a:rPr lang="en-US" sz="1050" dirty="0" smtClean="0">
                <a:solidFill>
                  <a:prstClr val="black"/>
                </a:solidFill>
                <a:latin typeface="Calibri" pitchFamily="34" charset="0"/>
              </a:rPr>
              <a:t>Response Model which are intended not only to provide clarity within the </a:t>
            </a:r>
            <a:r>
              <a:rPr lang="en-US" sz="1050" dirty="0" err="1" smtClean="0">
                <a:solidFill>
                  <a:prstClr val="black"/>
                </a:solidFill>
                <a:latin typeface="Calibri" pitchFamily="34" charset="0"/>
              </a:rPr>
              <a:t>organisation</a:t>
            </a:r>
            <a:r>
              <a:rPr lang="en-US" sz="1050" dirty="0" smtClean="0">
                <a:solidFill>
                  <a:prstClr val="black"/>
                </a:solidFill>
                <a:latin typeface="Calibri" pitchFamily="34" charset="0"/>
              </a:rPr>
              <a:t> but to inform our partners when developing local services. This consists </a:t>
            </a:r>
            <a:r>
              <a:rPr lang="en-US" sz="1050" dirty="0">
                <a:solidFill>
                  <a:prstClr val="black"/>
                </a:solidFill>
                <a:latin typeface="Calibri" pitchFamily="34" charset="0"/>
              </a:rPr>
              <a:t>of </a:t>
            </a:r>
            <a:r>
              <a:rPr lang="en-US" sz="1050" dirty="0" smtClean="0">
                <a:solidFill>
                  <a:prstClr val="black"/>
                </a:solidFill>
                <a:latin typeface="Calibri" pitchFamily="34" charset="0"/>
              </a:rPr>
              <a:t>five </a:t>
            </a:r>
            <a:r>
              <a:rPr lang="en-US" sz="1050" dirty="0">
                <a:solidFill>
                  <a:prstClr val="black"/>
                </a:solidFill>
                <a:latin typeface="Calibri" pitchFamily="34" charset="0"/>
              </a:rPr>
              <a:t>core </a:t>
            </a:r>
            <a:r>
              <a:rPr lang="en-US" sz="1050" dirty="0" smtClean="0">
                <a:solidFill>
                  <a:prstClr val="black"/>
                </a:solidFill>
                <a:latin typeface="Calibri" pitchFamily="34" charset="0"/>
              </a:rPr>
              <a:t>elements:</a:t>
            </a:r>
          </a:p>
          <a:p>
            <a:pPr algn="just">
              <a:buClr>
                <a:srgbClr val="FF0000"/>
              </a:buClr>
              <a:defRPr/>
            </a:pPr>
            <a:r>
              <a:rPr lang="en-US" sz="1050" b="1" dirty="0" smtClean="0">
                <a:solidFill>
                  <a:prstClr val="black"/>
                </a:solidFill>
                <a:latin typeface="Calibri" pitchFamily="34" charset="0"/>
              </a:rPr>
              <a:t>Prevention</a:t>
            </a:r>
            <a:r>
              <a:rPr lang="en-US" sz="1050" dirty="0">
                <a:solidFill>
                  <a:prstClr val="black"/>
                </a:solidFill>
                <a:latin typeface="Calibri" pitchFamily="34" charset="0"/>
              </a:rPr>
              <a:t>: </a:t>
            </a:r>
            <a:r>
              <a:rPr lang="en-US" sz="1050" dirty="0" smtClean="0">
                <a:solidFill>
                  <a:prstClr val="black"/>
                </a:solidFill>
                <a:latin typeface="Calibri" pitchFamily="34" charset="0"/>
              </a:rPr>
              <a:t>Recognizing </a:t>
            </a:r>
            <a:r>
              <a:rPr lang="en-US" sz="1050" dirty="0">
                <a:solidFill>
                  <a:prstClr val="black"/>
                </a:solidFill>
                <a:latin typeface="Calibri" pitchFamily="34" charset="0"/>
              </a:rPr>
              <a:t>the opportunities within WAST to contribute to the prevention of Falls</a:t>
            </a:r>
          </a:p>
          <a:p>
            <a:pPr algn="just">
              <a:buClr>
                <a:srgbClr val="FF0000"/>
              </a:buClr>
              <a:defRPr/>
            </a:pPr>
            <a:r>
              <a:rPr lang="en-US" sz="1050" b="1" dirty="0">
                <a:solidFill>
                  <a:prstClr val="black"/>
                </a:solidFill>
                <a:latin typeface="Calibri" pitchFamily="34" charset="0"/>
              </a:rPr>
              <a:t>Supporting Community Resilience</a:t>
            </a:r>
            <a:r>
              <a:rPr lang="en-US" sz="1050" dirty="0">
                <a:solidFill>
                  <a:prstClr val="black"/>
                </a:solidFill>
                <a:latin typeface="Calibri" pitchFamily="34" charset="0"/>
              </a:rPr>
              <a:t>: Working with Nursing and Residential Homes so that they are able and equipped to assist people who </a:t>
            </a:r>
            <a:r>
              <a:rPr lang="en-US" sz="1050" dirty="0" smtClean="0">
                <a:solidFill>
                  <a:prstClr val="black"/>
                </a:solidFill>
                <a:latin typeface="Calibri" pitchFamily="34" charset="0"/>
              </a:rPr>
              <a:t>fall.  Developing the role of our Community First Responders </a:t>
            </a:r>
            <a:endParaRPr lang="en-US" sz="1050" dirty="0">
              <a:solidFill>
                <a:prstClr val="black"/>
              </a:solidFill>
              <a:latin typeface="Calibri" pitchFamily="34" charset="0"/>
            </a:endParaRPr>
          </a:p>
          <a:p>
            <a:pPr algn="just">
              <a:buClr>
                <a:srgbClr val="FF0000"/>
              </a:buClr>
              <a:defRPr/>
            </a:pPr>
            <a:r>
              <a:rPr lang="en-US" sz="1050" b="1" dirty="0">
                <a:solidFill>
                  <a:prstClr val="black"/>
                </a:solidFill>
                <a:latin typeface="Calibri" pitchFamily="34" charset="0"/>
              </a:rPr>
              <a:t>Assessment (Hear and Treat): </a:t>
            </a:r>
            <a:r>
              <a:rPr lang="en-US" sz="1050" dirty="0">
                <a:solidFill>
                  <a:prstClr val="black"/>
                </a:solidFill>
                <a:latin typeface="Calibri" pitchFamily="34" charset="0"/>
              </a:rPr>
              <a:t>Ensuring we make the right assessment of the fall (uninjured, possibly injured, injured) so that we deploy </a:t>
            </a:r>
            <a:r>
              <a:rPr lang="en-US" sz="1050" dirty="0" smtClean="0">
                <a:solidFill>
                  <a:prstClr val="black"/>
                </a:solidFill>
                <a:latin typeface="Calibri" pitchFamily="34" charset="0"/>
              </a:rPr>
              <a:t>the right level of resource</a:t>
            </a:r>
            <a:endParaRPr lang="en-US" sz="1050" dirty="0">
              <a:solidFill>
                <a:prstClr val="black"/>
              </a:solidFill>
              <a:latin typeface="Calibri" pitchFamily="34" charset="0"/>
            </a:endParaRPr>
          </a:p>
          <a:p>
            <a:pPr algn="just">
              <a:buClr>
                <a:srgbClr val="FF0000"/>
              </a:buClr>
              <a:defRPr/>
            </a:pPr>
            <a:r>
              <a:rPr lang="en-US" sz="1050" b="1" dirty="0">
                <a:solidFill>
                  <a:prstClr val="black"/>
                </a:solidFill>
                <a:latin typeface="Calibri" pitchFamily="34" charset="0"/>
              </a:rPr>
              <a:t>Response (See and Treat): </a:t>
            </a:r>
            <a:r>
              <a:rPr lang="en-US" sz="1050" dirty="0">
                <a:solidFill>
                  <a:prstClr val="black"/>
                </a:solidFill>
                <a:latin typeface="Calibri" pitchFamily="34" charset="0"/>
              </a:rPr>
              <a:t>A falls Response model </a:t>
            </a:r>
            <a:r>
              <a:rPr lang="en-US" sz="1050" dirty="0" smtClean="0">
                <a:solidFill>
                  <a:prstClr val="black"/>
                </a:solidFill>
                <a:latin typeface="Calibri" pitchFamily="34" charset="0"/>
              </a:rPr>
              <a:t>focuses on three levels of response. Level 1 (Non Injury/Minor Injury). Level 2 (Complex, Possible Injury), Level 3 (Emergency Response)</a:t>
            </a:r>
            <a:endParaRPr lang="en-US" sz="1050" dirty="0">
              <a:solidFill>
                <a:prstClr val="black"/>
              </a:solidFill>
              <a:latin typeface="Calibri" pitchFamily="34" charset="0"/>
            </a:endParaRPr>
          </a:p>
          <a:p>
            <a:pPr algn="just">
              <a:buClr>
                <a:srgbClr val="FF0000"/>
              </a:buClr>
              <a:defRPr/>
            </a:pPr>
            <a:r>
              <a:rPr lang="en-US" sz="1050" b="1" dirty="0">
                <a:solidFill>
                  <a:prstClr val="black"/>
                </a:solidFill>
                <a:latin typeface="Calibri" pitchFamily="34" charset="0"/>
              </a:rPr>
              <a:t>Avoiding Further Harm: </a:t>
            </a:r>
            <a:r>
              <a:rPr lang="en-US" sz="1050" dirty="0">
                <a:solidFill>
                  <a:prstClr val="black"/>
                </a:solidFill>
                <a:latin typeface="Calibri" pitchFamily="34" charset="0"/>
              </a:rPr>
              <a:t>Falls Referral pathways/ awareness of the development of pressure ulcers. </a:t>
            </a:r>
          </a:p>
          <a:p>
            <a:pPr>
              <a:buClr>
                <a:srgbClr val="FF0000"/>
              </a:buClr>
              <a:defRPr/>
            </a:pPr>
            <a:endParaRPr lang="en-US" sz="1050" dirty="0">
              <a:solidFill>
                <a:prstClr val="black"/>
              </a:solidFill>
              <a:latin typeface="Calibri" pitchFamily="34" charset="0"/>
            </a:endParaRPr>
          </a:p>
          <a:p>
            <a:pPr>
              <a:buClr>
                <a:srgbClr val="FF0000"/>
              </a:buClr>
              <a:defRPr/>
            </a:pPr>
            <a:endParaRPr lang="en-GB" sz="1050" dirty="0">
              <a:solidFill>
                <a:prstClr val="black"/>
              </a:solidFill>
              <a:latin typeface="Calibri" pitchFamily="34" charset="0"/>
            </a:endParaRPr>
          </a:p>
          <a:p>
            <a:pPr marL="85725" indent="-85725">
              <a:buClr>
                <a:srgbClr val="FF0000"/>
              </a:buClr>
              <a:buFont typeface="Calibri" pitchFamily="34" charset="0"/>
              <a:buChar char="»"/>
              <a:defRPr/>
            </a:pPr>
            <a:endParaRPr lang="en-GB" sz="1050" dirty="0">
              <a:solidFill>
                <a:srgbClr val="FF0000"/>
              </a:solidFill>
              <a:latin typeface="Calibri" pitchFamily="34" charset="0"/>
            </a:endParaRPr>
          </a:p>
        </p:txBody>
      </p:sp>
      <p:sp>
        <p:nvSpPr>
          <p:cNvPr id="12" name="Rectangle 11"/>
          <p:cNvSpPr/>
          <p:nvPr/>
        </p:nvSpPr>
        <p:spPr>
          <a:xfrm>
            <a:off x="5868144" y="1635704"/>
            <a:ext cx="3167904" cy="4134956"/>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Expected Outcomes:</a:t>
            </a:r>
            <a:endParaRPr lang="en-GB" sz="1050" b="1" dirty="0">
              <a:solidFill>
                <a:srgbClr val="0066A1"/>
              </a:solidFill>
            </a:endParaRPr>
          </a:p>
          <a:p>
            <a:pPr algn="just">
              <a:defRPr/>
            </a:pPr>
            <a:r>
              <a:rPr lang="en-US" sz="1050" dirty="0" smtClean="0">
                <a:solidFill>
                  <a:prstClr val="black"/>
                </a:solidFill>
                <a:latin typeface="Calibri" pitchFamily="34" charset="0"/>
              </a:rPr>
              <a:t>Previous full </a:t>
            </a:r>
            <a:r>
              <a:rPr lang="en-US" sz="1050" dirty="0">
                <a:solidFill>
                  <a:prstClr val="black"/>
                </a:solidFill>
                <a:latin typeface="Calibri" pitchFamily="34" charset="0"/>
              </a:rPr>
              <a:t>s</a:t>
            </a:r>
            <a:r>
              <a:rPr lang="en-US" sz="1050" dirty="0" smtClean="0">
                <a:solidFill>
                  <a:prstClr val="black"/>
                </a:solidFill>
                <a:latin typeface="Calibri" pitchFamily="34" charset="0"/>
              </a:rPr>
              <a:t>ervice </a:t>
            </a:r>
            <a:r>
              <a:rPr lang="en-US" sz="1050" dirty="0">
                <a:solidFill>
                  <a:prstClr val="black"/>
                </a:solidFill>
                <a:latin typeface="Calibri" pitchFamily="34" charset="0"/>
              </a:rPr>
              <a:t>e</a:t>
            </a:r>
            <a:r>
              <a:rPr lang="en-US" sz="1050" dirty="0" smtClean="0">
                <a:solidFill>
                  <a:prstClr val="black"/>
                </a:solidFill>
                <a:latin typeface="Calibri" pitchFamily="34" charset="0"/>
              </a:rPr>
              <a:t>valuation of the period Oct 16-March 17 </a:t>
            </a:r>
            <a:r>
              <a:rPr lang="en-GB" sz="1050" dirty="0" smtClean="0">
                <a:solidFill>
                  <a:prstClr val="black"/>
                </a:solidFill>
                <a:latin typeface="Calibri" panose="020F0502020204030204" pitchFamily="34" charset="0"/>
              </a:rPr>
              <a:t>indicates that the decision making by the FRS team differed significantly from that of the core, non-FRS service .It has </a:t>
            </a:r>
            <a:r>
              <a:rPr lang="en-GB" sz="1050" dirty="0">
                <a:solidFill>
                  <a:prstClr val="black"/>
                </a:solidFill>
                <a:latin typeface="Calibri" panose="020F0502020204030204" pitchFamily="34" charset="0"/>
              </a:rPr>
              <a:t>been possible to </a:t>
            </a:r>
            <a:r>
              <a:rPr lang="en-GB" sz="1050" dirty="0" smtClean="0">
                <a:solidFill>
                  <a:prstClr val="black"/>
                </a:solidFill>
                <a:latin typeface="Calibri" panose="020F0502020204030204" pitchFamily="34" charset="0"/>
              </a:rPr>
              <a:t>estimate </a:t>
            </a:r>
            <a:r>
              <a:rPr lang="en-GB" sz="1050" dirty="0">
                <a:solidFill>
                  <a:prstClr val="black"/>
                </a:solidFill>
                <a:latin typeface="Calibri" panose="020F0502020204030204" pitchFamily="34" charset="0"/>
              </a:rPr>
              <a:t>that the FRS team succeeded in keeping a significantly greater proportion of patients at home and, even following 30 days of </a:t>
            </a:r>
            <a:r>
              <a:rPr lang="en-GB" sz="1050" dirty="0" smtClean="0">
                <a:solidFill>
                  <a:prstClr val="black"/>
                </a:solidFill>
                <a:latin typeface="Calibri" panose="020F0502020204030204" pitchFamily="34" charset="0"/>
              </a:rPr>
              <a:t>initial </a:t>
            </a:r>
            <a:r>
              <a:rPr lang="en-GB" sz="1050" dirty="0">
                <a:solidFill>
                  <a:prstClr val="black"/>
                </a:solidFill>
                <a:latin typeface="Calibri" panose="020F0502020204030204" pitchFamily="34" charset="0"/>
              </a:rPr>
              <a:t>intervention, 63% of </a:t>
            </a:r>
            <a:r>
              <a:rPr lang="en-GB" sz="1050" dirty="0" smtClean="0">
                <a:solidFill>
                  <a:prstClr val="black"/>
                </a:solidFill>
                <a:latin typeface="Calibri" panose="020F0502020204030204" pitchFamily="34" charset="0"/>
              </a:rPr>
              <a:t>patients were cared for outside </a:t>
            </a:r>
            <a:r>
              <a:rPr lang="en-GB" sz="1050" dirty="0">
                <a:solidFill>
                  <a:prstClr val="black"/>
                </a:solidFill>
                <a:latin typeface="Calibri" panose="020F0502020204030204" pitchFamily="34" charset="0"/>
              </a:rPr>
              <a:t>of </a:t>
            </a:r>
            <a:r>
              <a:rPr lang="en-GB" sz="1050" dirty="0" smtClean="0">
                <a:solidFill>
                  <a:prstClr val="black"/>
                </a:solidFill>
                <a:latin typeface="Calibri" panose="020F0502020204030204" pitchFamily="34" charset="0"/>
              </a:rPr>
              <a:t>hospital. </a:t>
            </a:r>
          </a:p>
          <a:p>
            <a:pPr algn="just">
              <a:defRPr/>
            </a:pPr>
            <a:r>
              <a:rPr lang="en-GB" sz="1050" b="1" dirty="0" smtClean="0">
                <a:solidFill>
                  <a:prstClr val="black"/>
                </a:solidFill>
                <a:latin typeface="Calibri" panose="020F0502020204030204" pitchFamily="34" charset="0"/>
              </a:rPr>
              <a:t>The evaluation </a:t>
            </a:r>
            <a:r>
              <a:rPr lang="en-GB" sz="1050" dirty="0" smtClean="0">
                <a:solidFill>
                  <a:prstClr val="black"/>
                </a:solidFill>
                <a:latin typeface="Calibri" panose="020F0502020204030204" pitchFamily="34" charset="0"/>
              </a:rPr>
              <a:t>estimated that the FRS team succeeded in keeping a significantly greater proportion of patients at home and, even following 30 days of their initial intervention, 63% of people continued to be cared for outside of hospital. Through tracking patient’s journey through hospital</a:t>
            </a:r>
            <a:r>
              <a:rPr lang="en-GB" sz="1050" dirty="0">
                <a:solidFill>
                  <a:prstClr val="black"/>
                </a:solidFill>
                <a:latin typeface="Calibri" panose="020F0502020204030204" pitchFamily="34" charset="0"/>
              </a:rPr>
              <a:t>, it was also possible to estimate the </a:t>
            </a:r>
            <a:r>
              <a:rPr lang="en-GB" sz="1050" dirty="0" smtClean="0">
                <a:solidFill>
                  <a:prstClr val="black"/>
                </a:solidFill>
                <a:latin typeface="Calibri" panose="020F0502020204030204" pitchFamily="34" charset="0"/>
              </a:rPr>
              <a:t>number </a:t>
            </a:r>
            <a:r>
              <a:rPr lang="en-GB" sz="1050" dirty="0">
                <a:solidFill>
                  <a:prstClr val="black"/>
                </a:solidFill>
                <a:latin typeface="Calibri" panose="020F0502020204030204" pitchFamily="34" charset="0"/>
              </a:rPr>
              <a:t>of bed days typically incurred by patients conveyed to hospital. </a:t>
            </a:r>
            <a:r>
              <a:rPr lang="en-GB" sz="1050" dirty="0" smtClean="0">
                <a:solidFill>
                  <a:prstClr val="black"/>
                </a:solidFill>
                <a:latin typeface="Calibri" panose="020F0502020204030204" pitchFamily="34" charset="0"/>
              </a:rPr>
              <a:t>Due to the reduced </a:t>
            </a:r>
            <a:r>
              <a:rPr lang="en-GB" sz="1050" dirty="0">
                <a:solidFill>
                  <a:prstClr val="black"/>
                </a:solidFill>
                <a:latin typeface="Calibri" panose="020F0502020204030204" pitchFamily="34" charset="0"/>
              </a:rPr>
              <a:t>conveyance rate to hospital by the FRS team, the system benefitted from 210 fewer conveyances to hospital, 190 fewer ED attendances, 106 fewer hospital admissions and 1,685 occupied bed days (the equivalent of 10 beds</a:t>
            </a:r>
            <a:r>
              <a:rPr lang="en-GB" sz="1050" dirty="0" smtClean="0">
                <a:solidFill>
                  <a:prstClr val="black"/>
                </a:solidFill>
                <a:latin typeface="Calibri" panose="020F0502020204030204" pitchFamily="34" charset="0"/>
              </a:rPr>
              <a:t>). * </a:t>
            </a:r>
            <a:r>
              <a:rPr lang="en-GB" sz="800" dirty="0" smtClean="0">
                <a:solidFill>
                  <a:prstClr val="black"/>
                </a:solidFill>
                <a:latin typeface="Calibri" panose="020F0502020204030204" pitchFamily="34" charset="0"/>
              </a:rPr>
              <a:t>Assumes no re contact </a:t>
            </a:r>
            <a:endParaRPr lang="en-GB" sz="1050" dirty="0" smtClean="0">
              <a:solidFill>
                <a:prstClr val="black"/>
              </a:solidFill>
              <a:latin typeface="Calibri" panose="020F0502020204030204" pitchFamily="34" charset="0"/>
            </a:endParaRPr>
          </a:p>
          <a:p>
            <a:pPr algn="just">
              <a:defRPr/>
            </a:pPr>
            <a:r>
              <a:rPr lang="en-GB" sz="1050" b="1" dirty="0" smtClean="0">
                <a:solidFill>
                  <a:prstClr val="black"/>
                </a:solidFill>
                <a:latin typeface="Calibri" panose="020F0502020204030204" pitchFamily="34" charset="0"/>
              </a:rPr>
              <a:t>Outcomes: </a:t>
            </a:r>
            <a:r>
              <a:rPr lang="en-GB" sz="1050" dirty="0" smtClean="0">
                <a:solidFill>
                  <a:prstClr val="black"/>
                </a:solidFill>
                <a:latin typeface="Calibri" panose="020F0502020204030204" pitchFamily="34" charset="0"/>
              </a:rPr>
              <a:t>Reduction in Conveyance to ED, Reduction in Bed Days occupied, Improved access to Community Services </a:t>
            </a:r>
            <a:endParaRPr lang="en-GB" sz="1050" dirty="0">
              <a:solidFill>
                <a:prstClr val="black"/>
              </a:solidFill>
              <a:latin typeface="Calibri" panose="020F0502020204030204" pitchFamily="34" charset="0"/>
            </a:endParaRPr>
          </a:p>
        </p:txBody>
      </p:sp>
      <p:sp>
        <p:nvSpPr>
          <p:cNvPr id="14" name="Rectangle 13"/>
          <p:cNvSpPr/>
          <p:nvPr/>
        </p:nvSpPr>
        <p:spPr>
          <a:xfrm>
            <a:off x="5868145" y="5854631"/>
            <a:ext cx="3167904" cy="917237"/>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Indicative Costs:</a:t>
            </a:r>
            <a:endParaRPr lang="en-GB" sz="1050" b="1" dirty="0">
              <a:solidFill>
                <a:srgbClr val="0066A1"/>
              </a:solidFill>
            </a:endParaRPr>
          </a:p>
          <a:p>
            <a:pPr>
              <a:defRPr/>
            </a:pPr>
            <a:r>
              <a:rPr lang="en-GB" sz="1050" dirty="0" smtClean="0">
                <a:solidFill>
                  <a:prstClr val="black"/>
                </a:solidFill>
                <a:latin typeface="Calibri" pitchFamily="34" charset="0"/>
              </a:rPr>
              <a:t> 2.7 WTE- Band 6 Physio's at £41,000  (inc 20 % Unsocial hours –estimated-  £133,000</a:t>
            </a:r>
          </a:p>
          <a:p>
            <a:pPr>
              <a:buClr>
                <a:srgbClr val="FF0000"/>
              </a:buClr>
              <a:defRPr/>
            </a:pPr>
            <a:r>
              <a:rPr lang="en-GB" sz="1050" dirty="0" smtClean="0">
                <a:solidFill>
                  <a:prstClr val="black"/>
                </a:solidFill>
                <a:latin typeface="Calibri" pitchFamily="34" charset="0"/>
              </a:rPr>
              <a:t>2.7 WTE- Band 6 Paramedics- £123,493 including Unsocial Hours). </a:t>
            </a:r>
            <a:r>
              <a:rPr lang="en-GB" sz="1050" b="1" dirty="0" smtClean="0">
                <a:solidFill>
                  <a:prstClr val="black"/>
                </a:solidFill>
                <a:latin typeface="Calibri" pitchFamily="34" charset="0"/>
              </a:rPr>
              <a:t>Total cost £256,493 (per HB area)</a:t>
            </a:r>
            <a:endParaRPr lang="en-GB" sz="1050" dirty="0">
              <a:solidFill>
                <a:prstClr val="black"/>
              </a:solidFill>
              <a:latin typeface="Calibri" pitchFamily="34" charset="0"/>
            </a:endParaRPr>
          </a:p>
        </p:txBody>
      </p:sp>
      <p:sp>
        <p:nvSpPr>
          <p:cNvPr id="15" name="Rectangle 14"/>
          <p:cNvSpPr/>
          <p:nvPr/>
        </p:nvSpPr>
        <p:spPr>
          <a:xfrm>
            <a:off x="3013823" y="5765933"/>
            <a:ext cx="2808313" cy="1006300"/>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Risks and Issues:</a:t>
            </a:r>
            <a:endParaRPr lang="en-GB" sz="1050" b="1" dirty="0">
              <a:solidFill>
                <a:srgbClr val="0066A1"/>
              </a:solidFill>
            </a:endParaRPr>
          </a:p>
          <a:p>
            <a:pPr marL="85725" indent="-85725">
              <a:buClr>
                <a:srgbClr val="FF0000"/>
              </a:buClr>
              <a:buFont typeface="Calibri" pitchFamily="34" charset="0"/>
              <a:buChar char="»"/>
              <a:defRPr/>
            </a:pPr>
            <a:r>
              <a:rPr lang="en-GB" sz="1050" dirty="0" smtClean="0">
                <a:solidFill>
                  <a:prstClr val="black"/>
                </a:solidFill>
                <a:latin typeface="Calibri" pitchFamily="34" charset="0"/>
              </a:rPr>
              <a:t>Staffing concerns within community teams and release of Therapy Staff</a:t>
            </a:r>
          </a:p>
          <a:p>
            <a:pPr marL="85725" indent="-85725">
              <a:buClr>
                <a:srgbClr val="FF0000"/>
              </a:buClr>
              <a:buFont typeface="Calibri" pitchFamily="34" charset="0"/>
              <a:buChar char="»"/>
              <a:defRPr/>
            </a:pPr>
            <a:r>
              <a:rPr lang="en-GB" sz="1050" dirty="0" smtClean="0">
                <a:solidFill>
                  <a:prstClr val="black"/>
                </a:solidFill>
                <a:latin typeface="Calibri" pitchFamily="34" charset="0"/>
              </a:rPr>
              <a:t>Increase in workload within the Clinical Contact Centre required to identify suitable incidents</a:t>
            </a:r>
          </a:p>
          <a:p>
            <a:pPr marL="85725" indent="-85725">
              <a:buClr>
                <a:srgbClr val="FF0000"/>
              </a:buClr>
              <a:buFont typeface="Calibri" pitchFamily="34" charset="0"/>
              <a:buChar char="»"/>
              <a:defRPr/>
            </a:pPr>
            <a:endParaRPr lang="en-GB" sz="1050" dirty="0">
              <a:solidFill>
                <a:prstClr val="black"/>
              </a:solidFill>
              <a:latin typeface="Calibri" pitchFamily="34" charset="0"/>
            </a:endParaRPr>
          </a:p>
          <a:p>
            <a:pPr marL="85725" indent="-85725">
              <a:buClr>
                <a:srgbClr val="FF0000"/>
              </a:buClr>
              <a:buFont typeface="Calibri" pitchFamily="34" charset="0"/>
              <a:buChar char="»"/>
              <a:defRPr/>
            </a:pPr>
            <a:endParaRPr lang="en-GB" sz="1050" dirty="0">
              <a:solidFill>
                <a:prstClr val="black"/>
              </a:solidFill>
            </a:endParaRPr>
          </a:p>
        </p:txBody>
      </p:sp>
      <p:sp>
        <p:nvSpPr>
          <p:cNvPr id="5131" name="Title 15"/>
          <p:cNvSpPr>
            <a:spLocks noGrp="1"/>
          </p:cNvSpPr>
          <p:nvPr>
            <p:ph type="title"/>
          </p:nvPr>
        </p:nvSpPr>
        <p:spPr>
          <a:xfrm>
            <a:off x="-396552" y="260648"/>
            <a:ext cx="8683625" cy="358775"/>
          </a:xfrm>
        </p:spPr>
        <p:txBody>
          <a:bodyPr/>
          <a:lstStyle/>
          <a:p>
            <a:pPr algn="ctr"/>
            <a:r>
              <a:rPr lang="en-GB" sz="2000" dirty="0" smtClean="0"/>
              <a:t>  </a:t>
            </a:r>
            <a:r>
              <a:rPr lang="en-GB" sz="2000" dirty="0"/>
              <a:t>Expansion of the Level 2 Falls Response (WAST Falls Framework)</a:t>
            </a:r>
            <a:r>
              <a:rPr lang="en-GB" sz="2000" dirty="0" smtClean="0"/>
              <a:t> </a:t>
            </a:r>
            <a:endParaRPr lang="en-GB" altLang="en-US" sz="2000" i="1" dirty="0" smtClean="0"/>
          </a:p>
        </p:txBody>
      </p:sp>
      <p:sp>
        <p:nvSpPr>
          <p:cNvPr id="16" name="Rectangle 15"/>
          <p:cNvSpPr/>
          <p:nvPr/>
        </p:nvSpPr>
        <p:spPr>
          <a:xfrm>
            <a:off x="107503" y="5763756"/>
            <a:ext cx="2859112" cy="1008112"/>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Mobilisation time:</a:t>
            </a:r>
            <a:endParaRPr lang="en-GB" sz="1050" b="1" dirty="0">
              <a:solidFill>
                <a:srgbClr val="0066A1"/>
              </a:solidFill>
            </a:endParaRPr>
          </a:p>
          <a:p>
            <a:pPr marL="85725" indent="-85725">
              <a:buClr>
                <a:srgbClr val="FF0000"/>
              </a:buClr>
              <a:buFont typeface="Calibri" pitchFamily="34" charset="0"/>
              <a:buChar char="»"/>
              <a:defRPr/>
            </a:pPr>
            <a:r>
              <a:rPr lang="en-GB" sz="1050" dirty="0" smtClean="0">
                <a:solidFill>
                  <a:prstClr val="black"/>
                </a:solidFill>
                <a:latin typeface="Calibri" pitchFamily="34" charset="0"/>
              </a:rPr>
              <a:t>Recruitment and Training would have to commence within the Community Resource Teams and Integrated Care Teams. Introduction of Level 2 teams would be possible during 2019/20 and 2020/21</a:t>
            </a:r>
          </a:p>
          <a:p>
            <a:pPr marL="85725" indent="-85725">
              <a:buClr>
                <a:srgbClr val="FF0000"/>
              </a:buClr>
              <a:buFont typeface="Calibri" pitchFamily="34" charset="0"/>
              <a:buChar char="»"/>
              <a:defRPr/>
            </a:pPr>
            <a:endParaRPr lang="en-GB" sz="1050" dirty="0" smtClean="0">
              <a:solidFill>
                <a:prstClr val="black"/>
              </a:solidFill>
              <a:latin typeface="Calibri" pitchFamily="34" charset="0"/>
            </a:endParaRPr>
          </a:p>
          <a:p>
            <a:pPr marL="85725" indent="-85725">
              <a:buClr>
                <a:srgbClr val="FF0000"/>
              </a:buClr>
              <a:buFont typeface="Calibri" pitchFamily="34" charset="0"/>
              <a:buChar char="»"/>
              <a:defRPr/>
            </a:pPr>
            <a:endParaRPr lang="en-GB" sz="1050" dirty="0">
              <a:solidFill>
                <a:prstClr val="black"/>
              </a:solidFill>
              <a:latin typeface="Calibri" pitchFamily="34" charset="0"/>
            </a:endParaRPr>
          </a:p>
          <a:p>
            <a:pPr marL="85725" indent="-85725">
              <a:buClr>
                <a:srgbClr val="FF0000"/>
              </a:buClr>
              <a:buFont typeface="Calibri" pitchFamily="34" charset="0"/>
              <a:buChar char="»"/>
              <a:defRPr/>
            </a:pPr>
            <a:endParaRPr lang="en-GB" sz="1050" dirty="0">
              <a:solidFill>
                <a:prstClr val="black"/>
              </a:solidFill>
              <a:latin typeface="Calibri" pitchFamily="34" charset="0"/>
            </a:endParaRPr>
          </a:p>
          <a:p>
            <a:pPr marL="85725" indent="-85725">
              <a:buClr>
                <a:srgbClr val="FF0000"/>
              </a:buClr>
              <a:buFont typeface="Calibri" pitchFamily="34" charset="0"/>
              <a:buChar char="»"/>
              <a:defRPr/>
            </a:pPr>
            <a:endParaRPr lang="en-GB" sz="1050" dirty="0">
              <a:solidFill>
                <a:prstClr val="black"/>
              </a:solidFill>
            </a:endParaRPr>
          </a:p>
        </p:txBody>
      </p:sp>
      <p:sp>
        <p:nvSpPr>
          <p:cNvPr id="9" name="Rectangle 8"/>
          <p:cNvSpPr/>
          <p:nvPr/>
        </p:nvSpPr>
        <p:spPr>
          <a:xfrm>
            <a:off x="3013823" y="1635704"/>
            <a:ext cx="2808313" cy="4032449"/>
          </a:xfrm>
          <a:prstGeom prst="rect">
            <a:avLst/>
          </a:prstGeom>
          <a:solidFill>
            <a:srgbClr val="CCFF99">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1050" b="1" dirty="0" smtClean="0">
                <a:solidFill>
                  <a:srgbClr val="0066A1"/>
                </a:solidFill>
              </a:rPr>
              <a:t>Current status:</a:t>
            </a:r>
          </a:p>
          <a:p>
            <a:pPr algn="just">
              <a:buClr>
                <a:srgbClr val="FF0000"/>
              </a:buClr>
              <a:defRPr/>
            </a:pPr>
            <a:r>
              <a:rPr lang="en-US" sz="1050" b="1" dirty="0">
                <a:solidFill>
                  <a:prstClr val="black"/>
                </a:solidFill>
                <a:latin typeface="Calibri" pitchFamily="34" charset="0"/>
              </a:rPr>
              <a:t>Level 1 falls response – </a:t>
            </a:r>
            <a:r>
              <a:rPr lang="en-US" sz="1050" dirty="0">
                <a:solidFill>
                  <a:prstClr val="black"/>
                </a:solidFill>
                <a:latin typeface="Calibri" pitchFamily="34" charset="0"/>
              </a:rPr>
              <a:t>In partnership with St John Cymru Wales a Falls Assistant (FA) model exists across five Health Boards. </a:t>
            </a:r>
          </a:p>
          <a:p>
            <a:pPr algn="just">
              <a:buClr>
                <a:srgbClr val="FF0000"/>
              </a:buClr>
              <a:defRPr/>
            </a:pPr>
            <a:r>
              <a:rPr lang="en-US" sz="1050" dirty="0">
                <a:solidFill>
                  <a:prstClr val="black"/>
                </a:solidFill>
                <a:latin typeface="Calibri" pitchFamily="34" charset="0"/>
              </a:rPr>
              <a:t>A robust evaluation of the scheme has taken place and WAST is </a:t>
            </a:r>
            <a:r>
              <a:rPr lang="en-US" sz="1050" dirty="0" smtClean="0">
                <a:solidFill>
                  <a:prstClr val="black"/>
                </a:solidFill>
                <a:latin typeface="Calibri" pitchFamily="34" charset="0"/>
              </a:rPr>
              <a:t>awaiting the outcome of a bid to the Chief Ambulance Services Commissioner for Welsh Government Healthier </a:t>
            </a:r>
            <a:r>
              <a:rPr lang="en-US" sz="1050" dirty="0">
                <a:solidFill>
                  <a:prstClr val="black"/>
                </a:solidFill>
                <a:latin typeface="Calibri" pitchFamily="34" charset="0"/>
              </a:rPr>
              <a:t>Wales monies </a:t>
            </a:r>
            <a:r>
              <a:rPr lang="en-US" sz="1050" dirty="0" smtClean="0">
                <a:solidFill>
                  <a:prstClr val="black"/>
                </a:solidFill>
                <a:latin typeface="Calibri" pitchFamily="34" charset="0"/>
              </a:rPr>
              <a:t>which </a:t>
            </a:r>
            <a:r>
              <a:rPr lang="en-US" sz="1050" dirty="0">
                <a:solidFill>
                  <a:prstClr val="black"/>
                </a:solidFill>
                <a:latin typeface="Calibri" pitchFamily="34" charset="0"/>
              </a:rPr>
              <a:t>have </a:t>
            </a:r>
            <a:r>
              <a:rPr lang="en-US" sz="1050" dirty="0" smtClean="0">
                <a:solidFill>
                  <a:prstClr val="black"/>
                </a:solidFill>
                <a:latin typeface="Calibri" pitchFamily="34" charset="0"/>
              </a:rPr>
              <a:t>been </a:t>
            </a:r>
            <a:r>
              <a:rPr lang="en-US" sz="1050" dirty="0">
                <a:solidFill>
                  <a:prstClr val="black"/>
                </a:solidFill>
                <a:latin typeface="Calibri" pitchFamily="34" charset="0"/>
              </a:rPr>
              <a:t>ring-fenced for WAST. </a:t>
            </a:r>
            <a:r>
              <a:rPr lang="en-US" sz="1050" dirty="0" smtClean="0">
                <a:solidFill>
                  <a:prstClr val="black"/>
                </a:solidFill>
                <a:latin typeface="Calibri" pitchFamily="34" charset="0"/>
              </a:rPr>
              <a:t>Results demonstrated an improved timeliness of response. </a:t>
            </a:r>
            <a:r>
              <a:rPr lang="en-US" sz="1050" dirty="0">
                <a:solidFill>
                  <a:prstClr val="black"/>
                </a:solidFill>
                <a:latin typeface="Calibri" pitchFamily="34" charset="0"/>
              </a:rPr>
              <a:t> </a:t>
            </a:r>
            <a:endParaRPr lang="en-US" sz="1050" dirty="0" smtClean="0">
              <a:solidFill>
                <a:prstClr val="black"/>
              </a:solidFill>
              <a:latin typeface="Calibri" pitchFamily="34" charset="0"/>
            </a:endParaRPr>
          </a:p>
          <a:p>
            <a:pPr algn="just">
              <a:buClr>
                <a:srgbClr val="FF0000"/>
              </a:buClr>
              <a:defRPr/>
            </a:pPr>
            <a:r>
              <a:rPr lang="en-US" sz="1050" dirty="0" smtClean="0">
                <a:solidFill>
                  <a:prstClr val="black"/>
                </a:solidFill>
                <a:latin typeface="Calibri" pitchFamily="34" charset="0"/>
              </a:rPr>
              <a:t>A Level 2 Falls Response (L2) has subsequently been trialed </a:t>
            </a:r>
            <a:r>
              <a:rPr lang="en-US" sz="1050" dirty="0">
                <a:solidFill>
                  <a:prstClr val="black"/>
                </a:solidFill>
                <a:latin typeface="Calibri" pitchFamily="34" charset="0"/>
              </a:rPr>
              <a:t>and operated in Aneurin Bevan Health Board since </a:t>
            </a:r>
            <a:r>
              <a:rPr lang="en-US" sz="1050" dirty="0" smtClean="0">
                <a:solidFill>
                  <a:prstClr val="black"/>
                </a:solidFill>
                <a:latin typeface="Calibri" pitchFamily="34" charset="0"/>
              </a:rPr>
              <a:t>2016 under the Integrated Care Fund.</a:t>
            </a:r>
            <a:r>
              <a:rPr lang="en-GB" sz="1050" dirty="0" smtClean="0">
                <a:solidFill>
                  <a:prstClr val="black"/>
                </a:solidFill>
                <a:latin typeface="Calibri" pitchFamily="34" charset="0"/>
              </a:rPr>
              <a:t> </a:t>
            </a:r>
            <a:r>
              <a:rPr lang="en-US" sz="1050" dirty="0" smtClean="0">
                <a:solidFill>
                  <a:prstClr val="black"/>
                </a:solidFill>
                <a:latin typeface="Calibri" pitchFamily="34" charset="0"/>
              </a:rPr>
              <a:t>The L2 ABUHB </a:t>
            </a:r>
            <a:r>
              <a:rPr lang="en-US" sz="1050" dirty="0">
                <a:solidFill>
                  <a:prstClr val="black"/>
                </a:solidFill>
                <a:latin typeface="Calibri" pitchFamily="34" charset="0"/>
              </a:rPr>
              <a:t>has demonstrated a range of patient, operational and wider system benefits.  During the period of 2018/19, 77% of patients were safely assessed and managed at home and/or referred to </a:t>
            </a:r>
            <a:r>
              <a:rPr lang="en-US" sz="1050" dirty="0" smtClean="0">
                <a:solidFill>
                  <a:prstClr val="black"/>
                </a:solidFill>
                <a:latin typeface="Calibri" pitchFamily="34" charset="0"/>
              </a:rPr>
              <a:t>community based services.  Only 17% of patients required further assessment in the Emergency Department. Referrals by the multi-disciplinary team and equipment provided assisted in reducing the likelihood of future </a:t>
            </a:r>
            <a:r>
              <a:rPr lang="en-US" sz="1050" dirty="0">
                <a:solidFill>
                  <a:prstClr val="black"/>
                </a:solidFill>
                <a:latin typeface="Calibri" pitchFamily="34" charset="0"/>
              </a:rPr>
              <a:t>falls as a result of putting into place bespoke </a:t>
            </a:r>
            <a:r>
              <a:rPr lang="en-US" sz="1050" dirty="0" smtClean="0">
                <a:solidFill>
                  <a:prstClr val="black"/>
                </a:solidFill>
                <a:latin typeface="Calibri" pitchFamily="34" charset="0"/>
              </a:rPr>
              <a:t>care</a:t>
            </a:r>
            <a:endParaRPr lang="en-GB" sz="1050" dirty="0">
              <a:solidFill>
                <a:prstClr val="black"/>
              </a:solidFill>
              <a:latin typeface="Calibri" pitchFamily="34" charset="0"/>
            </a:endParaRPr>
          </a:p>
        </p:txBody>
      </p:sp>
    </p:spTree>
    <p:extLst>
      <p:ext uri="{BB962C8B-B14F-4D97-AF65-F5344CB8AC3E}">
        <p14:creationId xmlns:p14="http://schemas.microsoft.com/office/powerpoint/2010/main" val="342523725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ae4b2b46f1c953744501e27829864442d287b0"/>
</p:tagLst>
</file>

<file path=ppt/theme/theme1.xml><?xml version="1.0" encoding="utf-8"?>
<a:theme xmlns:a="http://schemas.openxmlformats.org/drawingml/2006/main" name="Atos Consulting PPT v3.0">
  <a:themeElements>
    <a:clrScheme name="Atos Theme">
      <a:dk1>
        <a:sysClr val="windowText" lastClr="000000"/>
      </a:dk1>
      <a:lt1>
        <a:sysClr val="window" lastClr="FFFFFF"/>
      </a:lt1>
      <a:dk2>
        <a:srgbClr val="0066A1"/>
      </a:dk2>
      <a:lt2>
        <a:srgbClr val="829DC7"/>
      </a:lt2>
      <a:accent1>
        <a:srgbClr val="0066A1"/>
      </a:accent1>
      <a:accent2>
        <a:srgbClr val="829DC7"/>
      </a:accent2>
      <a:accent3>
        <a:srgbClr val="000000"/>
      </a:accent3>
      <a:accent4>
        <a:srgbClr val="808080"/>
      </a:accent4>
      <a:accent5>
        <a:srgbClr val="FFFFFF"/>
      </a:accent5>
      <a:accent6>
        <a:srgbClr val="BFBFBF"/>
      </a:accent6>
      <a:hlink>
        <a:srgbClr val="0066A1"/>
      </a:hlink>
      <a:folHlink>
        <a:srgbClr val="829DC7"/>
      </a:folHlink>
    </a:clrScheme>
    <a:fontScheme name="Atos Font">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tos Corporate PPT Draft v0.92">
  <a:themeElements>
    <a:clrScheme name="Atos Theme">
      <a:dk1>
        <a:sysClr val="windowText" lastClr="000000"/>
      </a:dk1>
      <a:lt1>
        <a:sysClr val="window" lastClr="FFFFFF"/>
      </a:lt1>
      <a:dk2>
        <a:srgbClr val="0066A1"/>
      </a:dk2>
      <a:lt2>
        <a:srgbClr val="829DC7"/>
      </a:lt2>
      <a:accent1>
        <a:srgbClr val="0066A1"/>
      </a:accent1>
      <a:accent2>
        <a:srgbClr val="829DC7"/>
      </a:accent2>
      <a:accent3>
        <a:srgbClr val="000000"/>
      </a:accent3>
      <a:accent4>
        <a:srgbClr val="808080"/>
      </a:accent4>
      <a:accent5>
        <a:srgbClr val="FFFFFF"/>
      </a:accent5>
      <a:accent6>
        <a:srgbClr val="BFBFBF"/>
      </a:accent6>
      <a:hlink>
        <a:srgbClr val="0066A1"/>
      </a:hlink>
      <a:folHlink>
        <a:srgbClr val="829DC7"/>
      </a:folHlink>
    </a:clrScheme>
    <a:fontScheme name="Atos Font">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oAutofit/>
      </a:bodyPr>
      <a:lstStyle>
        <a:defPPr>
          <a:defRPr sz="3200" dirty="0" smtClean="0">
            <a:solidFill>
              <a:srgbClr val="829DC7"/>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13761</TotalTime>
  <Words>1696</Words>
  <Application>Microsoft Office PowerPoint</Application>
  <PresentationFormat>On-screen Show (4:3)</PresentationFormat>
  <Paragraphs>118</Paragraphs>
  <Slides>3</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vt:i4>
      </vt:variant>
    </vt:vector>
  </HeadingPairs>
  <TitlesOfParts>
    <vt:vector size="9" baseType="lpstr">
      <vt:lpstr>Arial</vt:lpstr>
      <vt:lpstr>Calibri</vt:lpstr>
      <vt:lpstr>Lucida Sans</vt:lpstr>
      <vt:lpstr>Lucida Sans Unicode</vt:lpstr>
      <vt:lpstr>Atos Consulting PPT v3.0</vt:lpstr>
      <vt:lpstr>Atos Corporate PPT Draft v0.92</vt:lpstr>
      <vt:lpstr> </vt:lpstr>
      <vt:lpstr> Expansion of the Advanced Paramedic Practitioner (APP) Rotational Model  </vt:lpstr>
      <vt:lpstr>  Expansion of the Level 2 Falls Response (WAST Falls Framework) </vt:lpstr>
    </vt:vector>
  </TitlesOfParts>
  <Company>Atos Origin Benelux</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DCNS Rapid Engagement Plan_x000b__x000b_Update</dc:title>
  <dc:creator>Venrooij, Antoine</dc:creator>
  <cp:lastModifiedBy>Gwenan Roberts (CTUHB - Corporate Services)</cp:lastModifiedBy>
  <cp:revision>585</cp:revision>
  <cp:lastPrinted>2013-03-13T12:19:11Z</cp:lastPrinted>
  <dcterms:created xsi:type="dcterms:W3CDTF">2011-06-27T15:34:11Z</dcterms:created>
  <dcterms:modified xsi:type="dcterms:W3CDTF">2019-09-10T09:31:24Z</dcterms:modified>
</cp:coreProperties>
</file>