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71" r:id="rId2"/>
    <p:sldId id="257" r:id="rId3"/>
    <p:sldId id="269" r:id="rId4"/>
    <p:sldId id="268" r:id="rId5"/>
    <p:sldId id="258" r:id="rId6"/>
    <p:sldId id="263" r:id="rId7"/>
    <p:sldId id="259" r:id="rId8"/>
    <p:sldId id="256" r:id="rId9"/>
    <p:sldId id="265" r:id="rId10"/>
    <p:sldId id="262" r:id="rId11"/>
    <p:sldId id="264" r:id="rId12"/>
    <p:sldId id="270" r:id="rId13"/>
    <p:sldId id="272" r:id="rId14"/>
    <p:sldId id="274" r:id="rId15"/>
    <p:sldId id="275" r:id="rId16"/>
    <p:sldId id="279" r:id="rId17"/>
    <p:sldId id="282" r:id="rId18"/>
    <p:sldId id="283" r:id="rId19"/>
    <p:sldId id="284" r:id="rId20"/>
    <p:sldId id="285" r:id="rId21"/>
    <p:sldId id="292" r:id="rId22"/>
    <p:sldId id="295" r:id="rId23"/>
    <p:sldId id="296" r:id="rId24"/>
    <p:sldId id="298" r:id="rId25"/>
    <p:sldId id="299" r:id="rId26"/>
    <p:sldId id="300" r:id="rId27"/>
    <p:sldId id="303" r:id="rId28"/>
    <p:sldId id="304" r:id="rId29"/>
    <p:sldId id="311" r:id="rId30"/>
    <p:sldId id="312" r:id="rId31"/>
    <p:sldId id="313" r:id="rId32"/>
    <p:sldId id="314" r:id="rId33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e144704\Documents\Performance\August%202020\Dat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e144704\AppData\Local\Microsoft\Windows\INetCache\Content.Outlook\BG5RFMLW\CVID%20Abstractions%20%20Sickness%20Pan%20Wales%2001.09.2020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e144704\Documents\Performance\August%202020\Data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Production - 2018, 2019 and 2020 comparison for 1st to 24th inclusive</a:t>
            </a:r>
          </a:p>
        </c:rich>
      </c:tx>
      <c:layout>
        <c:manualLayout>
          <c:xMode val="edge"/>
          <c:yMode val="edge"/>
          <c:x val="0.19802965633968653"/>
          <c:y val="1.609657947686116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August!$B$5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August!$A$6:$A$11</c:f>
              <c:strCache>
                <c:ptCount val="6"/>
                <c:pt idx="0">
                  <c:v>APP Ops</c:v>
                </c:pt>
                <c:pt idx="1">
                  <c:v>CTL</c:v>
                </c:pt>
                <c:pt idx="2">
                  <c:v>EA</c:v>
                </c:pt>
                <c:pt idx="3">
                  <c:v>RRV</c:v>
                </c:pt>
                <c:pt idx="4">
                  <c:v>UCS</c:v>
                </c:pt>
                <c:pt idx="5">
                  <c:v>TOTAL</c:v>
                </c:pt>
              </c:strCache>
            </c:strRef>
          </c:cat>
          <c:val>
            <c:numRef>
              <c:f>August!$B$6:$B$11</c:f>
              <c:numCache>
                <c:formatCode>General</c:formatCode>
                <c:ptCount val="6"/>
                <c:pt idx="0">
                  <c:v>1741</c:v>
                </c:pt>
                <c:pt idx="1">
                  <c:v>8473</c:v>
                </c:pt>
                <c:pt idx="2">
                  <c:v>67349</c:v>
                </c:pt>
                <c:pt idx="3">
                  <c:v>17053</c:v>
                </c:pt>
                <c:pt idx="4">
                  <c:v>12166</c:v>
                </c:pt>
                <c:pt idx="5">
                  <c:v>106681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B2C-4469-BF05-87AE51C1CEFB}"/>
            </c:ext>
          </c:extLst>
        </c:ser>
        <c:ser>
          <c:idx val="2"/>
          <c:order val="2"/>
          <c:tx>
            <c:strRef>
              <c:f>August!$D$5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August!$A$6:$A$11</c:f>
              <c:strCache>
                <c:ptCount val="6"/>
                <c:pt idx="0">
                  <c:v>APP Ops</c:v>
                </c:pt>
                <c:pt idx="1">
                  <c:v>CTL</c:v>
                </c:pt>
                <c:pt idx="2">
                  <c:v>EA</c:v>
                </c:pt>
                <c:pt idx="3">
                  <c:v>RRV</c:v>
                </c:pt>
                <c:pt idx="4">
                  <c:v>UCS</c:v>
                </c:pt>
                <c:pt idx="5">
                  <c:v>TOTAL</c:v>
                </c:pt>
              </c:strCache>
            </c:strRef>
          </c:cat>
          <c:val>
            <c:numRef>
              <c:f>August!$D$6:$D$11</c:f>
              <c:numCache>
                <c:formatCode>General</c:formatCode>
                <c:ptCount val="6"/>
                <c:pt idx="0">
                  <c:v>2643</c:v>
                </c:pt>
                <c:pt idx="1">
                  <c:v>8050</c:v>
                </c:pt>
                <c:pt idx="2">
                  <c:v>66154</c:v>
                </c:pt>
                <c:pt idx="3">
                  <c:v>18930</c:v>
                </c:pt>
                <c:pt idx="4">
                  <c:v>12056</c:v>
                </c:pt>
                <c:pt idx="5">
                  <c:v>107833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B2C-4469-BF05-87AE51C1CEFB}"/>
            </c:ext>
          </c:extLst>
        </c:ser>
        <c:ser>
          <c:idx val="4"/>
          <c:order val="4"/>
          <c:tx>
            <c:strRef>
              <c:f>August!$F$5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August!$A$6:$A$11</c:f>
              <c:strCache>
                <c:ptCount val="6"/>
                <c:pt idx="0">
                  <c:v>APP Ops</c:v>
                </c:pt>
                <c:pt idx="1">
                  <c:v>CTL</c:v>
                </c:pt>
                <c:pt idx="2">
                  <c:v>EA</c:v>
                </c:pt>
                <c:pt idx="3">
                  <c:v>RRV</c:v>
                </c:pt>
                <c:pt idx="4">
                  <c:v>UCS</c:v>
                </c:pt>
                <c:pt idx="5">
                  <c:v>TOTAL</c:v>
                </c:pt>
              </c:strCache>
            </c:strRef>
          </c:cat>
          <c:val>
            <c:numRef>
              <c:f>August!$F$6:$F$11</c:f>
              <c:numCache>
                <c:formatCode>General</c:formatCode>
                <c:ptCount val="6"/>
                <c:pt idx="0">
                  <c:v>3516</c:v>
                </c:pt>
                <c:pt idx="1">
                  <c:v>9400</c:v>
                </c:pt>
                <c:pt idx="2">
                  <c:v>68072</c:v>
                </c:pt>
                <c:pt idx="3">
                  <c:v>14909</c:v>
                </c:pt>
                <c:pt idx="4">
                  <c:v>13569</c:v>
                </c:pt>
                <c:pt idx="5">
                  <c:v>109466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2B2C-4469-BF05-87AE51C1CE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980583552"/>
        <c:axId val="-1980582464"/>
        <c:extLst xmlns:c16r2="http://schemas.microsoft.com/office/drawing/2015/06/chart">
          <c:ext xmlns:c15="http://schemas.microsoft.com/office/drawing/2012/chart" uri="{02D57815-91ED-43cb-92C2-25804820EDAC}">
            <c15:filteredBarSeries>
              <c15:ser>
                <c:idx val="1"/>
                <c:order val="1"/>
                <c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August!$C$5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accent2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August!$A$6:$A$11</c15:sqref>
                        </c15:formulaRef>
                      </c:ext>
                    </c:extLst>
                    <c:strCache>
                      <c:ptCount val="6"/>
                      <c:pt idx="0">
                        <c:v>APP Ops</c:v>
                      </c:pt>
                      <c:pt idx="1">
                        <c:v>CTL</c:v>
                      </c:pt>
                      <c:pt idx="2">
                        <c:v>EA</c:v>
                      </c:pt>
                      <c:pt idx="3">
                        <c:v>RRV</c:v>
                      </c:pt>
                      <c:pt idx="4">
                        <c:v>UCS</c:v>
                      </c:pt>
                      <c:pt idx="5">
                        <c:v>TOTAL</c:v>
                      </c:pt>
                    </c:strCache>
                  </c:strRef>
                </c:cat>
                <c:val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August!$C$6:$C$11</c15:sqref>
                        </c15:formulaRef>
                      </c:ext>
                    </c:extLst>
                    <c:numCache>
                      <c:formatCode>0%</c:formatCode>
                      <c:ptCount val="6"/>
                      <c:pt idx="0">
                        <c:v>0.94</c:v>
                      </c:pt>
                      <c:pt idx="1">
                        <c:v>1.2</c:v>
                      </c:pt>
                      <c:pt idx="2">
                        <c:v>0.89</c:v>
                      </c:pt>
                      <c:pt idx="3">
                        <c:v>0.83</c:v>
                      </c:pt>
                      <c:pt idx="4">
                        <c:v>1.43</c:v>
                      </c:pt>
                      <c:pt idx="5">
                        <c:v>0.93500000000000005</c:v>
                      </c:pt>
                    </c:numCache>
                  </c:numRef>
                </c:val>
                <c:extLst xmlns:c16r2="http://schemas.microsoft.com/office/drawing/2015/06/chart">
                  <c:ext xmlns:c16="http://schemas.microsoft.com/office/drawing/2014/chart" uri="{C3380CC4-5D6E-409C-BE32-E72D297353CC}">
                    <c16:uniqueId val="{00000003-2B2C-4469-BF05-87AE51C1CEFB}"/>
                  </c:ext>
                </c:extLst>
              </c15:ser>
            </c15:filteredBarSeries>
            <c15:filteredBarSeries>
              <c15:ser>
                <c:idx val="3"/>
                <c:order val="3"/>
                <c:tx>
                  <c:str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August!$E$5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accent4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August!$A$6:$A$11</c15:sqref>
                        </c15:formulaRef>
                      </c:ext>
                    </c:extLst>
                    <c:strCache>
                      <c:ptCount val="6"/>
                      <c:pt idx="0">
                        <c:v>APP Ops</c:v>
                      </c:pt>
                      <c:pt idx="1">
                        <c:v>CTL</c:v>
                      </c:pt>
                      <c:pt idx="2">
                        <c:v>EA</c:v>
                      </c:pt>
                      <c:pt idx="3">
                        <c:v>RRV</c:v>
                      </c:pt>
                      <c:pt idx="4">
                        <c:v>UCS</c:v>
                      </c:pt>
                      <c:pt idx="5">
                        <c:v>TOTAL</c:v>
                      </c:pt>
                    </c:strCache>
                  </c:strRef>
                </c:cat>
                <c:val>
                  <c:num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August!$E$6:$E$11</c15:sqref>
                        </c15:formulaRef>
                      </c:ext>
                    </c:extLst>
                    <c:numCache>
                      <c:formatCode>0%</c:formatCode>
                      <c:ptCount val="6"/>
                      <c:pt idx="0">
                        <c:v>1.92</c:v>
                      </c:pt>
                      <c:pt idx="1">
                        <c:v>1.01</c:v>
                      </c:pt>
                      <c:pt idx="2">
                        <c:v>0.86</c:v>
                      </c:pt>
                      <c:pt idx="3">
                        <c:v>0.94</c:v>
                      </c:pt>
                      <c:pt idx="4">
                        <c:v>1</c:v>
                      </c:pt>
                      <c:pt idx="5">
                        <c:v>0.91</c:v>
                      </c:pt>
                    </c:numCache>
                  </c:numRef>
                </c:val>
                <c:extLst xmlns:c16r2="http://schemas.microsoft.com/office/drawing/2015/06/chart" xmlns:c15="http://schemas.microsoft.com/office/drawing/2012/chart">
                  <c:ext xmlns:c16="http://schemas.microsoft.com/office/drawing/2014/chart" uri="{C3380CC4-5D6E-409C-BE32-E72D297353CC}">
                    <c16:uniqueId val="{00000004-2B2C-4469-BF05-87AE51C1CEFB}"/>
                  </c:ext>
                </c:extLst>
              </c15:ser>
            </c15:filteredBarSeries>
            <c15:filteredBarSeries>
              <c15:ser>
                <c:idx val="5"/>
                <c:order val="5"/>
                <c:tx>
                  <c:str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August!$G$5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accent6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August!$A$6:$A$11</c15:sqref>
                        </c15:formulaRef>
                      </c:ext>
                    </c:extLst>
                    <c:strCache>
                      <c:ptCount val="6"/>
                      <c:pt idx="0">
                        <c:v>APP Ops</c:v>
                      </c:pt>
                      <c:pt idx="1">
                        <c:v>CTL</c:v>
                      </c:pt>
                      <c:pt idx="2">
                        <c:v>EA</c:v>
                      </c:pt>
                      <c:pt idx="3">
                        <c:v>RRV</c:v>
                      </c:pt>
                      <c:pt idx="4">
                        <c:v>UCS</c:v>
                      </c:pt>
                      <c:pt idx="5">
                        <c:v>TOTAL</c:v>
                      </c:pt>
                    </c:strCache>
                  </c:strRef>
                </c:cat>
                <c:val>
                  <c:num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August!$G$6:$G$11</c15:sqref>
                        </c15:formulaRef>
                      </c:ext>
                    </c:extLst>
                    <c:numCache>
                      <c:formatCode>0%</c:formatCode>
                      <c:ptCount val="6"/>
                      <c:pt idx="0">
                        <c:v>0.67</c:v>
                      </c:pt>
                      <c:pt idx="1">
                        <c:v>1.18</c:v>
                      </c:pt>
                      <c:pt idx="2">
                        <c:v>0.89</c:v>
                      </c:pt>
                      <c:pt idx="3">
                        <c:v>0.73</c:v>
                      </c:pt>
                      <c:pt idx="4">
                        <c:v>1.1299999999999999</c:v>
                      </c:pt>
                      <c:pt idx="5">
                        <c:v>0.89700000000000002</c:v>
                      </c:pt>
                    </c:numCache>
                  </c:numRef>
                </c:val>
                <c:extLst xmlns:c16r2="http://schemas.microsoft.com/office/drawing/2015/06/chart" xmlns:c15="http://schemas.microsoft.com/office/drawing/2012/chart">
                  <c:ext xmlns:c16="http://schemas.microsoft.com/office/drawing/2014/chart" uri="{C3380CC4-5D6E-409C-BE32-E72D297353CC}">
                    <c16:uniqueId val="{00000005-2B2C-4469-BF05-87AE51C1CEFB}"/>
                  </c:ext>
                </c:extLst>
              </c15:ser>
            </c15:filteredBarSeries>
          </c:ext>
        </c:extLst>
      </c:barChart>
      <c:catAx>
        <c:axId val="-1980583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980582464"/>
        <c:crosses val="autoZero"/>
        <c:auto val="1"/>
        <c:lblAlgn val="ctr"/>
        <c:lblOffset val="100"/>
        <c:noMultiLvlLbl val="0"/>
      </c:catAx>
      <c:valAx>
        <c:axId val="-1980582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980583552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Headcount Abstracted from duties  - COVID: Absent?,  Med Exclusion, Carers, Sickness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2.5291785335343719E-2"/>
          <c:y val="0.1161083703405367"/>
          <c:w val="0.94775416038420734"/>
          <c:h val="0.6970529769056809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'Headcount Summary'!$C$12</c:f>
              <c:strCache>
                <c:ptCount val="1"/>
                <c:pt idx="0">
                  <c:v>Ops Pan Wales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multiLvlStrRef>
              <c:f>'Headcount Summary'!$D$10:$FV$11</c:f>
              <c:multiLvlStrCache>
                <c:ptCount val="175"/>
                <c:lvl>
                  <c:pt idx="0">
                    <c:v>16-Mar</c:v>
                  </c:pt>
                  <c:pt idx="1">
                    <c:v>17-Mar</c:v>
                  </c:pt>
                  <c:pt idx="2">
                    <c:v>18-Mar</c:v>
                  </c:pt>
                  <c:pt idx="3">
                    <c:v>19-Mar</c:v>
                  </c:pt>
                  <c:pt idx="4">
                    <c:v>20-Mar</c:v>
                  </c:pt>
                  <c:pt idx="5">
                    <c:v>21-Mar</c:v>
                  </c:pt>
                  <c:pt idx="6">
                    <c:v>22-Mar</c:v>
                  </c:pt>
                  <c:pt idx="7">
                    <c:v>23-Mar</c:v>
                  </c:pt>
                  <c:pt idx="8">
                    <c:v>24-Mar</c:v>
                  </c:pt>
                  <c:pt idx="9">
                    <c:v>25-Mar</c:v>
                  </c:pt>
                  <c:pt idx="10">
                    <c:v>26-Mar</c:v>
                  </c:pt>
                  <c:pt idx="11">
                    <c:v>27-Mar</c:v>
                  </c:pt>
                  <c:pt idx="12">
                    <c:v>28-Mar</c:v>
                  </c:pt>
                  <c:pt idx="13">
                    <c:v>29-Mar</c:v>
                  </c:pt>
                  <c:pt idx="14">
                    <c:v>30-Mar</c:v>
                  </c:pt>
                  <c:pt idx="15">
                    <c:v>31-Mar</c:v>
                  </c:pt>
                  <c:pt idx="16">
                    <c:v>01-Apr</c:v>
                  </c:pt>
                  <c:pt idx="17">
                    <c:v>02-Apr</c:v>
                  </c:pt>
                  <c:pt idx="18">
                    <c:v>03-Apr</c:v>
                  </c:pt>
                  <c:pt idx="19">
                    <c:v>04-Apr</c:v>
                  </c:pt>
                  <c:pt idx="20">
                    <c:v>05-Apr</c:v>
                  </c:pt>
                  <c:pt idx="21">
                    <c:v>06-Apr</c:v>
                  </c:pt>
                  <c:pt idx="22">
                    <c:v>07-Apr</c:v>
                  </c:pt>
                  <c:pt idx="23">
                    <c:v>08-Apr</c:v>
                  </c:pt>
                  <c:pt idx="24">
                    <c:v>09-Apr</c:v>
                  </c:pt>
                  <c:pt idx="25">
                    <c:v>10-Apr</c:v>
                  </c:pt>
                  <c:pt idx="26">
                    <c:v>11-Apr</c:v>
                  </c:pt>
                  <c:pt idx="27">
                    <c:v>12-Apr</c:v>
                  </c:pt>
                  <c:pt idx="28">
                    <c:v>13-Apr</c:v>
                  </c:pt>
                  <c:pt idx="29">
                    <c:v>14-Apr</c:v>
                  </c:pt>
                  <c:pt idx="30">
                    <c:v>15-Apr</c:v>
                  </c:pt>
                  <c:pt idx="31">
                    <c:v>16-Apr</c:v>
                  </c:pt>
                  <c:pt idx="32">
                    <c:v>17-Apr</c:v>
                  </c:pt>
                  <c:pt idx="33">
                    <c:v>18-Apr</c:v>
                  </c:pt>
                  <c:pt idx="34">
                    <c:v>19-Apr</c:v>
                  </c:pt>
                  <c:pt idx="35">
                    <c:v>20-Apr</c:v>
                  </c:pt>
                  <c:pt idx="36">
                    <c:v>21-Apr</c:v>
                  </c:pt>
                  <c:pt idx="37">
                    <c:v>22-Apr</c:v>
                  </c:pt>
                  <c:pt idx="38">
                    <c:v>23-Apr</c:v>
                  </c:pt>
                  <c:pt idx="39">
                    <c:v>24-Apr</c:v>
                  </c:pt>
                  <c:pt idx="40">
                    <c:v>25-Apr</c:v>
                  </c:pt>
                  <c:pt idx="41">
                    <c:v>26-Apr</c:v>
                  </c:pt>
                  <c:pt idx="42">
                    <c:v>27-Apr</c:v>
                  </c:pt>
                  <c:pt idx="43">
                    <c:v>28-Apr</c:v>
                  </c:pt>
                  <c:pt idx="44">
                    <c:v>29-Apr</c:v>
                  </c:pt>
                  <c:pt idx="45">
                    <c:v>30-Apr</c:v>
                  </c:pt>
                  <c:pt idx="46">
                    <c:v>01-May</c:v>
                  </c:pt>
                  <c:pt idx="47">
                    <c:v>02-May</c:v>
                  </c:pt>
                  <c:pt idx="48">
                    <c:v>03-May</c:v>
                  </c:pt>
                  <c:pt idx="49">
                    <c:v>04-May</c:v>
                  </c:pt>
                  <c:pt idx="50">
                    <c:v>05-May</c:v>
                  </c:pt>
                  <c:pt idx="51">
                    <c:v>06-May</c:v>
                  </c:pt>
                  <c:pt idx="52">
                    <c:v>07-May</c:v>
                  </c:pt>
                  <c:pt idx="53">
                    <c:v>08-May</c:v>
                  </c:pt>
                  <c:pt idx="54">
                    <c:v>09-May</c:v>
                  </c:pt>
                  <c:pt idx="55">
                    <c:v>10-May</c:v>
                  </c:pt>
                  <c:pt idx="56">
                    <c:v>11-May</c:v>
                  </c:pt>
                  <c:pt idx="57">
                    <c:v>12-May</c:v>
                  </c:pt>
                  <c:pt idx="58">
                    <c:v>13-May</c:v>
                  </c:pt>
                  <c:pt idx="59">
                    <c:v>14-May</c:v>
                  </c:pt>
                  <c:pt idx="60">
                    <c:v>15-May</c:v>
                  </c:pt>
                  <c:pt idx="61">
                    <c:v>16-May</c:v>
                  </c:pt>
                  <c:pt idx="62">
                    <c:v>17-May</c:v>
                  </c:pt>
                  <c:pt idx="63">
                    <c:v>18-May</c:v>
                  </c:pt>
                  <c:pt idx="64">
                    <c:v>19-May</c:v>
                  </c:pt>
                  <c:pt idx="65">
                    <c:v>20-May</c:v>
                  </c:pt>
                  <c:pt idx="66">
                    <c:v>21-May</c:v>
                  </c:pt>
                  <c:pt idx="67">
                    <c:v>22-May</c:v>
                  </c:pt>
                  <c:pt idx="68">
                    <c:v>23-May</c:v>
                  </c:pt>
                  <c:pt idx="69">
                    <c:v>24-May</c:v>
                  </c:pt>
                  <c:pt idx="70">
                    <c:v>25-May</c:v>
                  </c:pt>
                  <c:pt idx="71">
                    <c:v>26-May</c:v>
                  </c:pt>
                  <c:pt idx="72">
                    <c:v>27-May</c:v>
                  </c:pt>
                  <c:pt idx="73">
                    <c:v>28-May</c:v>
                  </c:pt>
                  <c:pt idx="74">
                    <c:v>29-May</c:v>
                  </c:pt>
                  <c:pt idx="75">
                    <c:v>30-May</c:v>
                  </c:pt>
                  <c:pt idx="76">
                    <c:v>31-May</c:v>
                  </c:pt>
                  <c:pt idx="77">
                    <c:v>01-Jun</c:v>
                  </c:pt>
                  <c:pt idx="78">
                    <c:v>02-Jun</c:v>
                  </c:pt>
                  <c:pt idx="79">
                    <c:v>03-Jun</c:v>
                  </c:pt>
                  <c:pt idx="80">
                    <c:v>04-Jun</c:v>
                  </c:pt>
                  <c:pt idx="81">
                    <c:v>05-Jun</c:v>
                  </c:pt>
                  <c:pt idx="82">
                    <c:v>06-Jun</c:v>
                  </c:pt>
                  <c:pt idx="83">
                    <c:v>07-Jun</c:v>
                  </c:pt>
                  <c:pt idx="84">
                    <c:v>08-Jun</c:v>
                  </c:pt>
                  <c:pt idx="85">
                    <c:v>09-Jun</c:v>
                  </c:pt>
                  <c:pt idx="86">
                    <c:v>10-Jun</c:v>
                  </c:pt>
                  <c:pt idx="87">
                    <c:v>11-Jun</c:v>
                  </c:pt>
                  <c:pt idx="88">
                    <c:v>12-Jun</c:v>
                  </c:pt>
                  <c:pt idx="89">
                    <c:v>13-Jun</c:v>
                  </c:pt>
                  <c:pt idx="90">
                    <c:v>14-Jun</c:v>
                  </c:pt>
                  <c:pt idx="91">
                    <c:v>15-Jun</c:v>
                  </c:pt>
                  <c:pt idx="92">
                    <c:v>16-Jun</c:v>
                  </c:pt>
                  <c:pt idx="93">
                    <c:v>17-Jun</c:v>
                  </c:pt>
                  <c:pt idx="94">
                    <c:v>18-Jun</c:v>
                  </c:pt>
                  <c:pt idx="95">
                    <c:v>19-Jun</c:v>
                  </c:pt>
                  <c:pt idx="96">
                    <c:v>20-Jun</c:v>
                  </c:pt>
                  <c:pt idx="97">
                    <c:v>21-Jun</c:v>
                  </c:pt>
                  <c:pt idx="98">
                    <c:v>22-Jun</c:v>
                  </c:pt>
                  <c:pt idx="99">
                    <c:v>23-Jun</c:v>
                  </c:pt>
                  <c:pt idx="100">
                    <c:v>24-Jun</c:v>
                  </c:pt>
                  <c:pt idx="101">
                    <c:v>25-Jun</c:v>
                  </c:pt>
                  <c:pt idx="102">
                    <c:v>26-Jun</c:v>
                  </c:pt>
                  <c:pt idx="103">
                    <c:v>27-Jun</c:v>
                  </c:pt>
                  <c:pt idx="104">
                    <c:v>28-Jun</c:v>
                  </c:pt>
                  <c:pt idx="105">
                    <c:v>29-Jun</c:v>
                  </c:pt>
                  <c:pt idx="106">
                    <c:v>30-Jun</c:v>
                  </c:pt>
                  <c:pt idx="107">
                    <c:v>01-Jul</c:v>
                  </c:pt>
                  <c:pt idx="108">
                    <c:v>02-Jul</c:v>
                  </c:pt>
                  <c:pt idx="109">
                    <c:v>03-Jul</c:v>
                  </c:pt>
                  <c:pt idx="110">
                    <c:v>04-Jul</c:v>
                  </c:pt>
                  <c:pt idx="111">
                    <c:v>05-Jul</c:v>
                  </c:pt>
                  <c:pt idx="112">
                    <c:v>06-Jul</c:v>
                  </c:pt>
                  <c:pt idx="113">
                    <c:v>07-Jul</c:v>
                  </c:pt>
                  <c:pt idx="114">
                    <c:v>08-Jul</c:v>
                  </c:pt>
                  <c:pt idx="115">
                    <c:v>09-Jul</c:v>
                  </c:pt>
                  <c:pt idx="116">
                    <c:v>10-Jul</c:v>
                  </c:pt>
                  <c:pt idx="117">
                    <c:v>11-Jul</c:v>
                  </c:pt>
                  <c:pt idx="118">
                    <c:v>12-Jul</c:v>
                  </c:pt>
                  <c:pt idx="119">
                    <c:v>13-Jul</c:v>
                  </c:pt>
                  <c:pt idx="120">
                    <c:v>14-Jul</c:v>
                  </c:pt>
                  <c:pt idx="121">
                    <c:v>15-Jul</c:v>
                  </c:pt>
                  <c:pt idx="122">
                    <c:v>16-Jul</c:v>
                  </c:pt>
                  <c:pt idx="123">
                    <c:v>17-Jul</c:v>
                  </c:pt>
                  <c:pt idx="124">
                    <c:v>18-Jul</c:v>
                  </c:pt>
                  <c:pt idx="125">
                    <c:v>19-Jul</c:v>
                  </c:pt>
                  <c:pt idx="126">
                    <c:v>20-Jul</c:v>
                  </c:pt>
                  <c:pt idx="127">
                    <c:v>21-Jul</c:v>
                  </c:pt>
                  <c:pt idx="128">
                    <c:v>22-Jul</c:v>
                  </c:pt>
                  <c:pt idx="129">
                    <c:v>23-Jul</c:v>
                  </c:pt>
                  <c:pt idx="130">
                    <c:v>24-Jul</c:v>
                  </c:pt>
                  <c:pt idx="131">
                    <c:v>25-Jul</c:v>
                  </c:pt>
                  <c:pt idx="132">
                    <c:v>26-Jul</c:v>
                  </c:pt>
                  <c:pt idx="133">
                    <c:v>27-Jul</c:v>
                  </c:pt>
                  <c:pt idx="134">
                    <c:v>28-Jul</c:v>
                  </c:pt>
                  <c:pt idx="135">
                    <c:v>29-Jul</c:v>
                  </c:pt>
                  <c:pt idx="136">
                    <c:v>30-Jul</c:v>
                  </c:pt>
                  <c:pt idx="137">
                    <c:v>31-Jul</c:v>
                  </c:pt>
                  <c:pt idx="138">
                    <c:v>01-Aug</c:v>
                  </c:pt>
                  <c:pt idx="139">
                    <c:v>02-Aug</c:v>
                  </c:pt>
                  <c:pt idx="140">
                    <c:v>03-Aug</c:v>
                  </c:pt>
                  <c:pt idx="141">
                    <c:v>04-Aug</c:v>
                  </c:pt>
                  <c:pt idx="142">
                    <c:v>05-Aug</c:v>
                  </c:pt>
                  <c:pt idx="143">
                    <c:v>06-Aug</c:v>
                  </c:pt>
                  <c:pt idx="144">
                    <c:v>07-Aug</c:v>
                  </c:pt>
                  <c:pt idx="145">
                    <c:v>08-Aug</c:v>
                  </c:pt>
                  <c:pt idx="146">
                    <c:v>09-Aug</c:v>
                  </c:pt>
                  <c:pt idx="147">
                    <c:v>10-Aug</c:v>
                  </c:pt>
                  <c:pt idx="148">
                    <c:v>11-Aug</c:v>
                  </c:pt>
                  <c:pt idx="149">
                    <c:v>12-Aug</c:v>
                  </c:pt>
                  <c:pt idx="150">
                    <c:v>13-Aug</c:v>
                  </c:pt>
                  <c:pt idx="151">
                    <c:v>14-Aug</c:v>
                  </c:pt>
                  <c:pt idx="152">
                    <c:v>15-Aug</c:v>
                  </c:pt>
                  <c:pt idx="153">
                    <c:v>16-Aug</c:v>
                  </c:pt>
                  <c:pt idx="154">
                    <c:v>17-Aug</c:v>
                  </c:pt>
                  <c:pt idx="155">
                    <c:v>18-Jan</c:v>
                  </c:pt>
                  <c:pt idx="156">
                    <c:v>19-Aug</c:v>
                  </c:pt>
                  <c:pt idx="157">
                    <c:v>20-Aug</c:v>
                  </c:pt>
                  <c:pt idx="158">
                    <c:v>21-Aug</c:v>
                  </c:pt>
                  <c:pt idx="159">
                    <c:v>22-Aug</c:v>
                  </c:pt>
                  <c:pt idx="160">
                    <c:v>23-Aug</c:v>
                  </c:pt>
                  <c:pt idx="161">
                    <c:v>24-Aug</c:v>
                  </c:pt>
                  <c:pt idx="162">
                    <c:v>25-Aug</c:v>
                  </c:pt>
                  <c:pt idx="163">
                    <c:v>26-Aug</c:v>
                  </c:pt>
                  <c:pt idx="164">
                    <c:v>27-Aug</c:v>
                  </c:pt>
                  <c:pt idx="165">
                    <c:v>28-Aug</c:v>
                  </c:pt>
                  <c:pt idx="166">
                    <c:v>29-Aug</c:v>
                  </c:pt>
                  <c:pt idx="167">
                    <c:v>30-Aug</c:v>
                  </c:pt>
                  <c:pt idx="168">
                    <c:v>31-Aug</c:v>
                  </c:pt>
                  <c:pt idx="169">
                    <c:v>01-Sep</c:v>
                  </c:pt>
                  <c:pt idx="170">
                    <c:v>02-Sep</c:v>
                  </c:pt>
                  <c:pt idx="171">
                    <c:v>03-Sep</c:v>
                  </c:pt>
                  <c:pt idx="172">
                    <c:v>04-Sep</c:v>
                  </c:pt>
                  <c:pt idx="173">
                    <c:v>05-Sep</c:v>
                  </c:pt>
                  <c:pt idx="174">
                    <c:v>06-Sep</c:v>
                  </c:pt>
                </c:lvl>
                <c:lvl>
                  <c:pt idx="0">
                    <c:v>mon</c:v>
                  </c:pt>
                  <c:pt idx="1">
                    <c:v>tues</c:v>
                  </c:pt>
                  <c:pt idx="2">
                    <c:v>wed</c:v>
                  </c:pt>
                  <c:pt idx="3">
                    <c:v>thur</c:v>
                  </c:pt>
                  <c:pt idx="4">
                    <c:v>fri</c:v>
                  </c:pt>
                  <c:pt idx="5">
                    <c:v>sat</c:v>
                  </c:pt>
                  <c:pt idx="6">
                    <c:v>sun</c:v>
                  </c:pt>
                  <c:pt idx="7">
                    <c:v>mon</c:v>
                  </c:pt>
                  <c:pt idx="8">
                    <c:v>tues</c:v>
                  </c:pt>
                  <c:pt idx="9">
                    <c:v>wed</c:v>
                  </c:pt>
                  <c:pt idx="10">
                    <c:v>thur</c:v>
                  </c:pt>
                  <c:pt idx="11">
                    <c:v>fri</c:v>
                  </c:pt>
                  <c:pt idx="12">
                    <c:v>sat</c:v>
                  </c:pt>
                  <c:pt idx="13">
                    <c:v>sun</c:v>
                  </c:pt>
                  <c:pt idx="14">
                    <c:v>mon</c:v>
                  </c:pt>
                  <c:pt idx="15">
                    <c:v>tues</c:v>
                  </c:pt>
                  <c:pt idx="16">
                    <c:v>wed</c:v>
                  </c:pt>
                  <c:pt idx="17">
                    <c:v>thur</c:v>
                  </c:pt>
                  <c:pt idx="18">
                    <c:v>fri</c:v>
                  </c:pt>
                  <c:pt idx="19">
                    <c:v>sat</c:v>
                  </c:pt>
                  <c:pt idx="20">
                    <c:v>sun</c:v>
                  </c:pt>
                  <c:pt idx="21">
                    <c:v>mon</c:v>
                  </c:pt>
                  <c:pt idx="22">
                    <c:v>tues</c:v>
                  </c:pt>
                  <c:pt idx="23">
                    <c:v>wed</c:v>
                  </c:pt>
                  <c:pt idx="24">
                    <c:v>thur</c:v>
                  </c:pt>
                  <c:pt idx="25">
                    <c:v>fri</c:v>
                  </c:pt>
                  <c:pt idx="26">
                    <c:v>sat</c:v>
                  </c:pt>
                  <c:pt idx="27">
                    <c:v>sun</c:v>
                  </c:pt>
                  <c:pt idx="28">
                    <c:v>mon</c:v>
                  </c:pt>
                  <c:pt idx="29">
                    <c:v>tues</c:v>
                  </c:pt>
                  <c:pt idx="30">
                    <c:v>wed</c:v>
                  </c:pt>
                  <c:pt idx="31">
                    <c:v>thur</c:v>
                  </c:pt>
                  <c:pt idx="32">
                    <c:v>fri</c:v>
                  </c:pt>
                  <c:pt idx="33">
                    <c:v>sat</c:v>
                  </c:pt>
                  <c:pt idx="34">
                    <c:v>sun</c:v>
                  </c:pt>
                  <c:pt idx="35">
                    <c:v>mon</c:v>
                  </c:pt>
                  <c:pt idx="36">
                    <c:v>tues</c:v>
                  </c:pt>
                  <c:pt idx="37">
                    <c:v>wed</c:v>
                  </c:pt>
                  <c:pt idx="38">
                    <c:v>thur</c:v>
                  </c:pt>
                  <c:pt idx="39">
                    <c:v>fri</c:v>
                  </c:pt>
                  <c:pt idx="40">
                    <c:v>sat</c:v>
                  </c:pt>
                  <c:pt idx="41">
                    <c:v>sun</c:v>
                  </c:pt>
                  <c:pt idx="42">
                    <c:v>mon</c:v>
                  </c:pt>
                  <c:pt idx="43">
                    <c:v>tue</c:v>
                  </c:pt>
                  <c:pt idx="44">
                    <c:v>wed</c:v>
                  </c:pt>
                  <c:pt idx="45">
                    <c:v>thur</c:v>
                  </c:pt>
                  <c:pt idx="46">
                    <c:v>Fri</c:v>
                  </c:pt>
                  <c:pt idx="47">
                    <c:v>Sat</c:v>
                  </c:pt>
                  <c:pt idx="48">
                    <c:v>Sun</c:v>
                  </c:pt>
                  <c:pt idx="49">
                    <c:v>Mon</c:v>
                  </c:pt>
                  <c:pt idx="50">
                    <c:v>Tue</c:v>
                  </c:pt>
                  <c:pt idx="51">
                    <c:v>Wed</c:v>
                  </c:pt>
                  <c:pt idx="52">
                    <c:v>Thu</c:v>
                  </c:pt>
                  <c:pt idx="53">
                    <c:v>Fri</c:v>
                  </c:pt>
                  <c:pt idx="54">
                    <c:v>Sat</c:v>
                  </c:pt>
                  <c:pt idx="55">
                    <c:v>Sun</c:v>
                  </c:pt>
                  <c:pt idx="56">
                    <c:v>Mon</c:v>
                  </c:pt>
                  <c:pt idx="57">
                    <c:v>Tue</c:v>
                  </c:pt>
                  <c:pt idx="58">
                    <c:v>Wed</c:v>
                  </c:pt>
                  <c:pt idx="59">
                    <c:v>Thu</c:v>
                  </c:pt>
                  <c:pt idx="60">
                    <c:v>Fri</c:v>
                  </c:pt>
                  <c:pt idx="61">
                    <c:v>Sat</c:v>
                  </c:pt>
                  <c:pt idx="62">
                    <c:v>Sun</c:v>
                  </c:pt>
                  <c:pt idx="63">
                    <c:v>Mon</c:v>
                  </c:pt>
                  <c:pt idx="64">
                    <c:v>Tue</c:v>
                  </c:pt>
                  <c:pt idx="65">
                    <c:v>Wed</c:v>
                  </c:pt>
                  <c:pt idx="66">
                    <c:v>Thu</c:v>
                  </c:pt>
                  <c:pt idx="67">
                    <c:v>Fri</c:v>
                  </c:pt>
                  <c:pt idx="68">
                    <c:v>Sat</c:v>
                  </c:pt>
                  <c:pt idx="69">
                    <c:v>Sun</c:v>
                  </c:pt>
                  <c:pt idx="70">
                    <c:v>Mon</c:v>
                  </c:pt>
                  <c:pt idx="71">
                    <c:v>Tue</c:v>
                  </c:pt>
                  <c:pt idx="72">
                    <c:v>Wed</c:v>
                  </c:pt>
                  <c:pt idx="73">
                    <c:v>Thu</c:v>
                  </c:pt>
                  <c:pt idx="74">
                    <c:v>Fri</c:v>
                  </c:pt>
                  <c:pt idx="75">
                    <c:v>Sat</c:v>
                  </c:pt>
                  <c:pt idx="76">
                    <c:v>Sun</c:v>
                  </c:pt>
                  <c:pt idx="77">
                    <c:v>Mon</c:v>
                  </c:pt>
                  <c:pt idx="78">
                    <c:v>Tues</c:v>
                  </c:pt>
                  <c:pt idx="79">
                    <c:v>Weds</c:v>
                  </c:pt>
                  <c:pt idx="80">
                    <c:v>Thurs</c:v>
                  </c:pt>
                  <c:pt idx="81">
                    <c:v>Fri</c:v>
                  </c:pt>
                  <c:pt idx="82">
                    <c:v>Sat</c:v>
                  </c:pt>
                  <c:pt idx="83">
                    <c:v>Sun</c:v>
                  </c:pt>
                  <c:pt idx="84">
                    <c:v>Mon</c:v>
                  </c:pt>
                  <c:pt idx="85">
                    <c:v>Tues</c:v>
                  </c:pt>
                  <c:pt idx="86">
                    <c:v>Wed</c:v>
                  </c:pt>
                  <c:pt idx="87">
                    <c:v>Thur</c:v>
                  </c:pt>
                  <c:pt idx="88">
                    <c:v>Fri</c:v>
                  </c:pt>
                  <c:pt idx="89">
                    <c:v>Sat</c:v>
                  </c:pt>
                  <c:pt idx="90">
                    <c:v>Sun</c:v>
                  </c:pt>
                  <c:pt idx="91">
                    <c:v>Mon</c:v>
                  </c:pt>
                  <c:pt idx="92">
                    <c:v>Tues</c:v>
                  </c:pt>
                  <c:pt idx="93">
                    <c:v>Weds</c:v>
                  </c:pt>
                  <c:pt idx="94">
                    <c:v>Thurs</c:v>
                  </c:pt>
                  <c:pt idx="95">
                    <c:v>Fri</c:v>
                  </c:pt>
                  <c:pt idx="96">
                    <c:v>Sat</c:v>
                  </c:pt>
                  <c:pt idx="97">
                    <c:v>Sun</c:v>
                  </c:pt>
                  <c:pt idx="98">
                    <c:v>Mon</c:v>
                  </c:pt>
                  <c:pt idx="99">
                    <c:v>Tues</c:v>
                  </c:pt>
                  <c:pt idx="100">
                    <c:v>Weds</c:v>
                  </c:pt>
                  <c:pt idx="101">
                    <c:v>Thurs</c:v>
                  </c:pt>
                  <c:pt idx="102">
                    <c:v>Fri</c:v>
                  </c:pt>
                  <c:pt idx="103">
                    <c:v>Sat</c:v>
                  </c:pt>
                  <c:pt idx="104">
                    <c:v>Sun</c:v>
                  </c:pt>
                  <c:pt idx="105">
                    <c:v>Mon</c:v>
                  </c:pt>
                  <c:pt idx="106">
                    <c:v>Tue</c:v>
                  </c:pt>
                  <c:pt idx="107">
                    <c:v>Weds</c:v>
                  </c:pt>
                  <c:pt idx="108">
                    <c:v>Thurs</c:v>
                  </c:pt>
                  <c:pt idx="109">
                    <c:v>Fri</c:v>
                  </c:pt>
                  <c:pt idx="110">
                    <c:v>Sat</c:v>
                  </c:pt>
                  <c:pt idx="111">
                    <c:v>Sun</c:v>
                  </c:pt>
                  <c:pt idx="112">
                    <c:v>Mon</c:v>
                  </c:pt>
                  <c:pt idx="113">
                    <c:v>Tues</c:v>
                  </c:pt>
                  <c:pt idx="114">
                    <c:v>Weds</c:v>
                  </c:pt>
                  <c:pt idx="115">
                    <c:v>Thurs</c:v>
                  </c:pt>
                  <c:pt idx="116">
                    <c:v>Fri</c:v>
                  </c:pt>
                  <c:pt idx="117">
                    <c:v>Sat</c:v>
                  </c:pt>
                  <c:pt idx="118">
                    <c:v>Sun</c:v>
                  </c:pt>
                  <c:pt idx="119">
                    <c:v>Mon</c:v>
                  </c:pt>
                  <c:pt idx="120">
                    <c:v>Tues</c:v>
                  </c:pt>
                  <c:pt idx="121">
                    <c:v>Weds</c:v>
                  </c:pt>
                  <c:pt idx="122">
                    <c:v>Thurs</c:v>
                  </c:pt>
                  <c:pt idx="123">
                    <c:v>Fri</c:v>
                  </c:pt>
                  <c:pt idx="124">
                    <c:v>Sat</c:v>
                  </c:pt>
                  <c:pt idx="125">
                    <c:v>Sun</c:v>
                  </c:pt>
                  <c:pt idx="126">
                    <c:v>Mon</c:v>
                  </c:pt>
                  <c:pt idx="127">
                    <c:v>Tue</c:v>
                  </c:pt>
                  <c:pt idx="128">
                    <c:v>Wed</c:v>
                  </c:pt>
                  <c:pt idx="129">
                    <c:v>Thu</c:v>
                  </c:pt>
                  <c:pt idx="130">
                    <c:v>Fri</c:v>
                  </c:pt>
                  <c:pt idx="131">
                    <c:v>Sat</c:v>
                  </c:pt>
                  <c:pt idx="132">
                    <c:v>Sun</c:v>
                  </c:pt>
                  <c:pt idx="133">
                    <c:v>Mon</c:v>
                  </c:pt>
                  <c:pt idx="134">
                    <c:v>Tues</c:v>
                  </c:pt>
                  <c:pt idx="135">
                    <c:v>Weds</c:v>
                  </c:pt>
                  <c:pt idx="136">
                    <c:v>Thurs</c:v>
                  </c:pt>
                  <c:pt idx="137">
                    <c:v>Fri</c:v>
                  </c:pt>
                  <c:pt idx="138">
                    <c:v>Sat</c:v>
                  </c:pt>
                  <c:pt idx="139">
                    <c:v>Sun</c:v>
                  </c:pt>
                  <c:pt idx="140">
                    <c:v>Mon</c:v>
                  </c:pt>
                  <c:pt idx="141">
                    <c:v>Tues</c:v>
                  </c:pt>
                  <c:pt idx="142">
                    <c:v>Weds</c:v>
                  </c:pt>
                  <c:pt idx="143">
                    <c:v>Thurs</c:v>
                  </c:pt>
                  <c:pt idx="144">
                    <c:v>Fri</c:v>
                  </c:pt>
                  <c:pt idx="145">
                    <c:v>Sat</c:v>
                  </c:pt>
                  <c:pt idx="146">
                    <c:v>Sun</c:v>
                  </c:pt>
                  <c:pt idx="147">
                    <c:v>Mon</c:v>
                  </c:pt>
                  <c:pt idx="148">
                    <c:v>Tues</c:v>
                  </c:pt>
                  <c:pt idx="149">
                    <c:v>Weds</c:v>
                  </c:pt>
                  <c:pt idx="150">
                    <c:v>Thurs</c:v>
                  </c:pt>
                  <c:pt idx="151">
                    <c:v>Fri</c:v>
                  </c:pt>
                  <c:pt idx="152">
                    <c:v>Sat</c:v>
                  </c:pt>
                  <c:pt idx="153">
                    <c:v>Sun</c:v>
                  </c:pt>
                  <c:pt idx="154">
                    <c:v>Mon</c:v>
                  </c:pt>
                  <c:pt idx="155">
                    <c:v>Tues</c:v>
                  </c:pt>
                  <c:pt idx="156">
                    <c:v>Weds</c:v>
                  </c:pt>
                  <c:pt idx="157">
                    <c:v>Thurs</c:v>
                  </c:pt>
                  <c:pt idx="158">
                    <c:v>Fri</c:v>
                  </c:pt>
                  <c:pt idx="159">
                    <c:v>Sat</c:v>
                  </c:pt>
                  <c:pt idx="160">
                    <c:v>Sun</c:v>
                  </c:pt>
                  <c:pt idx="161">
                    <c:v>Mon</c:v>
                  </c:pt>
                  <c:pt idx="162">
                    <c:v>Tues</c:v>
                  </c:pt>
                  <c:pt idx="163">
                    <c:v>Weds</c:v>
                  </c:pt>
                  <c:pt idx="164">
                    <c:v>Thurs</c:v>
                  </c:pt>
                  <c:pt idx="165">
                    <c:v>Fri</c:v>
                  </c:pt>
                  <c:pt idx="166">
                    <c:v>Sat</c:v>
                  </c:pt>
                  <c:pt idx="167">
                    <c:v>Sun</c:v>
                  </c:pt>
                  <c:pt idx="168">
                    <c:v>Mon</c:v>
                  </c:pt>
                  <c:pt idx="169">
                    <c:v>Tues</c:v>
                  </c:pt>
                  <c:pt idx="170">
                    <c:v>Weds</c:v>
                  </c:pt>
                  <c:pt idx="171">
                    <c:v>Thurs</c:v>
                  </c:pt>
                  <c:pt idx="172">
                    <c:v>Fri</c:v>
                  </c:pt>
                  <c:pt idx="173">
                    <c:v>Sat</c:v>
                  </c:pt>
                  <c:pt idx="174">
                    <c:v>Sun</c:v>
                  </c:pt>
                </c:lvl>
              </c:multiLvlStrCache>
            </c:multiLvlStrRef>
          </c:cat>
          <c:val>
            <c:numRef>
              <c:f>'Headcount Summary'!$D$12:$FV$12</c:f>
              <c:numCache>
                <c:formatCode>@</c:formatCode>
                <c:ptCount val="175"/>
                <c:pt idx="0">
                  <c:v>61</c:v>
                </c:pt>
                <c:pt idx="1">
                  <c:v>99</c:v>
                </c:pt>
                <c:pt idx="2">
                  <c:v>168</c:v>
                </c:pt>
                <c:pt idx="3">
                  <c:v>254</c:v>
                </c:pt>
                <c:pt idx="4">
                  <c:v>280</c:v>
                </c:pt>
                <c:pt idx="5">
                  <c:v>293</c:v>
                </c:pt>
                <c:pt idx="6">
                  <c:v>270</c:v>
                </c:pt>
                <c:pt idx="7">
                  <c:v>290</c:v>
                </c:pt>
                <c:pt idx="8">
                  <c:v>315</c:v>
                </c:pt>
                <c:pt idx="9">
                  <c:v>318</c:v>
                </c:pt>
                <c:pt idx="10">
                  <c:v>322</c:v>
                </c:pt>
                <c:pt idx="11">
                  <c:v>336</c:v>
                </c:pt>
                <c:pt idx="12">
                  <c:v>373</c:v>
                </c:pt>
                <c:pt idx="13">
                  <c:v>375</c:v>
                </c:pt>
                <c:pt idx="14">
                  <c:v>373</c:v>
                </c:pt>
                <c:pt idx="15">
                  <c:v>360</c:v>
                </c:pt>
                <c:pt idx="16">
                  <c:v>323</c:v>
                </c:pt>
                <c:pt idx="17">
                  <c:v>318</c:v>
                </c:pt>
                <c:pt idx="18">
                  <c:v>307</c:v>
                </c:pt>
                <c:pt idx="19">
                  <c:v>304</c:v>
                </c:pt>
                <c:pt idx="20">
                  <c:v>286</c:v>
                </c:pt>
                <c:pt idx="21">
                  <c:v>270</c:v>
                </c:pt>
                <c:pt idx="22">
                  <c:v>289</c:v>
                </c:pt>
                <c:pt idx="23">
                  <c:v>278</c:v>
                </c:pt>
                <c:pt idx="24">
                  <c:v>282</c:v>
                </c:pt>
                <c:pt idx="25">
                  <c:v>271</c:v>
                </c:pt>
                <c:pt idx="26">
                  <c:v>259</c:v>
                </c:pt>
                <c:pt idx="27">
                  <c:v>256</c:v>
                </c:pt>
                <c:pt idx="28">
                  <c:v>259</c:v>
                </c:pt>
                <c:pt idx="29">
                  <c:v>242</c:v>
                </c:pt>
                <c:pt idx="30">
                  <c:v>250</c:v>
                </c:pt>
                <c:pt idx="31">
                  <c:v>260</c:v>
                </c:pt>
                <c:pt idx="32">
                  <c:v>275</c:v>
                </c:pt>
                <c:pt idx="33">
                  <c:v>272</c:v>
                </c:pt>
                <c:pt idx="34">
                  <c:v>264</c:v>
                </c:pt>
                <c:pt idx="35">
                  <c:v>265</c:v>
                </c:pt>
                <c:pt idx="36">
                  <c:v>249</c:v>
                </c:pt>
                <c:pt idx="37">
                  <c:v>249</c:v>
                </c:pt>
                <c:pt idx="38">
                  <c:v>241</c:v>
                </c:pt>
                <c:pt idx="39">
                  <c:v>241</c:v>
                </c:pt>
                <c:pt idx="40">
                  <c:v>245</c:v>
                </c:pt>
                <c:pt idx="41">
                  <c:v>235</c:v>
                </c:pt>
                <c:pt idx="42">
                  <c:v>221</c:v>
                </c:pt>
                <c:pt idx="43">
                  <c:v>231</c:v>
                </c:pt>
                <c:pt idx="44">
                  <c:v>230</c:v>
                </c:pt>
                <c:pt idx="45">
                  <c:v>223</c:v>
                </c:pt>
                <c:pt idx="46">
                  <c:v>223</c:v>
                </c:pt>
                <c:pt idx="47">
                  <c:v>217</c:v>
                </c:pt>
                <c:pt idx="48">
                  <c:v>224</c:v>
                </c:pt>
                <c:pt idx="49">
                  <c:v>215</c:v>
                </c:pt>
                <c:pt idx="50">
                  <c:v>210</c:v>
                </c:pt>
                <c:pt idx="51">
                  <c:v>196</c:v>
                </c:pt>
                <c:pt idx="52">
                  <c:v>200</c:v>
                </c:pt>
                <c:pt idx="53">
                  <c:v>213</c:v>
                </c:pt>
                <c:pt idx="54">
                  <c:v>208</c:v>
                </c:pt>
                <c:pt idx="55">
                  <c:v>202</c:v>
                </c:pt>
                <c:pt idx="56">
                  <c:v>178</c:v>
                </c:pt>
                <c:pt idx="57">
                  <c:v>187</c:v>
                </c:pt>
                <c:pt idx="58">
                  <c:v>190</c:v>
                </c:pt>
                <c:pt idx="59">
                  <c:v>194</c:v>
                </c:pt>
                <c:pt idx="60">
                  <c:v>200</c:v>
                </c:pt>
                <c:pt idx="61">
                  <c:v>205</c:v>
                </c:pt>
                <c:pt idx="62">
                  <c:v>206</c:v>
                </c:pt>
                <c:pt idx="63">
                  <c:v>211</c:v>
                </c:pt>
                <c:pt idx="64">
                  <c:v>197</c:v>
                </c:pt>
                <c:pt idx="65">
                  <c:v>202</c:v>
                </c:pt>
                <c:pt idx="66">
                  <c:v>206</c:v>
                </c:pt>
                <c:pt idx="67">
                  <c:v>206</c:v>
                </c:pt>
                <c:pt idx="68">
                  <c:v>197</c:v>
                </c:pt>
                <c:pt idx="69">
                  <c:v>198</c:v>
                </c:pt>
                <c:pt idx="70">
                  <c:v>188</c:v>
                </c:pt>
                <c:pt idx="71">
                  <c:v>182</c:v>
                </c:pt>
                <c:pt idx="72">
                  <c:v>182</c:v>
                </c:pt>
                <c:pt idx="73">
                  <c:v>177</c:v>
                </c:pt>
                <c:pt idx="74">
                  <c:v>177</c:v>
                </c:pt>
                <c:pt idx="75">
                  <c:v>173</c:v>
                </c:pt>
                <c:pt idx="76">
                  <c:v>168</c:v>
                </c:pt>
                <c:pt idx="77">
                  <c:v>160</c:v>
                </c:pt>
                <c:pt idx="78">
                  <c:v>155</c:v>
                </c:pt>
                <c:pt idx="79">
                  <c:v>157</c:v>
                </c:pt>
                <c:pt idx="80">
                  <c:v>157</c:v>
                </c:pt>
                <c:pt idx="81">
                  <c:v>158</c:v>
                </c:pt>
                <c:pt idx="82">
                  <c:v>159</c:v>
                </c:pt>
                <c:pt idx="83">
                  <c:v>163</c:v>
                </c:pt>
                <c:pt idx="84">
                  <c:v>158</c:v>
                </c:pt>
                <c:pt idx="85">
                  <c:v>161</c:v>
                </c:pt>
                <c:pt idx="86">
                  <c:v>156</c:v>
                </c:pt>
                <c:pt idx="87">
                  <c:v>150</c:v>
                </c:pt>
                <c:pt idx="88">
                  <c:v>156</c:v>
                </c:pt>
                <c:pt idx="89">
                  <c:v>160</c:v>
                </c:pt>
                <c:pt idx="90">
                  <c:v>160</c:v>
                </c:pt>
                <c:pt idx="91">
                  <c:v>157</c:v>
                </c:pt>
                <c:pt idx="92">
                  <c:v>158</c:v>
                </c:pt>
                <c:pt idx="93">
                  <c:v>164</c:v>
                </c:pt>
                <c:pt idx="94">
                  <c:v>160</c:v>
                </c:pt>
                <c:pt idx="95">
                  <c:v>179</c:v>
                </c:pt>
                <c:pt idx="96">
                  <c:v>181</c:v>
                </c:pt>
                <c:pt idx="97">
                  <c:v>180</c:v>
                </c:pt>
                <c:pt idx="98">
                  <c:v>183</c:v>
                </c:pt>
                <c:pt idx="99">
                  <c:v>191</c:v>
                </c:pt>
                <c:pt idx="100">
                  <c:v>204</c:v>
                </c:pt>
                <c:pt idx="101">
                  <c:v>204</c:v>
                </c:pt>
                <c:pt idx="102">
                  <c:v>190</c:v>
                </c:pt>
                <c:pt idx="103">
                  <c:v>181</c:v>
                </c:pt>
                <c:pt idx="104">
                  <c:v>173</c:v>
                </c:pt>
                <c:pt idx="105">
                  <c:v>167</c:v>
                </c:pt>
                <c:pt idx="106">
                  <c:v>157</c:v>
                </c:pt>
                <c:pt idx="107">
                  <c:v>144</c:v>
                </c:pt>
                <c:pt idx="108">
                  <c:v>143</c:v>
                </c:pt>
                <c:pt idx="109">
                  <c:v>148</c:v>
                </c:pt>
                <c:pt idx="110">
                  <c:v>141</c:v>
                </c:pt>
                <c:pt idx="111">
                  <c:v>139</c:v>
                </c:pt>
                <c:pt idx="112">
                  <c:v>135</c:v>
                </c:pt>
                <c:pt idx="113">
                  <c:v>133</c:v>
                </c:pt>
                <c:pt idx="114">
                  <c:v>131</c:v>
                </c:pt>
                <c:pt idx="115">
                  <c:v>130</c:v>
                </c:pt>
                <c:pt idx="116">
                  <c:v>128</c:v>
                </c:pt>
                <c:pt idx="117">
                  <c:v>128</c:v>
                </c:pt>
                <c:pt idx="118">
                  <c:v>126</c:v>
                </c:pt>
                <c:pt idx="119">
                  <c:v>126</c:v>
                </c:pt>
                <c:pt idx="120">
                  <c:v>139</c:v>
                </c:pt>
                <c:pt idx="121">
                  <c:v>140</c:v>
                </c:pt>
                <c:pt idx="122">
                  <c:v>143</c:v>
                </c:pt>
                <c:pt idx="123">
                  <c:v>145</c:v>
                </c:pt>
                <c:pt idx="124">
                  <c:v>141</c:v>
                </c:pt>
                <c:pt idx="125">
                  <c:v>141</c:v>
                </c:pt>
                <c:pt idx="126">
                  <c:v>137</c:v>
                </c:pt>
                <c:pt idx="127">
                  <c:v>124</c:v>
                </c:pt>
                <c:pt idx="128">
                  <c:v>127</c:v>
                </c:pt>
                <c:pt idx="129">
                  <c:v>134</c:v>
                </c:pt>
                <c:pt idx="130">
                  <c:v>133</c:v>
                </c:pt>
                <c:pt idx="131">
                  <c:v>132</c:v>
                </c:pt>
                <c:pt idx="132">
                  <c:v>129</c:v>
                </c:pt>
                <c:pt idx="133">
                  <c:v>123</c:v>
                </c:pt>
                <c:pt idx="134">
                  <c:v>117</c:v>
                </c:pt>
                <c:pt idx="135">
                  <c:v>115</c:v>
                </c:pt>
                <c:pt idx="136">
                  <c:v>112</c:v>
                </c:pt>
                <c:pt idx="137">
                  <c:v>113</c:v>
                </c:pt>
                <c:pt idx="138">
                  <c:v>114</c:v>
                </c:pt>
                <c:pt idx="139">
                  <c:v>114</c:v>
                </c:pt>
                <c:pt idx="140">
                  <c:v>113</c:v>
                </c:pt>
                <c:pt idx="141">
                  <c:v>111</c:v>
                </c:pt>
                <c:pt idx="142">
                  <c:v>108</c:v>
                </c:pt>
                <c:pt idx="143">
                  <c:v>107</c:v>
                </c:pt>
                <c:pt idx="144">
                  <c:v>104</c:v>
                </c:pt>
                <c:pt idx="145">
                  <c:v>107</c:v>
                </c:pt>
                <c:pt idx="146">
                  <c:v>107</c:v>
                </c:pt>
                <c:pt idx="147">
                  <c:v>109</c:v>
                </c:pt>
                <c:pt idx="148">
                  <c:v>109</c:v>
                </c:pt>
                <c:pt idx="149">
                  <c:v>112</c:v>
                </c:pt>
                <c:pt idx="150">
                  <c:v>111</c:v>
                </c:pt>
                <c:pt idx="151">
                  <c:v>109</c:v>
                </c:pt>
                <c:pt idx="152">
                  <c:v>108</c:v>
                </c:pt>
                <c:pt idx="153">
                  <c:v>107</c:v>
                </c:pt>
                <c:pt idx="154">
                  <c:v>69</c:v>
                </c:pt>
                <c:pt idx="155">
                  <c:v>70</c:v>
                </c:pt>
                <c:pt idx="156">
                  <c:v>72</c:v>
                </c:pt>
                <c:pt idx="157">
                  <c:v>71</c:v>
                </c:pt>
                <c:pt idx="158">
                  <c:v>67</c:v>
                </c:pt>
                <c:pt idx="159">
                  <c:v>69</c:v>
                </c:pt>
                <c:pt idx="160">
                  <c:v>71</c:v>
                </c:pt>
                <c:pt idx="161">
                  <c:v>70</c:v>
                </c:pt>
                <c:pt idx="162">
                  <c:v>69</c:v>
                </c:pt>
                <c:pt idx="163">
                  <c:v>69</c:v>
                </c:pt>
                <c:pt idx="164">
                  <c:v>64</c:v>
                </c:pt>
                <c:pt idx="165">
                  <c:v>65</c:v>
                </c:pt>
                <c:pt idx="166">
                  <c:v>65</c:v>
                </c:pt>
                <c:pt idx="167">
                  <c:v>60</c:v>
                </c:pt>
                <c:pt idx="168">
                  <c:v>54</c:v>
                </c:pt>
                <c:pt idx="169">
                  <c:v>70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695-45DB-8AF3-5D9A3CCF5D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993556464"/>
        <c:axId val="-1993555376"/>
      </c:barChart>
      <c:lineChart>
        <c:grouping val="standard"/>
        <c:varyColors val="0"/>
        <c:ser>
          <c:idx val="1"/>
          <c:order val="1"/>
          <c:tx>
            <c:strRef>
              <c:f>'Headcount Summary'!$C$13</c:f>
              <c:strCache>
                <c:ptCount val="1"/>
                <c:pt idx="0">
                  <c:v>% FTE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multiLvlStrRef>
              <c:f>'Headcount Summary'!$D$10:$FV$11</c:f>
              <c:multiLvlStrCache>
                <c:ptCount val="175"/>
                <c:lvl>
                  <c:pt idx="0">
                    <c:v>16-Mar</c:v>
                  </c:pt>
                  <c:pt idx="1">
                    <c:v>17-Mar</c:v>
                  </c:pt>
                  <c:pt idx="2">
                    <c:v>18-Mar</c:v>
                  </c:pt>
                  <c:pt idx="3">
                    <c:v>19-Mar</c:v>
                  </c:pt>
                  <c:pt idx="4">
                    <c:v>20-Mar</c:v>
                  </c:pt>
                  <c:pt idx="5">
                    <c:v>21-Mar</c:v>
                  </c:pt>
                  <c:pt idx="6">
                    <c:v>22-Mar</c:v>
                  </c:pt>
                  <c:pt idx="7">
                    <c:v>23-Mar</c:v>
                  </c:pt>
                  <c:pt idx="8">
                    <c:v>24-Mar</c:v>
                  </c:pt>
                  <c:pt idx="9">
                    <c:v>25-Mar</c:v>
                  </c:pt>
                  <c:pt idx="10">
                    <c:v>26-Mar</c:v>
                  </c:pt>
                  <c:pt idx="11">
                    <c:v>27-Mar</c:v>
                  </c:pt>
                  <c:pt idx="12">
                    <c:v>28-Mar</c:v>
                  </c:pt>
                  <c:pt idx="13">
                    <c:v>29-Mar</c:v>
                  </c:pt>
                  <c:pt idx="14">
                    <c:v>30-Mar</c:v>
                  </c:pt>
                  <c:pt idx="15">
                    <c:v>31-Mar</c:v>
                  </c:pt>
                  <c:pt idx="16">
                    <c:v>01-Apr</c:v>
                  </c:pt>
                  <c:pt idx="17">
                    <c:v>02-Apr</c:v>
                  </c:pt>
                  <c:pt idx="18">
                    <c:v>03-Apr</c:v>
                  </c:pt>
                  <c:pt idx="19">
                    <c:v>04-Apr</c:v>
                  </c:pt>
                  <c:pt idx="20">
                    <c:v>05-Apr</c:v>
                  </c:pt>
                  <c:pt idx="21">
                    <c:v>06-Apr</c:v>
                  </c:pt>
                  <c:pt idx="22">
                    <c:v>07-Apr</c:v>
                  </c:pt>
                  <c:pt idx="23">
                    <c:v>08-Apr</c:v>
                  </c:pt>
                  <c:pt idx="24">
                    <c:v>09-Apr</c:v>
                  </c:pt>
                  <c:pt idx="25">
                    <c:v>10-Apr</c:v>
                  </c:pt>
                  <c:pt idx="26">
                    <c:v>11-Apr</c:v>
                  </c:pt>
                  <c:pt idx="27">
                    <c:v>12-Apr</c:v>
                  </c:pt>
                  <c:pt idx="28">
                    <c:v>13-Apr</c:v>
                  </c:pt>
                  <c:pt idx="29">
                    <c:v>14-Apr</c:v>
                  </c:pt>
                  <c:pt idx="30">
                    <c:v>15-Apr</c:v>
                  </c:pt>
                  <c:pt idx="31">
                    <c:v>16-Apr</c:v>
                  </c:pt>
                  <c:pt idx="32">
                    <c:v>17-Apr</c:v>
                  </c:pt>
                  <c:pt idx="33">
                    <c:v>18-Apr</c:v>
                  </c:pt>
                  <c:pt idx="34">
                    <c:v>19-Apr</c:v>
                  </c:pt>
                  <c:pt idx="35">
                    <c:v>20-Apr</c:v>
                  </c:pt>
                  <c:pt idx="36">
                    <c:v>21-Apr</c:v>
                  </c:pt>
                  <c:pt idx="37">
                    <c:v>22-Apr</c:v>
                  </c:pt>
                  <c:pt idx="38">
                    <c:v>23-Apr</c:v>
                  </c:pt>
                  <c:pt idx="39">
                    <c:v>24-Apr</c:v>
                  </c:pt>
                  <c:pt idx="40">
                    <c:v>25-Apr</c:v>
                  </c:pt>
                  <c:pt idx="41">
                    <c:v>26-Apr</c:v>
                  </c:pt>
                  <c:pt idx="42">
                    <c:v>27-Apr</c:v>
                  </c:pt>
                  <c:pt idx="43">
                    <c:v>28-Apr</c:v>
                  </c:pt>
                  <c:pt idx="44">
                    <c:v>29-Apr</c:v>
                  </c:pt>
                  <c:pt idx="45">
                    <c:v>30-Apr</c:v>
                  </c:pt>
                  <c:pt idx="46">
                    <c:v>01-May</c:v>
                  </c:pt>
                  <c:pt idx="47">
                    <c:v>02-May</c:v>
                  </c:pt>
                  <c:pt idx="48">
                    <c:v>03-May</c:v>
                  </c:pt>
                  <c:pt idx="49">
                    <c:v>04-May</c:v>
                  </c:pt>
                  <c:pt idx="50">
                    <c:v>05-May</c:v>
                  </c:pt>
                  <c:pt idx="51">
                    <c:v>06-May</c:v>
                  </c:pt>
                  <c:pt idx="52">
                    <c:v>07-May</c:v>
                  </c:pt>
                  <c:pt idx="53">
                    <c:v>08-May</c:v>
                  </c:pt>
                  <c:pt idx="54">
                    <c:v>09-May</c:v>
                  </c:pt>
                  <c:pt idx="55">
                    <c:v>10-May</c:v>
                  </c:pt>
                  <c:pt idx="56">
                    <c:v>11-May</c:v>
                  </c:pt>
                  <c:pt idx="57">
                    <c:v>12-May</c:v>
                  </c:pt>
                  <c:pt idx="58">
                    <c:v>13-May</c:v>
                  </c:pt>
                  <c:pt idx="59">
                    <c:v>14-May</c:v>
                  </c:pt>
                  <c:pt idx="60">
                    <c:v>15-May</c:v>
                  </c:pt>
                  <c:pt idx="61">
                    <c:v>16-May</c:v>
                  </c:pt>
                  <c:pt idx="62">
                    <c:v>17-May</c:v>
                  </c:pt>
                  <c:pt idx="63">
                    <c:v>18-May</c:v>
                  </c:pt>
                  <c:pt idx="64">
                    <c:v>19-May</c:v>
                  </c:pt>
                  <c:pt idx="65">
                    <c:v>20-May</c:v>
                  </c:pt>
                  <c:pt idx="66">
                    <c:v>21-May</c:v>
                  </c:pt>
                  <c:pt idx="67">
                    <c:v>22-May</c:v>
                  </c:pt>
                  <c:pt idx="68">
                    <c:v>23-May</c:v>
                  </c:pt>
                  <c:pt idx="69">
                    <c:v>24-May</c:v>
                  </c:pt>
                  <c:pt idx="70">
                    <c:v>25-May</c:v>
                  </c:pt>
                  <c:pt idx="71">
                    <c:v>26-May</c:v>
                  </c:pt>
                  <c:pt idx="72">
                    <c:v>27-May</c:v>
                  </c:pt>
                  <c:pt idx="73">
                    <c:v>28-May</c:v>
                  </c:pt>
                  <c:pt idx="74">
                    <c:v>29-May</c:v>
                  </c:pt>
                  <c:pt idx="75">
                    <c:v>30-May</c:v>
                  </c:pt>
                  <c:pt idx="76">
                    <c:v>31-May</c:v>
                  </c:pt>
                  <c:pt idx="77">
                    <c:v>01-Jun</c:v>
                  </c:pt>
                  <c:pt idx="78">
                    <c:v>02-Jun</c:v>
                  </c:pt>
                  <c:pt idx="79">
                    <c:v>03-Jun</c:v>
                  </c:pt>
                  <c:pt idx="80">
                    <c:v>04-Jun</c:v>
                  </c:pt>
                  <c:pt idx="81">
                    <c:v>05-Jun</c:v>
                  </c:pt>
                  <c:pt idx="82">
                    <c:v>06-Jun</c:v>
                  </c:pt>
                  <c:pt idx="83">
                    <c:v>07-Jun</c:v>
                  </c:pt>
                  <c:pt idx="84">
                    <c:v>08-Jun</c:v>
                  </c:pt>
                  <c:pt idx="85">
                    <c:v>09-Jun</c:v>
                  </c:pt>
                  <c:pt idx="86">
                    <c:v>10-Jun</c:v>
                  </c:pt>
                  <c:pt idx="87">
                    <c:v>11-Jun</c:v>
                  </c:pt>
                  <c:pt idx="88">
                    <c:v>12-Jun</c:v>
                  </c:pt>
                  <c:pt idx="89">
                    <c:v>13-Jun</c:v>
                  </c:pt>
                  <c:pt idx="90">
                    <c:v>14-Jun</c:v>
                  </c:pt>
                  <c:pt idx="91">
                    <c:v>15-Jun</c:v>
                  </c:pt>
                  <c:pt idx="92">
                    <c:v>16-Jun</c:v>
                  </c:pt>
                  <c:pt idx="93">
                    <c:v>17-Jun</c:v>
                  </c:pt>
                  <c:pt idx="94">
                    <c:v>18-Jun</c:v>
                  </c:pt>
                  <c:pt idx="95">
                    <c:v>19-Jun</c:v>
                  </c:pt>
                  <c:pt idx="96">
                    <c:v>20-Jun</c:v>
                  </c:pt>
                  <c:pt idx="97">
                    <c:v>21-Jun</c:v>
                  </c:pt>
                  <c:pt idx="98">
                    <c:v>22-Jun</c:v>
                  </c:pt>
                  <c:pt idx="99">
                    <c:v>23-Jun</c:v>
                  </c:pt>
                  <c:pt idx="100">
                    <c:v>24-Jun</c:v>
                  </c:pt>
                  <c:pt idx="101">
                    <c:v>25-Jun</c:v>
                  </c:pt>
                  <c:pt idx="102">
                    <c:v>26-Jun</c:v>
                  </c:pt>
                  <c:pt idx="103">
                    <c:v>27-Jun</c:v>
                  </c:pt>
                  <c:pt idx="104">
                    <c:v>28-Jun</c:v>
                  </c:pt>
                  <c:pt idx="105">
                    <c:v>29-Jun</c:v>
                  </c:pt>
                  <c:pt idx="106">
                    <c:v>30-Jun</c:v>
                  </c:pt>
                  <c:pt idx="107">
                    <c:v>01-Jul</c:v>
                  </c:pt>
                  <c:pt idx="108">
                    <c:v>02-Jul</c:v>
                  </c:pt>
                  <c:pt idx="109">
                    <c:v>03-Jul</c:v>
                  </c:pt>
                  <c:pt idx="110">
                    <c:v>04-Jul</c:v>
                  </c:pt>
                  <c:pt idx="111">
                    <c:v>05-Jul</c:v>
                  </c:pt>
                  <c:pt idx="112">
                    <c:v>06-Jul</c:v>
                  </c:pt>
                  <c:pt idx="113">
                    <c:v>07-Jul</c:v>
                  </c:pt>
                  <c:pt idx="114">
                    <c:v>08-Jul</c:v>
                  </c:pt>
                  <c:pt idx="115">
                    <c:v>09-Jul</c:v>
                  </c:pt>
                  <c:pt idx="116">
                    <c:v>10-Jul</c:v>
                  </c:pt>
                  <c:pt idx="117">
                    <c:v>11-Jul</c:v>
                  </c:pt>
                  <c:pt idx="118">
                    <c:v>12-Jul</c:v>
                  </c:pt>
                  <c:pt idx="119">
                    <c:v>13-Jul</c:v>
                  </c:pt>
                  <c:pt idx="120">
                    <c:v>14-Jul</c:v>
                  </c:pt>
                  <c:pt idx="121">
                    <c:v>15-Jul</c:v>
                  </c:pt>
                  <c:pt idx="122">
                    <c:v>16-Jul</c:v>
                  </c:pt>
                  <c:pt idx="123">
                    <c:v>17-Jul</c:v>
                  </c:pt>
                  <c:pt idx="124">
                    <c:v>18-Jul</c:v>
                  </c:pt>
                  <c:pt idx="125">
                    <c:v>19-Jul</c:v>
                  </c:pt>
                  <c:pt idx="126">
                    <c:v>20-Jul</c:v>
                  </c:pt>
                  <c:pt idx="127">
                    <c:v>21-Jul</c:v>
                  </c:pt>
                  <c:pt idx="128">
                    <c:v>22-Jul</c:v>
                  </c:pt>
                  <c:pt idx="129">
                    <c:v>23-Jul</c:v>
                  </c:pt>
                  <c:pt idx="130">
                    <c:v>24-Jul</c:v>
                  </c:pt>
                  <c:pt idx="131">
                    <c:v>25-Jul</c:v>
                  </c:pt>
                  <c:pt idx="132">
                    <c:v>26-Jul</c:v>
                  </c:pt>
                  <c:pt idx="133">
                    <c:v>27-Jul</c:v>
                  </c:pt>
                  <c:pt idx="134">
                    <c:v>28-Jul</c:v>
                  </c:pt>
                  <c:pt idx="135">
                    <c:v>29-Jul</c:v>
                  </c:pt>
                  <c:pt idx="136">
                    <c:v>30-Jul</c:v>
                  </c:pt>
                  <c:pt idx="137">
                    <c:v>31-Jul</c:v>
                  </c:pt>
                  <c:pt idx="138">
                    <c:v>01-Aug</c:v>
                  </c:pt>
                  <c:pt idx="139">
                    <c:v>02-Aug</c:v>
                  </c:pt>
                  <c:pt idx="140">
                    <c:v>03-Aug</c:v>
                  </c:pt>
                  <c:pt idx="141">
                    <c:v>04-Aug</c:v>
                  </c:pt>
                  <c:pt idx="142">
                    <c:v>05-Aug</c:v>
                  </c:pt>
                  <c:pt idx="143">
                    <c:v>06-Aug</c:v>
                  </c:pt>
                  <c:pt idx="144">
                    <c:v>07-Aug</c:v>
                  </c:pt>
                  <c:pt idx="145">
                    <c:v>08-Aug</c:v>
                  </c:pt>
                  <c:pt idx="146">
                    <c:v>09-Aug</c:v>
                  </c:pt>
                  <c:pt idx="147">
                    <c:v>10-Aug</c:v>
                  </c:pt>
                  <c:pt idx="148">
                    <c:v>11-Aug</c:v>
                  </c:pt>
                  <c:pt idx="149">
                    <c:v>12-Aug</c:v>
                  </c:pt>
                  <c:pt idx="150">
                    <c:v>13-Aug</c:v>
                  </c:pt>
                  <c:pt idx="151">
                    <c:v>14-Aug</c:v>
                  </c:pt>
                  <c:pt idx="152">
                    <c:v>15-Aug</c:v>
                  </c:pt>
                  <c:pt idx="153">
                    <c:v>16-Aug</c:v>
                  </c:pt>
                  <c:pt idx="154">
                    <c:v>17-Aug</c:v>
                  </c:pt>
                  <c:pt idx="155">
                    <c:v>18-Jan</c:v>
                  </c:pt>
                  <c:pt idx="156">
                    <c:v>19-Aug</c:v>
                  </c:pt>
                  <c:pt idx="157">
                    <c:v>20-Aug</c:v>
                  </c:pt>
                  <c:pt idx="158">
                    <c:v>21-Aug</c:v>
                  </c:pt>
                  <c:pt idx="159">
                    <c:v>22-Aug</c:v>
                  </c:pt>
                  <c:pt idx="160">
                    <c:v>23-Aug</c:v>
                  </c:pt>
                  <c:pt idx="161">
                    <c:v>24-Aug</c:v>
                  </c:pt>
                  <c:pt idx="162">
                    <c:v>25-Aug</c:v>
                  </c:pt>
                  <c:pt idx="163">
                    <c:v>26-Aug</c:v>
                  </c:pt>
                  <c:pt idx="164">
                    <c:v>27-Aug</c:v>
                  </c:pt>
                  <c:pt idx="165">
                    <c:v>28-Aug</c:v>
                  </c:pt>
                  <c:pt idx="166">
                    <c:v>29-Aug</c:v>
                  </c:pt>
                  <c:pt idx="167">
                    <c:v>30-Aug</c:v>
                  </c:pt>
                  <c:pt idx="168">
                    <c:v>31-Aug</c:v>
                  </c:pt>
                  <c:pt idx="169">
                    <c:v>01-Sep</c:v>
                  </c:pt>
                  <c:pt idx="170">
                    <c:v>02-Sep</c:v>
                  </c:pt>
                  <c:pt idx="171">
                    <c:v>03-Sep</c:v>
                  </c:pt>
                  <c:pt idx="172">
                    <c:v>04-Sep</c:v>
                  </c:pt>
                  <c:pt idx="173">
                    <c:v>05-Sep</c:v>
                  </c:pt>
                  <c:pt idx="174">
                    <c:v>06-Sep</c:v>
                  </c:pt>
                </c:lvl>
                <c:lvl>
                  <c:pt idx="0">
                    <c:v>mon</c:v>
                  </c:pt>
                  <c:pt idx="1">
                    <c:v>tues</c:v>
                  </c:pt>
                  <c:pt idx="2">
                    <c:v>wed</c:v>
                  </c:pt>
                  <c:pt idx="3">
                    <c:v>thur</c:v>
                  </c:pt>
                  <c:pt idx="4">
                    <c:v>fri</c:v>
                  </c:pt>
                  <c:pt idx="5">
                    <c:v>sat</c:v>
                  </c:pt>
                  <c:pt idx="6">
                    <c:v>sun</c:v>
                  </c:pt>
                  <c:pt idx="7">
                    <c:v>mon</c:v>
                  </c:pt>
                  <c:pt idx="8">
                    <c:v>tues</c:v>
                  </c:pt>
                  <c:pt idx="9">
                    <c:v>wed</c:v>
                  </c:pt>
                  <c:pt idx="10">
                    <c:v>thur</c:v>
                  </c:pt>
                  <c:pt idx="11">
                    <c:v>fri</c:v>
                  </c:pt>
                  <c:pt idx="12">
                    <c:v>sat</c:v>
                  </c:pt>
                  <c:pt idx="13">
                    <c:v>sun</c:v>
                  </c:pt>
                  <c:pt idx="14">
                    <c:v>mon</c:v>
                  </c:pt>
                  <c:pt idx="15">
                    <c:v>tues</c:v>
                  </c:pt>
                  <c:pt idx="16">
                    <c:v>wed</c:v>
                  </c:pt>
                  <c:pt idx="17">
                    <c:v>thur</c:v>
                  </c:pt>
                  <c:pt idx="18">
                    <c:v>fri</c:v>
                  </c:pt>
                  <c:pt idx="19">
                    <c:v>sat</c:v>
                  </c:pt>
                  <c:pt idx="20">
                    <c:v>sun</c:v>
                  </c:pt>
                  <c:pt idx="21">
                    <c:v>mon</c:v>
                  </c:pt>
                  <c:pt idx="22">
                    <c:v>tues</c:v>
                  </c:pt>
                  <c:pt idx="23">
                    <c:v>wed</c:v>
                  </c:pt>
                  <c:pt idx="24">
                    <c:v>thur</c:v>
                  </c:pt>
                  <c:pt idx="25">
                    <c:v>fri</c:v>
                  </c:pt>
                  <c:pt idx="26">
                    <c:v>sat</c:v>
                  </c:pt>
                  <c:pt idx="27">
                    <c:v>sun</c:v>
                  </c:pt>
                  <c:pt idx="28">
                    <c:v>mon</c:v>
                  </c:pt>
                  <c:pt idx="29">
                    <c:v>tues</c:v>
                  </c:pt>
                  <c:pt idx="30">
                    <c:v>wed</c:v>
                  </c:pt>
                  <c:pt idx="31">
                    <c:v>thur</c:v>
                  </c:pt>
                  <c:pt idx="32">
                    <c:v>fri</c:v>
                  </c:pt>
                  <c:pt idx="33">
                    <c:v>sat</c:v>
                  </c:pt>
                  <c:pt idx="34">
                    <c:v>sun</c:v>
                  </c:pt>
                  <c:pt idx="35">
                    <c:v>mon</c:v>
                  </c:pt>
                  <c:pt idx="36">
                    <c:v>tues</c:v>
                  </c:pt>
                  <c:pt idx="37">
                    <c:v>wed</c:v>
                  </c:pt>
                  <c:pt idx="38">
                    <c:v>thur</c:v>
                  </c:pt>
                  <c:pt idx="39">
                    <c:v>fri</c:v>
                  </c:pt>
                  <c:pt idx="40">
                    <c:v>sat</c:v>
                  </c:pt>
                  <c:pt idx="41">
                    <c:v>sun</c:v>
                  </c:pt>
                  <c:pt idx="42">
                    <c:v>mon</c:v>
                  </c:pt>
                  <c:pt idx="43">
                    <c:v>tue</c:v>
                  </c:pt>
                  <c:pt idx="44">
                    <c:v>wed</c:v>
                  </c:pt>
                  <c:pt idx="45">
                    <c:v>thur</c:v>
                  </c:pt>
                  <c:pt idx="46">
                    <c:v>Fri</c:v>
                  </c:pt>
                  <c:pt idx="47">
                    <c:v>Sat</c:v>
                  </c:pt>
                  <c:pt idx="48">
                    <c:v>Sun</c:v>
                  </c:pt>
                  <c:pt idx="49">
                    <c:v>Mon</c:v>
                  </c:pt>
                  <c:pt idx="50">
                    <c:v>Tue</c:v>
                  </c:pt>
                  <c:pt idx="51">
                    <c:v>Wed</c:v>
                  </c:pt>
                  <c:pt idx="52">
                    <c:v>Thu</c:v>
                  </c:pt>
                  <c:pt idx="53">
                    <c:v>Fri</c:v>
                  </c:pt>
                  <c:pt idx="54">
                    <c:v>Sat</c:v>
                  </c:pt>
                  <c:pt idx="55">
                    <c:v>Sun</c:v>
                  </c:pt>
                  <c:pt idx="56">
                    <c:v>Mon</c:v>
                  </c:pt>
                  <c:pt idx="57">
                    <c:v>Tue</c:v>
                  </c:pt>
                  <c:pt idx="58">
                    <c:v>Wed</c:v>
                  </c:pt>
                  <c:pt idx="59">
                    <c:v>Thu</c:v>
                  </c:pt>
                  <c:pt idx="60">
                    <c:v>Fri</c:v>
                  </c:pt>
                  <c:pt idx="61">
                    <c:v>Sat</c:v>
                  </c:pt>
                  <c:pt idx="62">
                    <c:v>Sun</c:v>
                  </c:pt>
                  <c:pt idx="63">
                    <c:v>Mon</c:v>
                  </c:pt>
                  <c:pt idx="64">
                    <c:v>Tue</c:v>
                  </c:pt>
                  <c:pt idx="65">
                    <c:v>Wed</c:v>
                  </c:pt>
                  <c:pt idx="66">
                    <c:v>Thu</c:v>
                  </c:pt>
                  <c:pt idx="67">
                    <c:v>Fri</c:v>
                  </c:pt>
                  <c:pt idx="68">
                    <c:v>Sat</c:v>
                  </c:pt>
                  <c:pt idx="69">
                    <c:v>Sun</c:v>
                  </c:pt>
                  <c:pt idx="70">
                    <c:v>Mon</c:v>
                  </c:pt>
                  <c:pt idx="71">
                    <c:v>Tue</c:v>
                  </c:pt>
                  <c:pt idx="72">
                    <c:v>Wed</c:v>
                  </c:pt>
                  <c:pt idx="73">
                    <c:v>Thu</c:v>
                  </c:pt>
                  <c:pt idx="74">
                    <c:v>Fri</c:v>
                  </c:pt>
                  <c:pt idx="75">
                    <c:v>Sat</c:v>
                  </c:pt>
                  <c:pt idx="76">
                    <c:v>Sun</c:v>
                  </c:pt>
                  <c:pt idx="77">
                    <c:v>Mon</c:v>
                  </c:pt>
                  <c:pt idx="78">
                    <c:v>Tues</c:v>
                  </c:pt>
                  <c:pt idx="79">
                    <c:v>Weds</c:v>
                  </c:pt>
                  <c:pt idx="80">
                    <c:v>Thurs</c:v>
                  </c:pt>
                  <c:pt idx="81">
                    <c:v>Fri</c:v>
                  </c:pt>
                  <c:pt idx="82">
                    <c:v>Sat</c:v>
                  </c:pt>
                  <c:pt idx="83">
                    <c:v>Sun</c:v>
                  </c:pt>
                  <c:pt idx="84">
                    <c:v>Mon</c:v>
                  </c:pt>
                  <c:pt idx="85">
                    <c:v>Tues</c:v>
                  </c:pt>
                  <c:pt idx="86">
                    <c:v>Wed</c:v>
                  </c:pt>
                  <c:pt idx="87">
                    <c:v>Thur</c:v>
                  </c:pt>
                  <c:pt idx="88">
                    <c:v>Fri</c:v>
                  </c:pt>
                  <c:pt idx="89">
                    <c:v>Sat</c:v>
                  </c:pt>
                  <c:pt idx="90">
                    <c:v>Sun</c:v>
                  </c:pt>
                  <c:pt idx="91">
                    <c:v>Mon</c:v>
                  </c:pt>
                  <c:pt idx="92">
                    <c:v>Tues</c:v>
                  </c:pt>
                  <c:pt idx="93">
                    <c:v>Weds</c:v>
                  </c:pt>
                  <c:pt idx="94">
                    <c:v>Thurs</c:v>
                  </c:pt>
                  <c:pt idx="95">
                    <c:v>Fri</c:v>
                  </c:pt>
                  <c:pt idx="96">
                    <c:v>Sat</c:v>
                  </c:pt>
                  <c:pt idx="97">
                    <c:v>Sun</c:v>
                  </c:pt>
                  <c:pt idx="98">
                    <c:v>Mon</c:v>
                  </c:pt>
                  <c:pt idx="99">
                    <c:v>Tues</c:v>
                  </c:pt>
                  <c:pt idx="100">
                    <c:v>Weds</c:v>
                  </c:pt>
                  <c:pt idx="101">
                    <c:v>Thurs</c:v>
                  </c:pt>
                  <c:pt idx="102">
                    <c:v>Fri</c:v>
                  </c:pt>
                  <c:pt idx="103">
                    <c:v>Sat</c:v>
                  </c:pt>
                  <c:pt idx="104">
                    <c:v>Sun</c:v>
                  </c:pt>
                  <c:pt idx="105">
                    <c:v>Mon</c:v>
                  </c:pt>
                  <c:pt idx="106">
                    <c:v>Tue</c:v>
                  </c:pt>
                  <c:pt idx="107">
                    <c:v>Weds</c:v>
                  </c:pt>
                  <c:pt idx="108">
                    <c:v>Thurs</c:v>
                  </c:pt>
                  <c:pt idx="109">
                    <c:v>Fri</c:v>
                  </c:pt>
                  <c:pt idx="110">
                    <c:v>Sat</c:v>
                  </c:pt>
                  <c:pt idx="111">
                    <c:v>Sun</c:v>
                  </c:pt>
                  <c:pt idx="112">
                    <c:v>Mon</c:v>
                  </c:pt>
                  <c:pt idx="113">
                    <c:v>Tues</c:v>
                  </c:pt>
                  <c:pt idx="114">
                    <c:v>Weds</c:v>
                  </c:pt>
                  <c:pt idx="115">
                    <c:v>Thurs</c:v>
                  </c:pt>
                  <c:pt idx="116">
                    <c:v>Fri</c:v>
                  </c:pt>
                  <c:pt idx="117">
                    <c:v>Sat</c:v>
                  </c:pt>
                  <c:pt idx="118">
                    <c:v>Sun</c:v>
                  </c:pt>
                  <c:pt idx="119">
                    <c:v>Mon</c:v>
                  </c:pt>
                  <c:pt idx="120">
                    <c:v>Tues</c:v>
                  </c:pt>
                  <c:pt idx="121">
                    <c:v>Weds</c:v>
                  </c:pt>
                  <c:pt idx="122">
                    <c:v>Thurs</c:v>
                  </c:pt>
                  <c:pt idx="123">
                    <c:v>Fri</c:v>
                  </c:pt>
                  <c:pt idx="124">
                    <c:v>Sat</c:v>
                  </c:pt>
                  <c:pt idx="125">
                    <c:v>Sun</c:v>
                  </c:pt>
                  <c:pt idx="126">
                    <c:v>Mon</c:v>
                  </c:pt>
                  <c:pt idx="127">
                    <c:v>Tue</c:v>
                  </c:pt>
                  <c:pt idx="128">
                    <c:v>Wed</c:v>
                  </c:pt>
                  <c:pt idx="129">
                    <c:v>Thu</c:v>
                  </c:pt>
                  <c:pt idx="130">
                    <c:v>Fri</c:v>
                  </c:pt>
                  <c:pt idx="131">
                    <c:v>Sat</c:v>
                  </c:pt>
                  <c:pt idx="132">
                    <c:v>Sun</c:v>
                  </c:pt>
                  <c:pt idx="133">
                    <c:v>Mon</c:v>
                  </c:pt>
                  <c:pt idx="134">
                    <c:v>Tues</c:v>
                  </c:pt>
                  <c:pt idx="135">
                    <c:v>Weds</c:v>
                  </c:pt>
                  <c:pt idx="136">
                    <c:v>Thurs</c:v>
                  </c:pt>
                  <c:pt idx="137">
                    <c:v>Fri</c:v>
                  </c:pt>
                  <c:pt idx="138">
                    <c:v>Sat</c:v>
                  </c:pt>
                  <c:pt idx="139">
                    <c:v>Sun</c:v>
                  </c:pt>
                  <c:pt idx="140">
                    <c:v>Mon</c:v>
                  </c:pt>
                  <c:pt idx="141">
                    <c:v>Tues</c:v>
                  </c:pt>
                  <c:pt idx="142">
                    <c:v>Weds</c:v>
                  </c:pt>
                  <c:pt idx="143">
                    <c:v>Thurs</c:v>
                  </c:pt>
                  <c:pt idx="144">
                    <c:v>Fri</c:v>
                  </c:pt>
                  <c:pt idx="145">
                    <c:v>Sat</c:v>
                  </c:pt>
                  <c:pt idx="146">
                    <c:v>Sun</c:v>
                  </c:pt>
                  <c:pt idx="147">
                    <c:v>Mon</c:v>
                  </c:pt>
                  <c:pt idx="148">
                    <c:v>Tues</c:v>
                  </c:pt>
                  <c:pt idx="149">
                    <c:v>Weds</c:v>
                  </c:pt>
                  <c:pt idx="150">
                    <c:v>Thurs</c:v>
                  </c:pt>
                  <c:pt idx="151">
                    <c:v>Fri</c:v>
                  </c:pt>
                  <c:pt idx="152">
                    <c:v>Sat</c:v>
                  </c:pt>
                  <c:pt idx="153">
                    <c:v>Sun</c:v>
                  </c:pt>
                  <c:pt idx="154">
                    <c:v>Mon</c:v>
                  </c:pt>
                  <c:pt idx="155">
                    <c:v>Tues</c:v>
                  </c:pt>
                  <c:pt idx="156">
                    <c:v>Weds</c:v>
                  </c:pt>
                  <c:pt idx="157">
                    <c:v>Thurs</c:v>
                  </c:pt>
                  <c:pt idx="158">
                    <c:v>Fri</c:v>
                  </c:pt>
                  <c:pt idx="159">
                    <c:v>Sat</c:v>
                  </c:pt>
                  <c:pt idx="160">
                    <c:v>Sun</c:v>
                  </c:pt>
                  <c:pt idx="161">
                    <c:v>Mon</c:v>
                  </c:pt>
                  <c:pt idx="162">
                    <c:v>Tues</c:v>
                  </c:pt>
                  <c:pt idx="163">
                    <c:v>Weds</c:v>
                  </c:pt>
                  <c:pt idx="164">
                    <c:v>Thurs</c:v>
                  </c:pt>
                  <c:pt idx="165">
                    <c:v>Fri</c:v>
                  </c:pt>
                  <c:pt idx="166">
                    <c:v>Sat</c:v>
                  </c:pt>
                  <c:pt idx="167">
                    <c:v>Sun</c:v>
                  </c:pt>
                  <c:pt idx="168">
                    <c:v>Mon</c:v>
                  </c:pt>
                  <c:pt idx="169">
                    <c:v>Tues</c:v>
                  </c:pt>
                  <c:pt idx="170">
                    <c:v>Weds</c:v>
                  </c:pt>
                  <c:pt idx="171">
                    <c:v>Thurs</c:v>
                  </c:pt>
                  <c:pt idx="172">
                    <c:v>Fri</c:v>
                  </c:pt>
                  <c:pt idx="173">
                    <c:v>Sat</c:v>
                  </c:pt>
                  <c:pt idx="174">
                    <c:v>Sun</c:v>
                  </c:pt>
                </c:lvl>
              </c:multiLvlStrCache>
            </c:multiLvlStrRef>
          </c:cat>
          <c:val>
            <c:numRef>
              <c:f>'Headcount Summary'!$D$13:$FV$13</c:f>
              <c:numCache>
                <c:formatCode>0%</c:formatCode>
                <c:ptCount val="175"/>
                <c:pt idx="0">
                  <c:v>2.1534605404832929E-2</c:v>
                </c:pt>
                <c:pt idx="1">
                  <c:v>3.4949605493089508E-2</c:v>
                </c:pt>
                <c:pt idx="2">
                  <c:v>5.930842144281856E-2</c:v>
                </c:pt>
                <c:pt idx="3">
                  <c:v>8.966868480045187E-2</c:v>
                </c:pt>
                <c:pt idx="4">
                  <c:v>9.8847369071364266E-2</c:v>
                </c:pt>
                <c:pt idx="5">
                  <c:v>0.10343671120682046</c:v>
                </c:pt>
                <c:pt idx="6">
                  <c:v>9.5317105890244114E-2</c:v>
                </c:pt>
                <c:pt idx="7">
                  <c:v>0.10237763225248442</c:v>
                </c:pt>
                <c:pt idx="8">
                  <c:v>0.1112032902052848</c:v>
                </c:pt>
                <c:pt idx="9">
                  <c:v>0.11226236915962085</c:v>
                </c:pt>
                <c:pt idx="10">
                  <c:v>0.11367447443206891</c:v>
                </c:pt>
                <c:pt idx="11">
                  <c:v>0.11861684288563712</c:v>
                </c:pt>
                <c:pt idx="12">
                  <c:v>0.13167881665578168</c:v>
                </c:pt>
                <c:pt idx="13">
                  <c:v>0.13238486929200571</c:v>
                </c:pt>
                <c:pt idx="14">
                  <c:v>0.13167881665578168</c:v>
                </c:pt>
                <c:pt idx="15">
                  <c:v>0.12708947452032548</c:v>
                </c:pt>
                <c:pt idx="16">
                  <c:v>0.11402750075018092</c:v>
                </c:pt>
                <c:pt idx="17">
                  <c:v>0.11226236915962085</c:v>
                </c:pt>
                <c:pt idx="18">
                  <c:v>0.10837907966038868</c:v>
                </c:pt>
                <c:pt idx="19">
                  <c:v>0.10732000070605263</c:v>
                </c:pt>
                <c:pt idx="20">
                  <c:v>0.10096552698003636</c:v>
                </c:pt>
                <c:pt idx="21">
                  <c:v>9.5317105890244114E-2</c:v>
                </c:pt>
                <c:pt idx="22">
                  <c:v>0.1020246059343724</c:v>
                </c:pt>
                <c:pt idx="23">
                  <c:v>9.8141316435140236E-2</c:v>
                </c:pt>
                <c:pt idx="24">
                  <c:v>9.9553421707588297E-2</c:v>
                </c:pt>
                <c:pt idx="25">
                  <c:v>9.5670132208356129E-2</c:v>
                </c:pt>
                <c:pt idx="26">
                  <c:v>9.1433816391011946E-2</c:v>
                </c:pt>
                <c:pt idx="27">
                  <c:v>9.03747374366759E-2</c:v>
                </c:pt>
                <c:pt idx="28">
                  <c:v>9.1433816391011946E-2</c:v>
                </c:pt>
                <c:pt idx="29">
                  <c:v>8.5432368983107687E-2</c:v>
                </c:pt>
                <c:pt idx="30">
                  <c:v>8.8256579528003809E-2</c:v>
                </c:pt>
                <c:pt idx="31">
                  <c:v>9.1786842709123961E-2</c:v>
                </c:pt>
                <c:pt idx="32">
                  <c:v>9.708223748080419E-2</c:v>
                </c:pt>
                <c:pt idx="33">
                  <c:v>9.6023158526468144E-2</c:v>
                </c:pt>
                <c:pt idx="34">
                  <c:v>9.3198947981572022E-2</c:v>
                </c:pt>
                <c:pt idx="35">
                  <c:v>9.3551974299684038E-2</c:v>
                </c:pt>
                <c:pt idx="36">
                  <c:v>8.7903553209891794E-2</c:v>
                </c:pt>
                <c:pt idx="37">
                  <c:v>8.7903553209891794E-2</c:v>
                </c:pt>
                <c:pt idx="38">
                  <c:v>8.5079342664995672E-2</c:v>
                </c:pt>
                <c:pt idx="39">
                  <c:v>8.5079342664995672E-2</c:v>
                </c:pt>
                <c:pt idx="40">
                  <c:v>8.6491447937443733E-2</c:v>
                </c:pt>
                <c:pt idx="41">
                  <c:v>8.296118475632358E-2</c:v>
                </c:pt>
                <c:pt idx="42">
                  <c:v>7.8018816302755367E-2</c:v>
                </c:pt>
                <c:pt idx="43">
                  <c:v>8.154907948387552E-2</c:v>
                </c:pt>
                <c:pt idx="44">
                  <c:v>8.1196053165763504E-2</c:v>
                </c:pt>
                <c:pt idx="45">
                  <c:v>7.8724868938979398E-2</c:v>
                </c:pt>
                <c:pt idx="46">
                  <c:v>7.8724868938979398E-2</c:v>
                </c:pt>
                <c:pt idx="47">
                  <c:v>7.6606711030307306E-2</c:v>
                </c:pt>
                <c:pt idx="48">
                  <c:v>7.9077895257091413E-2</c:v>
                </c:pt>
                <c:pt idx="49">
                  <c:v>7.5900658394083276E-2</c:v>
                </c:pt>
                <c:pt idx="50">
                  <c:v>7.41355268035232E-2</c:v>
                </c:pt>
                <c:pt idx="51">
                  <c:v>6.9193158349954986E-2</c:v>
                </c:pt>
                <c:pt idx="52">
                  <c:v>7.0605263622403047E-2</c:v>
                </c:pt>
                <c:pt idx="53">
                  <c:v>7.5194605757859245E-2</c:v>
                </c:pt>
                <c:pt idx="54">
                  <c:v>7.3429474167299169E-2</c:v>
                </c:pt>
                <c:pt idx="55">
                  <c:v>7.1311316258627078E-2</c:v>
                </c:pt>
                <c:pt idx="56">
                  <c:v>6.2838684623938712E-2</c:v>
                </c:pt>
                <c:pt idx="57">
                  <c:v>6.6015921486946849E-2</c:v>
                </c:pt>
                <c:pt idx="58">
                  <c:v>6.7075000441282895E-2</c:v>
                </c:pt>
                <c:pt idx="59">
                  <c:v>6.8487105713730956E-2</c:v>
                </c:pt>
                <c:pt idx="60">
                  <c:v>7.0605263622403047E-2</c:v>
                </c:pt>
                <c:pt idx="61">
                  <c:v>7.2370395212963123E-2</c:v>
                </c:pt>
                <c:pt idx="62">
                  <c:v>7.2723421531075139E-2</c:v>
                </c:pt>
                <c:pt idx="63">
                  <c:v>7.4488553121635215E-2</c:v>
                </c:pt>
                <c:pt idx="64">
                  <c:v>6.9546184668067001E-2</c:v>
                </c:pt>
                <c:pt idx="65">
                  <c:v>7.1311316258627078E-2</c:v>
                </c:pt>
                <c:pt idx="66">
                  <c:v>7.2723421531075139E-2</c:v>
                </c:pt>
                <c:pt idx="67">
                  <c:v>7.2723421531075139E-2</c:v>
                </c:pt>
                <c:pt idx="68">
                  <c:v>6.9546184668067001E-2</c:v>
                </c:pt>
                <c:pt idx="69">
                  <c:v>6.9899210986179017E-2</c:v>
                </c:pt>
                <c:pt idx="70">
                  <c:v>6.6368947805058864E-2</c:v>
                </c:pt>
                <c:pt idx="71">
                  <c:v>6.4250789896386773E-2</c:v>
                </c:pt>
                <c:pt idx="72">
                  <c:v>6.4250789896386773E-2</c:v>
                </c:pt>
                <c:pt idx="73">
                  <c:v>6.2485658305826697E-2</c:v>
                </c:pt>
                <c:pt idx="74">
                  <c:v>6.2485658305826697E-2</c:v>
                </c:pt>
                <c:pt idx="75">
                  <c:v>6.1073553033378636E-2</c:v>
                </c:pt>
                <c:pt idx="76">
                  <c:v>5.930842144281856E-2</c:v>
                </c:pt>
                <c:pt idx="77">
                  <c:v>5.6484210897922438E-2</c:v>
                </c:pt>
                <c:pt idx="78">
                  <c:v>5.4719079307362362E-2</c:v>
                </c:pt>
                <c:pt idx="79">
                  <c:v>5.5425131943586392E-2</c:v>
                </c:pt>
                <c:pt idx="80">
                  <c:v>5.5425131943586392E-2</c:v>
                </c:pt>
                <c:pt idx="81">
                  <c:v>5.5778158261698407E-2</c:v>
                </c:pt>
                <c:pt idx="82">
                  <c:v>5.6131184579810423E-2</c:v>
                </c:pt>
                <c:pt idx="83">
                  <c:v>5.7543289852258483E-2</c:v>
                </c:pt>
                <c:pt idx="84">
                  <c:v>5.5778158261698407E-2</c:v>
                </c:pt>
                <c:pt idx="85">
                  <c:v>5.6837237216034453E-2</c:v>
                </c:pt>
                <c:pt idx="86">
                  <c:v>5.5072105625474377E-2</c:v>
                </c:pt>
                <c:pt idx="87">
                  <c:v>5.2953947716802285E-2</c:v>
                </c:pt>
                <c:pt idx="88">
                  <c:v>5.5072105625474377E-2</c:v>
                </c:pt>
                <c:pt idx="89">
                  <c:v>5.6484210897922438E-2</c:v>
                </c:pt>
                <c:pt idx="90">
                  <c:v>5.6484210897922438E-2</c:v>
                </c:pt>
                <c:pt idx="91">
                  <c:v>5.5425131943586392E-2</c:v>
                </c:pt>
                <c:pt idx="92">
                  <c:v>5.5778158261698407E-2</c:v>
                </c:pt>
                <c:pt idx="93">
                  <c:v>5.7896316170370499E-2</c:v>
                </c:pt>
                <c:pt idx="94">
                  <c:v>5.6484210897922438E-2</c:v>
                </c:pt>
                <c:pt idx="95">
                  <c:v>6.3191710942050727E-2</c:v>
                </c:pt>
                <c:pt idx="96">
                  <c:v>6.3897763578274758E-2</c:v>
                </c:pt>
                <c:pt idx="97">
                  <c:v>6.3544737260162742E-2</c:v>
                </c:pt>
                <c:pt idx="98">
                  <c:v>6.4603816214498788E-2</c:v>
                </c:pt>
                <c:pt idx="99">
                  <c:v>6.742802675939491E-2</c:v>
                </c:pt>
                <c:pt idx="100">
                  <c:v>7.2017368894851108E-2</c:v>
                </c:pt>
                <c:pt idx="101">
                  <c:v>7.2017368894851108E-2</c:v>
                </c:pt>
                <c:pt idx="102">
                  <c:v>6.7075000441282895E-2</c:v>
                </c:pt>
                <c:pt idx="103">
                  <c:v>6.3897763578274758E-2</c:v>
                </c:pt>
                <c:pt idx="104">
                  <c:v>6.1073553033378636E-2</c:v>
                </c:pt>
                <c:pt idx="105">
                  <c:v>5.8955395124706544E-2</c:v>
                </c:pt>
                <c:pt idx="106">
                  <c:v>5.5425131943586392E-2</c:v>
                </c:pt>
                <c:pt idx="107">
                  <c:v>5.0835789808130194E-2</c:v>
                </c:pt>
                <c:pt idx="108">
                  <c:v>5.0482763490018179E-2</c:v>
                </c:pt>
                <c:pt idx="109">
                  <c:v>5.2247895080578255E-2</c:v>
                </c:pt>
                <c:pt idx="110">
                  <c:v>4.9776710853794148E-2</c:v>
                </c:pt>
                <c:pt idx="111">
                  <c:v>4.9070658217570118E-2</c:v>
                </c:pt>
                <c:pt idx="112">
                  <c:v>4.7658552945122057E-2</c:v>
                </c:pt>
                <c:pt idx="113">
                  <c:v>4.6952500308898026E-2</c:v>
                </c:pt>
                <c:pt idx="114">
                  <c:v>4.6246447672673996E-2</c:v>
                </c:pt>
                <c:pt idx="115">
                  <c:v>4.5893421354561981E-2</c:v>
                </c:pt>
                <c:pt idx="116">
                  <c:v>4.518736871833795E-2</c:v>
                </c:pt>
                <c:pt idx="117">
                  <c:v>4.518736871833795E-2</c:v>
                </c:pt>
                <c:pt idx="118">
                  <c:v>4.448131608211392E-2</c:v>
                </c:pt>
                <c:pt idx="119">
                  <c:v>4.448131608211392E-2</c:v>
                </c:pt>
                <c:pt idx="120">
                  <c:v>4.9070658217570118E-2</c:v>
                </c:pt>
                <c:pt idx="121">
                  <c:v>4.9423684535682133E-2</c:v>
                </c:pt>
                <c:pt idx="122">
                  <c:v>5.0482763490018179E-2</c:v>
                </c:pt>
                <c:pt idx="123">
                  <c:v>5.1188816126242209E-2</c:v>
                </c:pt>
                <c:pt idx="124">
                  <c:v>4.9776710853794148E-2</c:v>
                </c:pt>
                <c:pt idx="125">
                  <c:v>4.9776710853794148E-2</c:v>
                </c:pt>
                <c:pt idx="126">
                  <c:v>4.8364605581346087E-2</c:v>
                </c:pt>
                <c:pt idx="127">
                  <c:v>4.3775263445889889E-2</c:v>
                </c:pt>
                <c:pt idx="128">
                  <c:v>4.4834342400225935E-2</c:v>
                </c:pt>
                <c:pt idx="129">
                  <c:v>4.7305526627010042E-2</c:v>
                </c:pt>
                <c:pt idx="130">
                  <c:v>4.6952500308898026E-2</c:v>
                </c:pt>
                <c:pt idx="131">
                  <c:v>4.6599473990786011E-2</c:v>
                </c:pt>
                <c:pt idx="132">
                  <c:v>4.5540395036449965E-2</c:v>
                </c:pt>
                <c:pt idx="133">
                  <c:v>4.3422237127777874E-2</c:v>
                </c:pt>
                <c:pt idx="134">
                  <c:v>4.1304079219105783E-2</c:v>
                </c:pt>
                <c:pt idx="135">
                  <c:v>4.0598026582881752E-2</c:v>
                </c:pt>
                <c:pt idx="136">
                  <c:v>3.9538947628545706E-2</c:v>
                </c:pt>
                <c:pt idx="137">
                  <c:v>3.9891973946657722E-2</c:v>
                </c:pt>
                <c:pt idx="138">
                  <c:v>4.0245000264769737E-2</c:v>
                </c:pt>
                <c:pt idx="139">
                  <c:v>4.0245000264769737E-2</c:v>
                </c:pt>
                <c:pt idx="140">
                  <c:v>3.9891973946657722E-2</c:v>
                </c:pt>
                <c:pt idx="141">
                  <c:v>3.9185921310433691E-2</c:v>
                </c:pt>
                <c:pt idx="142">
                  <c:v>3.8126842356097645E-2</c:v>
                </c:pt>
                <c:pt idx="143">
                  <c:v>3.777381603798563E-2</c:v>
                </c:pt>
                <c:pt idx="144">
                  <c:v>3.6714737083649585E-2</c:v>
                </c:pt>
                <c:pt idx="145">
                  <c:v>3.777381603798563E-2</c:v>
                </c:pt>
                <c:pt idx="146">
                  <c:v>3.777381603798563E-2</c:v>
                </c:pt>
                <c:pt idx="147">
                  <c:v>3.8479868674209661E-2</c:v>
                </c:pt>
                <c:pt idx="148">
                  <c:v>3.8479868674209661E-2</c:v>
                </c:pt>
                <c:pt idx="149">
                  <c:v>3.9538947628545706E-2</c:v>
                </c:pt>
                <c:pt idx="150">
                  <c:v>3.9185921310433691E-2</c:v>
                </c:pt>
                <c:pt idx="151">
                  <c:v>3.8479868674209661E-2</c:v>
                </c:pt>
                <c:pt idx="152">
                  <c:v>3.8126842356097645E-2</c:v>
                </c:pt>
                <c:pt idx="153">
                  <c:v>3.777381603798563E-2</c:v>
                </c:pt>
                <c:pt idx="154">
                  <c:v>2.4358815949729051E-2</c:v>
                </c:pt>
                <c:pt idx="155">
                  <c:v>2.4711842267841067E-2</c:v>
                </c:pt>
                <c:pt idx="156">
                  <c:v>2.5417894904065097E-2</c:v>
                </c:pt>
                <c:pt idx="157">
                  <c:v>2.5064868585953082E-2</c:v>
                </c:pt>
                <c:pt idx="158">
                  <c:v>2.3652763313505021E-2</c:v>
                </c:pt>
                <c:pt idx="159">
                  <c:v>2.4358815949729051E-2</c:v>
                </c:pt>
                <c:pt idx="160">
                  <c:v>2.5064868585953082E-2</c:v>
                </c:pt>
                <c:pt idx="161">
                  <c:v>2.4711842267841067E-2</c:v>
                </c:pt>
                <c:pt idx="162">
                  <c:v>2.4358815949729051E-2</c:v>
                </c:pt>
                <c:pt idx="163">
                  <c:v>2.4358815949729051E-2</c:v>
                </c:pt>
                <c:pt idx="164">
                  <c:v>2.2593684359168975E-2</c:v>
                </c:pt>
                <c:pt idx="165">
                  <c:v>2.294671067728099E-2</c:v>
                </c:pt>
                <c:pt idx="166">
                  <c:v>2.294671067728099E-2</c:v>
                </c:pt>
                <c:pt idx="167">
                  <c:v>2.1181579086720914E-2</c:v>
                </c:pt>
                <c:pt idx="168">
                  <c:v>1.9063421178048823E-2</c:v>
                </c:pt>
                <c:pt idx="169">
                  <c:v>2.4711842267841067E-2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6695-45DB-8AF3-5D9A3CCF5D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55276016"/>
        <c:axId val="-1993559184"/>
      </c:lineChart>
      <c:catAx>
        <c:axId val="-19935564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993555376"/>
        <c:crosses val="autoZero"/>
        <c:auto val="1"/>
        <c:lblAlgn val="ctr"/>
        <c:lblOffset val="100"/>
        <c:noMultiLvlLbl val="1"/>
      </c:catAx>
      <c:valAx>
        <c:axId val="-1993555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@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993556464"/>
        <c:crosses val="autoZero"/>
        <c:crossBetween val="between"/>
      </c:valAx>
      <c:valAx>
        <c:axId val="-1993559184"/>
        <c:scaling>
          <c:orientation val="minMax"/>
        </c:scaling>
        <c:delete val="0"/>
        <c:axPos val="r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55276016"/>
        <c:crosses val="max"/>
        <c:crossBetween val="between"/>
      </c:valAx>
      <c:catAx>
        <c:axId val="-5527601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1993559184"/>
        <c:crosses val="autoZero"/>
        <c:auto val="1"/>
        <c:lblAlgn val="ctr"/>
        <c:lblOffset val="100"/>
        <c:noMultiLvlLbl val="1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EA Utilisation - 3% tolerance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August!$B$13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August!$A$14:$A$20</c:f>
              <c:strCache>
                <c:ptCount val="7"/>
                <c:pt idx="0">
                  <c:v>AB</c:v>
                </c:pt>
                <c:pt idx="1">
                  <c:v>BCU</c:v>
                </c:pt>
                <c:pt idx="2">
                  <c:v>CV</c:v>
                </c:pt>
                <c:pt idx="3">
                  <c:v>CTM</c:v>
                </c:pt>
                <c:pt idx="4">
                  <c:v>HD</c:v>
                </c:pt>
                <c:pt idx="5">
                  <c:v>P</c:v>
                </c:pt>
                <c:pt idx="6">
                  <c:v>SB</c:v>
                </c:pt>
              </c:strCache>
            </c:strRef>
          </c:cat>
          <c:val>
            <c:numRef>
              <c:f>August!$B$14:$B$20</c:f>
              <c:numCache>
                <c:formatCode>0%</c:formatCode>
                <c:ptCount val="7"/>
                <c:pt idx="0">
                  <c:v>0.66100000000000003</c:v>
                </c:pt>
                <c:pt idx="1">
                  <c:v>0.59699999999999998</c:v>
                </c:pt>
                <c:pt idx="2">
                  <c:v>0.7</c:v>
                </c:pt>
                <c:pt idx="3">
                  <c:v>0.56699999999999995</c:v>
                </c:pt>
                <c:pt idx="4">
                  <c:v>0.45600000000000002</c:v>
                </c:pt>
                <c:pt idx="5">
                  <c:v>0.36699999999999999</c:v>
                </c:pt>
                <c:pt idx="6">
                  <c:v>0.622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15D-4A40-9FEB-7D1E3842CC43}"/>
            </c:ext>
          </c:extLst>
        </c:ser>
        <c:ser>
          <c:idx val="1"/>
          <c:order val="1"/>
          <c:tx>
            <c:strRef>
              <c:f>August!$C$13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August!$A$14:$A$20</c:f>
              <c:strCache>
                <c:ptCount val="7"/>
                <c:pt idx="0">
                  <c:v>AB</c:v>
                </c:pt>
                <c:pt idx="1">
                  <c:v>BCU</c:v>
                </c:pt>
                <c:pt idx="2">
                  <c:v>CV</c:v>
                </c:pt>
                <c:pt idx="3">
                  <c:v>CTM</c:v>
                </c:pt>
                <c:pt idx="4">
                  <c:v>HD</c:v>
                </c:pt>
                <c:pt idx="5">
                  <c:v>P</c:v>
                </c:pt>
                <c:pt idx="6">
                  <c:v>SB</c:v>
                </c:pt>
              </c:strCache>
            </c:strRef>
          </c:cat>
          <c:val>
            <c:numRef>
              <c:f>August!$C$14:$C$20</c:f>
              <c:numCache>
                <c:formatCode>0%</c:formatCode>
                <c:ptCount val="7"/>
                <c:pt idx="0">
                  <c:v>0.73099999999999998</c:v>
                </c:pt>
                <c:pt idx="1">
                  <c:v>0.61299999999999999</c:v>
                </c:pt>
                <c:pt idx="2">
                  <c:v>0.72499999999999998</c:v>
                </c:pt>
                <c:pt idx="3">
                  <c:v>0.61799999999999999</c:v>
                </c:pt>
                <c:pt idx="4">
                  <c:v>0.497</c:v>
                </c:pt>
                <c:pt idx="5">
                  <c:v>0.40799999999999997</c:v>
                </c:pt>
                <c:pt idx="6">
                  <c:v>0.69499999999999995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15D-4A40-9FEB-7D1E3842CC43}"/>
            </c:ext>
          </c:extLst>
        </c:ser>
        <c:ser>
          <c:idx val="2"/>
          <c:order val="2"/>
          <c:tx>
            <c:strRef>
              <c:f>August!$D$13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August!$A$14:$A$20</c:f>
              <c:strCache>
                <c:ptCount val="7"/>
                <c:pt idx="0">
                  <c:v>AB</c:v>
                </c:pt>
                <c:pt idx="1">
                  <c:v>BCU</c:v>
                </c:pt>
                <c:pt idx="2">
                  <c:v>CV</c:v>
                </c:pt>
                <c:pt idx="3">
                  <c:v>CTM</c:v>
                </c:pt>
                <c:pt idx="4">
                  <c:v>HD</c:v>
                </c:pt>
                <c:pt idx="5">
                  <c:v>P</c:v>
                </c:pt>
                <c:pt idx="6">
                  <c:v>SB</c:v>
                </c:pt>
              </c:strCache>
            </c:strRef>
          </c:cat>
          <c:val>
            <c:numRef>
              <c:f>August!$D$14:$D$20</c:f>
              <c:numCache>
                <c:formatCode>0%</c:formatCode>
                <c:ptCount val="7"/>
                <c:pt idx="0">
                  <c:v>0.69499999999999995</c:v>
                </c:pt>
                <c:pt idx="1">
                  <c:v>0.59099999999999997</c:v>
                </c:pt>
                <c:pt idx="2">
                  <c:v>0.68700000000000006</c:v>
                </c:pt>
                <c:pt idx="3">
                  <c:v>0.57699999999999996</c:v>
                </c:pt>
                <c:pt idx="4">
                  <c:v>0.49099999999999999</c:v>
                </c:pt>
                <c:pt idx="5">
                  <c:v>0.39600000000000002</c:v>
                </c:pt>
                <c:pt idx="6">
                  <c:v>0.60699999999999998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15D-4A40-9FEB-7D1E3842CC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802788464"/>
        <c:axId val="-1802790640"/>
      </c:barChart>
      <c:catAx>
        <c:axId val="-18027884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802790640"/>
        <c:crosses val="autoZero"/>
        <c:auto val="1"/>
        <c:lblAlgn val="ctr"/>
        <c:lblOffset val="100"/>
        <c:noMultiLvlLbl val="0"/>
      </c:catAx>
      <c:valAx>
        <c:axId val="-18027906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8027884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20071E-EAD9-429C-BD8D-439261908808}" type="datetimeFigureOut">
              <a:rPr lang="en-GB" smtClean="0"/>
              <a:t>09/09/2020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93C236-8995-40A7-870F-E68203CFF4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0507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833CB3-AC4E-4C5B-9003-5B7D16010702}" type="datetimeFigureOut">
              <a:rPr lang="en-GB" smtClean="0"/>
              <a:t>09/09/2020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D05D2B-B688-4AB9-BABB-27F74F923E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0778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</a:t>
            </a:r>
            <a:r>
              <a:rPr lang="en-GB" baseline="0" dirty="0" smtClean="0"/>
              <a:t>t populated by HI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DB3FE-BFFB-40E0-831E-DA581D11586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29893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Go</a:t>
            </a:r>
            <a:r>
              <a:rPr lang="en-GB" baseline="0" dirty="0" smtClean="0"/>
              <a:t> to </a:t>
            </a:r>
            <a:r>
              <a:rPr lang="en-GB" baseline="0" dirty="0" err="1" smtClean="0"/>
              <a:t>Qlik</a:t>
            </a:r>
            <a:r>
              <a:rPr lang="en-GB" baseline="0" dirty="0" smtClean="0"/>
              <a:t> app COVID EXEC APP Full SLIDE 23 24 25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DB3FE-BFFB-40E0-831E-DA581D11586C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5839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Go</a:t>
            </a:r>
            <a:r>
              <a:rPr lang="en-GB" baseline="0" dirty="0" smtClean="0"/>
              <a:t> to </a:t>
            </a:r>
            <a:r>
              <a:rPr lang="en-GB" baseline="0" dirty="0" err="1" smtClean="0"/>
              <a:t>Qlik</a:t>
            </a:r>
            <a:r>
              <a:rPr lang="en-GB" baseline="0" dirty="0" smtClean="0"/>
              <a:t> app COVID EXEC APP Full SLIDE 26 27 28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DB3FE-BFFB-40E0-831E-DA581D11586C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4285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Go</a:t>
            </a:r>
            <a:r>
              <a:rPr lang="en-GB" baseline="0" dirty="0" smtClean="0"/>
              <a:t> to </a:t>
            </a:r>
            <a:r>
              <a:rPr lang="en-GB" baseline="0" dirty="0" err="1" smtClean="0"/>
              <a:t>Qlik</a:t>
            </a:r>
            <a:r>
              <a:rPr lang="en-GB" baseline="0" dirty="0" smtClean="0"/>
              <a:t> app COVID EXEC APP Full SLIDE 26 27 28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DB3FE-BFFB-40E0-831E-DA581D11586C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07884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Go</a:t>
            </a:r>
            <a:r>
              <a:rPr lang="en-GB" baseline="0" dirty="0" smtClean="0"/>
              <a:t> to </a:t>
            </a:r>
            <a:r>
              <a:rPr lang="en-GB" baseline="0" dirty="0" err="1" smtClean="0"/>
              <a:t>Qlik</a:t>
            </a:r>
            <a:r>
              <a:rPr lang="en-GB" baseline="0" dirty="0" smtClean="0"/>
              <a:t> app COVID EXEC APP Full SLIDE 29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DB3FE-BFFB-40E0-831E-DA581D11586C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99287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Go</a:t>
            </a:r>
            <a:r>
              <a:rPr lang="en-GB" baseline="0" dirty="0" smtClean="0"/>
              <a:t> to </a:t>
            </a:r>
            <a:r>
              <a:rPr lang="en-GB" baseline="0" dirty="0" err="1" smtClean="0"/>
              <a:t>Qlik</a:t>
            </a:r>
            <a:r>
              <a:rPr lang="en-GB" baseline="0" dirty="0" smtClean="0"/>
              <a:t> app COVID Surveillance APP Full SLIDE 33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DB3FE-BFFB-40E0-831E-DA581D11586C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24622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Go</a:t>
            </a:r>
            <a:r>
              <a:rPr lang="en-GB" baseline="0" dirty="0" smtClean="0"/>
              <a:t> to </a:t>
            </a:r>
            <a:r>
              <a:rPr lang="en-GB" baseline="0" dirty="0" err="1" smtClean="0"/>
              <a:t>Qlik</a:t>
            </a:r>
            <a:r>
              <a:rPr lang="en-GB" baseline="0" dirty="0" smtClean="0"/>
              <a:t> app COVID Surveillance APP Full SLIDE 40 apply code 36 in nature of </a:t>
            </a:r>
            <a:r>
              <a:rPr lang="en-GB" baseline="0" dirty="0" err="1" smtClean="0"/>
              <a:t>inc</a:t>
            </a:r>
            <a:r>
              <a:rPr lang="en-GB" baseline="0" dirty="0" smtClean="0"/>
              <a:t> despatch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DB3FE-BFFB-40E0-831E-DA581D11586C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0952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Go</a:t>
            </a:r>
            <a:r>
              <a:rPr lang="en-GB" baseline="0" dirty="0" smtClean="0"/>
              <a:t> to </a:t>
            </a:r>
            <a:r>
              <a:rPr lang="en-GB" baseline="0" dirty="0" err="1" smtClean="0"/>
              <a:t>Qlik</a:t>
            </a:r>
            <a:r>
              <a:rPr lang="en-GB" baseline="0" dirty="0" smtClean="0"/>
              <a:t> app COVID Surveillance APP Full SLIDE 41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make a selection for code 36 hover over attended scene yes segment record the % and then click yes attended scene and apply the selection then hover over attended hospital pie chart yes segment and record %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DB3FE-BFFB-40E0-831E-DA581D11586C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3587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</a:t>
            </a:r>
            <a:r>
              <a:rPr lang="en-GB" baseline="0" dirty="0" smtClean="0"/>
              <a:t>t populated by HI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DB3FE-BFFB-40E0-831E-DA581D11586C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2261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Go</a:t>
            </a:r>
            <a:r>
              <a:rPr lang="en-GB" baseline="0" dirty="0" smtClean="0"/>
              <a:t> to </a:t>
            </a:r>
            <a:r>
              <a:rPr lang="en-GB" baseline="0" dirty="0" err="1" smtClean="0"/>
              <a:t>Qlik</a:t>
            </a:r>
            <a:r>
              <a:rPr lang="en-GB" baseline="0" dirty="0" smtClean="0"/>
              <a:t> app EMS OPS (AS1) FULL SLIDE 8 AND 10 (TOP GRAPH)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DB3FE-BFFB-40E0-831E-DA581D11586C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87859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Source Launchpad - https://launchpad.wales.nhs.uk/Performance/MTD/Default.aspx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DB3FE-BFFB-40E0-831E-DA581D11586C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12628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Go</a:t>
            </a:r>
            <a:r>
              <a:rPr lang="en-GB" baseline="0" dirty="0" smtClean="0"/>
              <a:t> to </a:t>
            </a:r>
            <a:r>
              <a:rPr lang="en-GB" baseline="0" dirty="0" err="1" smtClean="0"/>
              <a:t>Qlik</a:t>
            </a:r>
            <a:r>
              <a:rPr lang="en-GB" baseline="0" dirty="0" smtClean="0"/>
              <a:t> app EMS OPS (AS1) Full SLIDE 12 13 14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DB3FE-BFFB-40E0-831E-DA581D11586C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2218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Go</a:t>
            </a:r>
            <a:r>
              <a:rPr lang="en-GB" baseline="0" dirty="0" smtClean="0"/>
              <a:t> to </a:t>
            </a:r>
            <a:r>
              <a:rPr lang="en-GB" baseline="0" dirty="0" err="1" smtClean="0"/>
              <a:t>Qlik</a:t>
            </a:r>
            <a:r>
              <a:rPr lang="en-GB" baseline="0" dirty="0" smtClean="0"/>
              <a:t> app EMS OPS (AS1) Full SLIDE 12 13 14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DB3FE-BFFB-40E0-831E-DA581D11586C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5071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Go</a:t>
            </a:r>
            <a:r>
              <a:rPr lang="en-GB" baseline="0" dirty="0" smtClean="0"/>
              <a:t> to </a:t>
            </a:r>
            <a:r>
              <a:rPr lang="en-GB" baseline="0" dirty="0" err="1" smtClean="0"/>
              <a:t>Qlik</a:t>
            </a:r>
            <a:r>
              <a:rPr lang="en-GB" baseline="0" dirty="0" smtClean="0"/>
              <a:t> app EMS OPS (AS1) Full SLIDE 12 13 14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DB3FE-BFFB-40E0-831E-DA581D11586C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17496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Go</a:t>
            </a:r>
            <a:r>
              <a:rPr lang="en-GB" baseline="0" dirty="0" smtClean="0"/>
              <a:t> to </a:t>
            </a:r>
            <a:r>
              <a:rPr lang="en-GB" baseline="0" dirty="0" err="1" smtClean="0"/>
              <a:t>Qlik</a:t>
            </a:r>
            <a:r>
              <a:rPr lang="en-GB" baseline="0" dirty="0" smtClean="0"/>
              <a:t> app EMS OPS (AS1) Full SLIDE 21 snip the area charts and select current month then snip the boxes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DB3FE-BFFB-40E0-831E-DA581D11586C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89216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Go</a:t>
            </a:r>
            <a:r>
              <a:rPr lang="en-GB" baseline="0" dirty="0" smtClean="0"/>
              <a:t> to </a:t>
            </a:r>
            <a:r>
              <a:rPr lang="en-GB" baseline="0" dirty="0" err="1" smtClean="0"/>
              <a:t>Qlik</a:t>
            </a:r>
            <a:r>
              <a:rPr lang="en-GB" baseline="0" dirty="0" smtClean="0"/>
              <a:t> app COVID EXEC APP Full SLIDE 23 24 25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DB3FE-BFFB-40E0-831E-DA581D11586C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7139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C3AD8-E7C6-454B-8D4A-F6AF2C3A7D1A}" type="datetimeFigureOut">
              <a:rPr lang="en-GB" smtClean="0"/>
              <a:t>09/09/2020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D9D3-2313-45BE-8B05-BC6FA6B3E3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5623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C3AD8-E7C6-454B-8D4A-F6AF2C3A7D1A}" type="datetimeFigureOut">
              <a:rPr lang="en-GB" smtClean="0"/>
              <a:t>09/09/2020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D9D3-2313-45BE-8B05-BC6FA6B3E3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641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C3AD8-E7C6-454B-8D4A-F6AF2C3A7D1A}" type="datetimeFigureOut">
              <a:rPr lang="en-GB" smtClean="0"/>
              <a:t>09/09/2020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D9D3-2313-45BE-8B05-BC6FA6B3E3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5150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C3AD8-E7C6-454B-8D4A-F6AF2C3A7D1A}" type="datetimeFigureOut">
              <a:rPr lang="en-GB" smtClean="0"/>
              <a:t>09/09/2020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D9D3-2313-45BE-8B05-BC6FA6B3E3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0748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C3AD8-E7C6-454B-8D4A-F6AF2C3A7D1A}" type="datetimeFigureOut">
              <a:rPr lang="en-GB" smtClean="0"/>
              <a:t>09/09/2020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D9D3-2313-45BE-8B05-BC6FA6B3E3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841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C3AD8-E7C6-454B-8D4A-F6AF2C3A7D1A}" type="datetimeFigureOut">
              <a:rPr lang="en-GB" smtClean="0"/>
              <a:t>09/09/2020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D9D3-2313-45BE-8B05-BC6FA6B3E3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24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C3AD8-E7C6-454B-8D4A-F6AF2C3A7D1A}" type="datetimeFigureOut">
              <a:rPr lang="en-GB" smtClean="0"/>
              <a:t>09/09/2020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D9D3-2313-45BE-8B05-BC6FA6B3E3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2152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C3AD8-E7C6-454B-8D4A-F6AF2C3A7D1A}" type="datetimeFigureOut">
              <a:rPr lang="en-GB" smtClean="0"/>
              <a:t>09/09/2020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D9D3-2313-45BE-8B05-BC6FA6B3E3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5009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C3AD8-E7C6-454B-8D4A-F6AF2C3A7D1A}" type="datetimeFigureOut">
              <a:rPr lang="en-GB" smtClean="0"/>
              <a:t>09/09/2020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D9D3-2313-45BE-8B05-BC6FA6B3E3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9315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C3AD8-E7C6-454B-8D4A-F6AF2C3A7D1A}" type="datetimeFigureOut">
              <a:rPr lang="en-GB" smtClean="0"/>
              <a:t>09/09/2020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D9D3-2313-45BE-8B05-BC6FA6B3E3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4488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C3AD8-E7C6-454B-8D4A-F6AF2C3A7D1A}" type="datetimeFigureOut">
              <a:rPr lang="en-GB" smtClean="0"/>
              <a:t>09/09/2020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D9D3-2313-45BE-8B05-BC6FA6B3E3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3776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C3AD8-E7C6-454B-8D4A-F6AF2C3A7D1A}" type="datetimeFigureOut">
              <a:rPr lang="en-GB" smtClean="0"/>
              <a:t>09/09/2020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BBD9D3-2313-45BE-8B05-BC6FA6B3E3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508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11" Type="http://schemas.openxmlformats.org/officeDocument/2006/relationships/image" Target="../media/image10.png"/><Relationship Id="rId5" Type="http://schemas.openxmlformats.org/officeDocument/2006/relationships/image" Target="../media/image4.jpg"/><Relationship Id="rId10" Type="http://schemas.openxmlformats.org/officeDocument/2006/relationships/image" Target="../media/image9.png"/><Relationship Id="rId4" Type="http://schemas.openxmlformats.org/officeDocument/2006/relationships/image" Target="../media/image3.jpg"/><Relationship Id="rId9" Type="http://schemas.openxmlformats.org/officeDocument/2006/relationships/image" Target="../media/image8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25.png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11" Type="http://schemas.openxmlformats.org/officeDocument/2006/relationships/image" Target="../media/image10.png"/><Relationship Id="rId5" Type="http://schemas.openxmlformats.org/officeDocument/2006/relationships/image" Target="../media/image4.jpg"/><Relationship Id="rId10" Type="http://schemas.openxmlformats.org/officeDocument/2006/relationships/image" Target="../media/image9.png"/><Relationship Id="rId4" Type="http://schemas.openxmlformats.org/officeDocument/2006/relationships/image" Target="../media/image3.jpg"/><Relationship Id="rId9" Type="http://schemas.openxmlformats.org/officeDocument/2006/relationships/image" Target="../media/image8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se-rep-01/Reports_INS01/Pages/Resource.aspx?ItemPath=/Resource/GRS/Resource_UHP_Clock.xls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se-rep-01/Reports_INS01/Pages/Resource.aspx?ItemPath=/Resource/GRS/Resource_UHP_Clock.xls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launchpad.wales.nhs.uk/Performance/MTD/Default.aspx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qlik.wales.nhs.uk/sense/app/56859eb2-b200-4f15-acc9-9fa2c8dc93f7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qlik.wales.nhs.uk/sense/app/b4f297c4-cdfd-4633-9182-95e3a5e183a9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qlik.wales.nhs.uk/sense/app/b4f297c4-cdfd-4633-9182-95e3a5e183a9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qlik.wales.nhs.uk/sense/app/7adfb312-df10-47b0-b9c5-88cae727c777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qlik.wales.nhs.uk/sense/app/7adfb312-df10-47b0-b9c5-88cae727c777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qlik.wales.nhs.uk/sense/app/56859eb2-b200-4f15-acc9-9fa2c8dc93f7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4893945"/>
          </a:xfrm>
          <a:custGeom>
            <a:avLst/>
            <a:gdLst/>
            <a:ahLst/>
            <a:cxnLst/>
            <a:rect l="l" t="t" r="r" b="b"/>
            <a:pathLst>
              <a:path w="12192000" h="4893945">
                <a:moveTo>
                  <a:pt x="0" y="4893564"/>
                </a:moveTo>
                <a:lnTo>
                  <a:pt x="12192000" y="4893564"/>
                </a:lnTo>
                <a:lnTo>
                  <a:pt x="12192000" y="0"/>
                </a:lnTo>
                <a:lnTo>
                  <a:pt x="0" y="0"/>
                </a:lnTo>
                <a:lnTo>
                  <a:pt x="0" y="4893564"/>
                </a:lnTo>
                <a:close/>
              </a:path>
            </a:pathLst>
          </a:custGeom>
          <a:solidFill>
            <a:srgbClr val="4B525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702051" y="3567684"/>
            <a:ext cx="928115" cy="92811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4893564"/>
            <a:ext cx="12192000" cy="1964689"/>
          </a:xfrm>
          <a:custGeom>
            <a:avLst/>
            <a:gdLst/>
            <a:ahLst/>
            <a:cxnLst/>
            <a:rect l="l" t="t" r="r" b="b"/>
            <a:pathLst>
              <a:path w="12192000" h="1964690">
                <a:moveTo>
                  <a:pt x="12191999" y="0"/>
                </a:moveTo>
                <a:lnTo>
                  <a:pt x="0" y="0"/>
                </a:lnTo>
                <a:lnTo>
                  <a:pt x="0" y="1964434"/>
                </a:lnTo>
                <a:lnTo>
                  <a:pt x="12191999" y="1964434"/>
                </a:lnTo>
                <a:lnTo>
                  <a:pt x="12191999" y="0"/>
                </a:lnTo>
                <a:close/>
              </a:path>
            </a:pathLst>
          </a:custGeom>
          <a:solidFill>
            <a:srgbClr val="0077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683764" y="5255056"/>
            <a:ext cx="6588251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GB" sz="3600" b="1" spc="-5" dirty="0" smtClean="0">
                <a:solidFill>
                  <a:srgbClr val="FFFFFF"/>
                </a:solidFill>
                <a:latin typeface="Arial Narrow"/>
                <a:cs typeface="Arial Narrow"/>
              </a:rPr>
              <a:t>EASC </a:t>
            </a:r>
            <a:r>
              <a:rPr lang="en-GB" sz="3600" b="1" spc="-5" smtClean="0">
                <a:solidFill>
                  <a:srgbClr val="FFFFFF"/>
                </a:solidFill>
                <a:latin typeface="Arial Narrow"/>
                <a:cs typeface="Arial Narrow"/>
              </a:rPr>
              <a:t>– </a:t>
            </a:r>
            <a:r>
              <a:rPr lang="en-GB" sz="3600" b="1" spc="-5" smtClean="0">
                <a:solidFill>
                  <a:srgbClr val="FFFFFF"/>
                </a:solidFill>
                <a:latin typeface="Arial Narrow"/>
                <a:cs typeface="Arial Narrow"/>
              </a:rPr>
              <a:t>8 September </a:t>
            </a:r>
            <a:r>
              <a:rPr lang="en-GB" sz="3600" b="1" spc="-5" dirty="0" smtClean="0">
                <a:solidFill>
                  <a:srgbClr val="FFFFFF"/>
                </a:solidFill>
                <a:latin typeface="Arial Narrow"/>
                <a:cs typeface="Arial Narrow"/>
              </a:rPr>
              <a:t>2020</a:t>
            </a:r>
            <a:endParaRPr sz="3600" dirty="0">
              <a:latin typeface="Arial Narrow"/>
              <a:cs typeface="Arial Narrow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514600" y="5946241"/>
            <a:ext cx="807581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GB" sz="3200" b="1" dirty="0" smtClean="0">
                <a:solidFill>
                  <a:srgbClr val="FFFFFF"/>
                </a:solidFill>
                <a:latin typeface="Arial Narrow"/>
                <a:cs typeface="Arial Narrow"/>
              </a:rPr>
              <a:t>Activity and Performance Summary – August 2020</a:t>
            </a:r>
            <a:endParaRPr sz="3200" dirty="0">
              <a:latin typeface="Arial Narrow"/>
              <a:cs typeface="Arial Narrow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845052" y="1231391"/>
            <a:ext cx="973836" cy="207111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010911" y="1217675"/>
            <a:ext cx="1001267" cy="100888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047488" y="2427732"/>
            <a:ext cx="1999488" cy="94030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240523" y="1188719"/>
            <a:ext cx="1999487" cy="101803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239000" y="2450592"/>
            <a:ext cx="903731" cy="199948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103620" y="3547871"/>
            <a:ext cx="949451" cy="92811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683764" y="2388107"/>
            <a:ext cx="928115" cy="929639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688335" y="1217675"/>
            <a:ext cx="929640" cy="929640"/>
          </a:xfrm>
          <a:custGeom>
            <a:avLst/>
            <a:gdLst/>
            <a:ahLst/>
            <a:cxnLst/>
            <a:rect l="l" t="t" r="r" b="b"/>
            <a:pathLst>
              <a:path w="929639" h="929639">
                <a:moveTo>
                  <a:pt x="0" y="929639"/>
                </a:moveTo>
                <a:lnTo>
                  <a:pt x="929639" y="929639"/>
                </a:lnTo>
                <a:lnTo>
                  <a:pt x="929639" y="0"/>
                </a:lnTo>
                <a:lnTo>
                  <a:pt x="0" y="0"/>
                </a:lnTo>
                <a:lnTo>
                  <a:pt x="0" y="929639"/>
                </a:lnTo>
                <a:close/>
              </a:path>
            </a:pathLst>
          </a:custGeom>
          <a:solidFill>
            <a:srgbClr val="EEDF00">
              <a:alpha val="7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204203" y="1226819"/>
            <a:ext cx="815340" cy="1000125"/>
          </a:xfrm>
          <a:custGeom>
            <a:avLst/>
            <a:gdLst/>
            <a:ahLst/>
            <a:cxnLst/>
            <a:rect l="l" t="t" r="r" b="b"/>
            <a:pathLst>
              <a:path w="815340" h="1000125">
                <a:moveTo>
                  <a:pt x="0" y="999743"/>
                </a:moveTo>
                <a:lnTo>
                  <a:pt x="815340" y="999743"/>
                </a:lnTo>
                <a:lnTo>
                  <a:pt x="815340" y="0"/>
                </a:lnTo>
                <a:lnTo>
                  <a:pt x="0" y="0"/>
                </a:lnTo>
                <a:lnTo>
                  <a:pt x="0" y="999743"/>
                </a:lnTo>
                <a:close/>
              </a:path>
            </a:pathLst>
          </a:custGeom>
          <a:solidFill>
            <a:srgbClr val="007748">
              <a:alpha val="7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045964" y="3567684"/>
            <a:ext cx="858519" cy="928369"/>
          </a:xfrm>
          <a:custGeom>
            <a:avLst/>
            <a:gdLst/>
            <a:ahLst/>
            <a:cxnLst/>
            <a:rect l="l" t="t" r="r" b="b"/>
            <a:pathLst>
              <a:path w="858520" h="928370">
                <a:moveTo>
                  <a:pt x="0" y="928115"/>
                </a:moveTo>
                <a:lnTo>
                  <a:pt x="858012" y="928115"/>
                </a:lnTo>
                <a:lnTo>
                  <a:pt x="858012" y="0"/>
                </a:lnTo>
                <a:lnTo>
                  <a:pt x="0" y="0"/>
                </a:lnTo>
                <a:lnTo>
                  <a:pt x="0" y="928115"/>
                </a:lnTo>
                <a:close/>
              </a:path>
            </a:pathLst>
          </a:custGeom>
          <a:solidFill>
            <a:srgbClr val="EED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849623" y="3544823"/>
            <a:ext cx="1000125" cy="928369"/>
          </a:xfrm>
          <a:custGeom>
            <a:avLst/>
            <a:gdLst/>
            <a:ahLst/>
            <a:cxnLst/>
            <a:rect l="l" t="t" r="r" b="b"/>
            <a:pathLst>
              <a:path w="1000125" h="928370">
                <a:moveTo>
                  <a:pt x="0" y="928115"/>
                </a:moveTo>
                <a:lnTo>
                  <a:pt x="999744" y="928115"/>
                </a:lnTo>
                <a:lnTo>
                  <a:pt x="999744" y="0"/>
                </a:lnTo>
                <a:lnTo>
                  <a:pt x="0" y="0"/>
                </a:lnTo>
                <a:lnTo>
                  <a:pt x="0" y="928115"/>
                </a:lnTo>
                <a:close/>
              </a:path>
            </a:pathLst>
          </a:custGeom>
          <a:solidFill>
            <a:srgbClr val="007748">
              <a:alpha val="7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8342376" y="2427732"/>
            <a:ext cx="929640" cy="944880"/>
          </a:xfrm>
          <a:custGeom>
            <a:avLst/>
            <a:gdLst/>
            <a:ahLst/>
            <a:cxnLst/>
            <a:rect l="l" t="t" r="r" b="b"/>
            <a:pathLst>
              <a:path w="929640" h="944879">
                <a:moveTo>
                  <a:pt x="0" y="944880"/>
                </a:moveTo>
                <a:lnTo>
                  <a:pt x="929640" y="944880"/>
                </a:lnTo>
                <a:lnTo>
                  <a:pt x="929640" y="0"/>
                </a:lnTo>
                <a:lnTo>
                  <a:pt x="0" y="0"/>
                </a:lnTo>
                <a:lnTo>
                  <a:pt x="0" y="944880"/>
                </a:lnTo>
                <a:close/>
              </a:path>
            </a:pathLst>
          </a:custGeom>
          <a:solidFill>
            <a:srgbClr val="EED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8342376" y="3592067"/>
            <a:ext cx="929640" cy="929640"/>
          </a:xfrm>
          <a:custGeom>
            <a:avLst/>
            <a:gdLst/>
            <a:ahLst/>
            <a:cxnLst/>
            <a:rect l="l" t="t" r="r" b="b"/>
            <a:pathLst>
              <a:path w="929640" h="929639">
                <a:moveTo>
                  <a:pt x="0" y="929640"/>
                </a:moveTo>
                <a:lnTo>
                  <a:pt x="929640" y="929640"/>
                </a:lnTo>
                <a:lnTo>
                  <a:pt x="929640" y="0"/>
                </a:lnTo>
                <a:lnTo>
                  <a:pt x="0" y="0"/>
                </a:lnTo>
                <a:lnTo>
                  <a:pt x="0" y="929640"/>
                </a:lnTo>
                <a:close/>
              </a:path>
            </a:pathLst>
          </a:custGeom>
          <a:solidFill>
            <a:srgbClr val="0077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321040" y="172212"/>
            <a:ext cx="3870959" cy="729995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11836" y="204215"/>
            <a:ext cx="1054608" cy="143560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9985375" y="6531559"/>
            <a:ext cx="212217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r">
              <a:lnSpc>
                <a:spcPct val="100000"/>
              </a:lnSpc>
            </a:pPr>
            <a:r>
              <a:rPr lang="en-GB" sz="1800" spc="-5" dirty="0" smtClean="0">
                <a:solidFill>
                  <a:srgbClr val="FFFFFF"/>
                </a:solidFill>
                <a:latin typeface="Arial Narrow"/>
                <a:cs typeface="Arial Narrow"/>
              </a:rPr>
              <a:t>07 Sept 2020</a:t>
            </a:r>
            <a:endParaRPr sz="1800" dirty="0"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792966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1"/>
            <a:ext cx="12192000" cy="857232"/>
          </a:xfrm>
          <a:prstGeom prst="rect">
            <a:avLst/>
          </a:prstGeom>
          <a:solidFill>
            <a:srgbClr val="356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51454"/>
            <a:ext cx="539706" cy="734340"/>
          </a:xfrm>
          <a:prstGeom prst="rect">
            <a:avLst/>
          </a:prstGeom>
        </p:spPr>
      </p:pic>
      <p:pic>
        <p:nvPicPr>
          <p:cNvPr id="14" name="Picture 2" descr="C:\Users\ra143592\AppData\Local\Microsoft\Windows\Temporary Internet Files\Content.Outlook\TW13V50X\_NHS_GIG__WAST_Banner_header_white (2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69278"/>
            <a:ext cx="3000396" cy="555067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5478162" y="123645"/>
            <a:ext cx="65137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6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August Comparisons</a:t>
            </a:r>
            <a:endParaRPr lang="en-GB" sz="36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879" y="1026510"/>
            <a:ext cx="2938591" cy="341525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82" y="4933013"/>
            <a:ext cx="4440292" cy="137153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57894" y="921244"/>
            <a:ext cx="7334037" cy="35205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57679" y="4301947"/>
            <a:ext cx="4934465" cy="2556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0873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7256192" y="1150593"/>
            <a:ext cx="4735739" cy="4379398"/>
          </a:xfrm>
        </p:spPr>
        <p:txBody>
          <a:bodyPr/>
          <a:lstStyle/>
          <a:p>
            <a:r>
              <a:rPr lang="en-GB" dirty="0" smtClean="0"/>
              <a:t>Up to 3% to be added for rest break impacts</a:t>
            </a:r>
          </a:p>
          <a:p>
            <a:r>
              <a:rPr lang="en-GB" dirty="0" smtClean="0"/>
              <a:t>Utilisation beyond 60% can introduce red performance challenge</a:t>
            </a:r>
          </a:p>
          <a:p>
            <a:r>
              <a:rPr lang="en-GB" dirty="0" smtClean="0"/>
              <a:t>55% can be considered an industry standard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0" y="1"/>
            <a:ext cx="12192000" cy="857232"/>
          </a:xfrm>
          <a:prstGeom prst="rect">
            <a:avLst/>
          </a:prstGeom>
          <a:solidFill>
            <a:srgbClr val="356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51454"/>
            <a:ext cx="539706" cy="734340"/>
          </a:xfrm>
          <a:prstGeom prst="rect">
            <a:avLst/>
          </a:prstGeom>
        </p:spPr>
      </p:pic>
      <p:pic>
        <p:nvPicPr>
          <p:cNvPr id="13" name="Picture 2" descr="C:\Users\ra143592\AppData\Local\Microsoft\Windows\Temporary Internet Files\Content.Outlook\TW13V50X\_NHS_GIG__WAST_Banner_header_white (2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69278"/>
            <a:ext cx="3000396" cy="555067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5478162" y="123645"/>
            <a:ext cx="65137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6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EA Utilisation</a:t>
            </a:r>
            <a:endParaRPr lang="en-GB" sz="36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9981756"/>
              </p:ext>
            </p:extLst>
          </p:nvPr>
        </p:nvGraphicFramePr>
        <p:xfrm>
          <a:off x="139270" y="1237735"/>
          <a:ext cx="7116921" cy="5401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891299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906172034"/>
              </p:ext>
            </p:extLst>
          </p:nvPr>
        </p:nvGraphicFramePr>
        <p:xfrm>
          <a:off x="484135" y="1203982"/>
          <a:ext cx="10332146" cy="15440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8826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5644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3397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05346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843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8159" marR="5815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Budgeted Establishment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8159" marR="5815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SIP as at 11.08.2020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8159" marR="5815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Notes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8159" marR="58159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265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UCS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8159" marR="5815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196.96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8159" marR="5815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206.13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8159" marR="5815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Additional 38 commence training end of August and operational September (ready to backfill UCS vacancies created by existing UCAs transitioning to EMT)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8159" marR="58159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43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EMT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8159" marR="5815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377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8159" marR="5815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426.27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8159" marR="5815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56 of these are currently in training; available to Ops in September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8159" marR="58159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843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Para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8159" marR="5815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860.58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8159" marR="5815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855.92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8159" marR="5815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NQP training commences end of August (first 18 due into Ops September)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8159" marR="58159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0" y="1"/>
            <a:ext cx="12192000" cy="857232"/>
          </a:xfrm>
          <a:prstGeom prst="rect">
            <a:avLst/>
          </a:prstGeom>
          <a:solidFill>
            <a:srgbClr val="356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51454"/>
            <a:ext cx="539706" cy="734340"/>
          </a:xfrm>
          <a:prstGeom prst="rect">
            <a:avLst/>
          </a:prstGeom>
        </p:spPr>
      </p:pic>
      <p:pic>
        <p:nvPicPr>
          <p:cNvPr id="13" name="Picture 2" descr="C:\Users\ra143592\AppData\Local\Microsoft\Windows\Temporary Internet Files\Content.Outlook\TW13V50X\_NHS_GIG__WAST_Banner_header_white (2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69278"/>
            <a:ext cx="3000396" cy="555067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5478162" y="123645"/>
            <a:ext cx="65137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6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Staffing</a:t>
            </a:r>
            <a:endParaRPr lang="en-GB" sz="36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39650" y="3691956"/>
            <a:ext cx="1151270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GB" altLang="en-US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We are not seeing the impact of the EMT additionality yet as they are currently in training and won’t be operational until September</a:t>
            </a:r>
            <a:endParaRPr kumimoji="0" lang="en-GB" altLang="en-US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GB" altLang="en-US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Even though we have large EMT numbers in training, there</a:t>
            </a:r>
            <a:r>
              <a:rPr kumimoji="0" lang="en-GB" altLang="en-US" b="0" i="0" u="none" strike="noStrike" cap="none" normalizeH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is </a:t>
            </a:r>
            <a:r>
              <a:rPr kumimoji="0" lang="en-GB" altLang="en-US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front-filling with replacement UCAs. It does however leave some gaps on the EMT line, as not all of these staff are additionality (some are filling existing EMT vacancies)</a:t>
            </a:r>
            <a:endParaRPr kumimoji="0" lang="en-GB" altLang="en-US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GB" altLang="en-US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The 136 additionality is a contribution towards closing the relief gap (phase 1)</a:t>
            </a:r>
            <a:r>
              <a:rPr kumimoji="0" lang="en-GB" altLang="en-US" b="0" i="0" u="none" strike="noStrike" cap="none" normalizeH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not directly linked to </a:t>
            </a:r>
            <a:r>
              <a:rPr kumimoji="0" lang="en-GB" altLang="en-US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improve red performance</a:t>
            </a:r>
            <a:endParaRPr kumimoji="0" lang="en-GB" altLang="en-US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51638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4893945"/>
          </a:xfrm>
          <a:custGeom>
            <a:avLst/>
            <a:gdLst/>
            <a:ahLst/>
            <a:cxnLst/>
            <a:rect l="l" t="t" r="r" b="b"/>
            <a:pathLst>
              <a:path w="12192000" h="4893945">
                <a:moveTo>
                  <a:pt x="0" y="4893564"/>
                </a:moveTo>
                <a:lnTo>
                  <a:pt x="12192000" y="4893564"/>
                </a:lnTo>
                <a:lnTo>
                  <a:pt x="12192000" y="0"/>
                </a:lnTo>
                <a:lnTo>
                  <a:pt x="0" y="0"/>
                </a:lnTo>
                <a:lnTo>
                  <a:pt x="0" y="4893564"/>
                </a:lnTo>
                <a:close/>
              </a:path>
            </a:pathLst>
          </a:custGeom>
          <a:solidFill>
            <a:srgbClr val="4B525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702051" y="3567684"/>
            <a:ext cx="928115" cy="92811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4893564"/>
            <a:ext cx="12192000" cy="1964689"/>
          </a:xfrm>
          <a:custGeom>
            <a:avLst/>
            <a:gdLst/>
            <a:ahLst/>
            <a:cxnLst/>
            <a:rect l="l" t="t" r="r" b="b"/>
            <a:pathLst>
              <a:path w="12192000" h="1964690">
                <a:moveTo>
                  <a:pt x="12191999" y="0"/>
                </a:moveTo>
                <a:lnTo>
                  <a:pt x="0" y="0"/>
                </a:lnTo>
                <a:lnTo>
                  <a:pt x="0" y="1964434"/>
                </a:lnTo>
                <a:lnTo>
                  <a:pt x="12191999" y="1964434"/>
                </a:lnTo>
                <a:lnTo>
                  <a:pt x="12191999" y="0"/>
                </a:lnTo>
                <a:close/>
              </a:path>
            </a:pathLst>
          </a:custGeom>
          <a:solidFill>
            <a:srgbClr val="0077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514600" y="5946241"/>
            <a:ext cx="7086599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GB" sz="3200" b="1" dirty="0" smtClean="0">
                <a:solidFill>
                  <a:srgbClr val="FFFFFF"/>
                </a:solidFill>
                <a:latin typeface="Arial Narrow"/>
                <a:cs typeface="Arial Narrow"/>
              </a:rPr>
              <a:t>September 2020 - Forecast</a:t>
            </a:r>
            <a:endParaRPr sz="3200" dirty="0">
              <a:latin typeface="Arial Narrow"/>
              <a:cs typeface="Arial Narrow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845052" y="1231391"/>
            <a:ext cx="973836" cy="207111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010911" y="1217675"/>
            <a:ext cx="1001267" cy="100888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047488" y="2427732"/>
            <a:ext cx="1999488" cy="94030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240523" y="1188719"/>
            <a:ext cx="1999487" cy="101803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239000" y="2450592"/>
            <a:ext cx="903731" cy="199948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103620" y="3547871"/>
            <a:ext cx="949451" cy="92811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683764" y="2388107"/>
            <a:ext cx="928115" cy="929639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688335" y="1217675"/>
            <a:ext cx="929640" cy="929640"/>
          </a:xfrm>
          <a:custGeom>
            <a:avLst/>
            <a:gdLst/>
            <a:ahLst/>
            <a:cxnLst/>
            <a:rect l="l" t="t" r="r" b="b"/>
            <a:pathLst>
              <a:path w="929639" h="929639">
                <a:moveTo>
                  <a:pt x="0" y="929639"/>
                </a:moveTo>
                <a:lnTo>
                  <a:pt x="929639" y="929639"/>
                </a:lnTo>
                <a:lnTo>
                  <a:pt x="929639" y="0"/>
                </a:lnTo>
                <a:lnTo>
                  <a:pt x="0" y="0"/>
                </a:lnTo>
                <a:lnTo>
                  <a:pt x="0" y="929639"/>
                </a:lnTo>
                <a:close/>
              </a:path>
            </a:pathLst>
          </a:custGeom>
          <a:solidFill>
            <a:srgbClr val="EEDF00">
              <a:alpha val="7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204203" y="1226819"/>
            <a:ext cx="815340" cy="1000125"/>
          </a:xfrm>
          <a:custGeom>
            <a:avLst/>
            <a:gdLst/>
            <a:ahLst/>
            <a:cxnLst/>
            <a:rect l="l" t="t" r="r" b="b"/>
            <a:pathLst>
              <a:path w="815340" h="1000125">
                <a:moveTo>
                  <a:pt x="0" y="999743"/>
                </a:moveTo>
                <a:lnTo>
                  <a:pt x="815340" y="999743"/>
                </a:lnTo>
                <a:lnTo>
                  <a:pt x="815340" y="0"/>
                </a:lnTo>
                <a:lnTo>
                  <a:pt x="0" y="0"/>
                </a:lnTo>
                <a:lnTo>
                  <a:pt x="0" y="999743"/>
                </a:lnTo>
                <a:close/>
              </a:path>
            </a:pathLst>
          </a:custGeom>
          <a:solidFill>
            <a:srgbClr val="007748">
              <a:alpha val="7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045964" y="3567684"/>
            <a:ext cx="858519" cy="928369"/>
          </a:xfrm>
          <a:custGeom>
            <a:avLst/>
            <a:gdLst/>
            <a:ahLst/>
            <a:cxnLst/>
            <a:rect l="l" t="t" r="r" b="b"/>
            <a:pathLst>
              <a:path w="858520" h="928370">
                <a:moveTo>
                  <a:pt x="0" y="928115"/>
                </a:moveTo>
                <a:lnTo>
                  <a:pt x="858012" y="928115"/>
                </a:lnTo>
                <a:lnTo>
                  <a:pt x="858012" y="0"/>
                </a:lnTo>
                <a:lnTo>
                  <a:pt x="0" y="0"/>
                </a:lnTo>
                <a:lnTo>
                  <a:pt x="0" y="928115"/>
                </a:lnTo>
                <a:close/>
              </a:path>
            </a:pathLst>
          </a:custGeom>
          <a:solidFill>
            <a:srgbClr val="EED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849623" y="3544823"/>
            <a:ext cx="1000125" cy="928369"/>
          </a:xfrm>
          <a:custGeom>
            <a:avLst/>
            <a:gdLst/>
            <a:ahLst/>
            <a:cxnLst/>
            <a:rect l="l" t="t" r="r" b="b"/>
            <a:pathLst>
              <a:path w="1000125" h="928370">
                <a:moveTo>
                  <a:pt x="0" y="928115"/>
                </a:moveTo>
                <a:lnTo>
                  <a:pt x="999744" y="928115"/>
                </a:lnTo>
                <a:lnTo>
                  <a:pt x="999744" y="0"/>
                </a:lnTo>
                <a:lnTo>
                  <a:pt x="0" y="0"/>
                </a:lnTo>
                <a:lnTo>
                  <a:pt x="0" y="928115"/>
                </a:lnTo>
                <a:close/>
              </a:path>
            </a:pathLst>
          </a:custGeom>
          <a:solidFill>
            <a:srgbClr val="007748">
              <a:alpha val="7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8342376" y="2427732"/>
            <a:ext cx="929640" cy="944880"/>
          </a:xfrm>
          <a:custGeom>
            <a:avLst/>
            <a:gdLst/>
            <a:ahLst/>
            <a:cxnLst/>
            <a:rect l="l" t="t" r="r" b="b"/>
            <a:pathLst>
              <a:path w="929640" h="944879">
                <a:moveTo>
                  <a:pt x="0" y="944880"/>
                </a:moveTo>
                <a:lnTo>
                  <a:pt x="929640" y="944880"/>
                </a:lnTo>
                <a:lnTo>
                  <a:pt x="929640" y="0"/>
                </a:lnTo>
                <a:lnTo>
                  <a:pt x="0" y="0"/>
                </a:lnTo>
                <a:lnTo>
                  <a:pt x="0" y="944880"/>
                </a:lnTo>
                <a:close/>
              </a:path>
            </a:pathLst>
          </a:custGeom>
          <a:solidFill>
            <a:srgbClr val="EED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8342376" y="3592067"/>
            <a:ext cx="929640" cy="929640"/>
          </a:xfrm>
          <a:custGeom>
            <a:avLst/>
            <a:gdLst/>
            <a:ahLst/>
            <a:cxnLst/>
            <a:rect l="l" t="t" r="r" b="b"/>
            <a:pathLst>
              <a:path w="929640" h="929639">
                <a:moveTo>
                  <a:pt x="0" y="929640"/>
                </a:moveTo>
                <a:lnTo>
                  <a:pt x="929640" y="929640"/>
                </a:lnTo>
                <a:lnTo>
                  <a:pt x="929640" y="0"/>
                </a:lnTo>
                <a:lnTo>
                  <a:pt x="0" y="0"/>
                </a:lnTo>
                <a:lnTo>
                  <a:pt x="0" y="929640"/>
                </a:lnTo>
                <a:close/>
              </a:path>
            </a:pathLst>
          </a:custGeom>
          <a:solidFill>
            <a:srgbClr val="0077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321040" y="172212"/>
            <a:ext cx="3870959" cy="729995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11836" y="204215"/>
            <a:ext cx="1054608" cy="143560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9985375" y="6531559"/>
            <a:ext cx="212217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r">
              <a:lnSpc>
                <a:spcPct val="100000"/>
              </a:lnSpc>
            </a:pPr>
            <a:r>
              <a:rPr lang="en-GB" sz="1800" spc="-5" dirty="0" smtClean="0">
                <a:solidFill>
                  <a:srgbClr val="FFFFFF"/>
                </a:solidFill>
                <a:latin typeface="Arial Narrow"/>
                <a:cs typeface="Arial Narrow"/>
              </a:rPr>
              <a:t>07 Sept 2020</a:t>
            </a:r>
            <a:endParaRPr sz="1800" dirty="0"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84883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6"/>
          <p:cNvSpPr txBox="1"/>
          <p:nvPr/>
        </p:nvSpPr>
        <p:spPr>
          <a:xfrm>
            <a:off x="11159235" y="6464985"/>
            <a:ext cx="128270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14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159235" y="6464985"/>
            <a:ext cx="128270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14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7" name="object 5"/>
          <p:cNvSpPr txBox="1">
            <a:spLocks/>
          </p:cNvSpPr>
          <p:nvPr/>
        </p:nvSpPr>
        <p:spPr>
          <a:xfrm>
            <a:off x="0" y="152400"/>
            <a:ext cx="1524000" cy="3079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vert="horz" wrap="square" lIns="0" tIns="0" rIns="0" bIns="0" rtlCol="0">
            <a:spAutoFit/>
          </a:bodyPr>
          <a:lstStyle>
            <a:lvl1pPr>
              <a:defRPr sz="4400" b="0" i="0">
                <a:solidFill>
                  <a:schemeClr val="bg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pPr marL="12700"/>
            <a:r>
              <a:rPr lang="en-GB" sz="2000" b="1" kern="0" smtClean="0">
                <a:solidFill>
                  <a:schemeClr val="tx1"/>
                </a:solidFill>
              </a:rPr>
              <a:t>UHP – EA/UCS</a:t>
            </a:r>
            <a:endParaRPr lang="en-GB" sz="2000" kern="0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hlinkClick r:id="rId3"/>
          </p:cNvPr>
          <p:cNvSpPr/>
          <p:nvPr/>
        </p:nvSpPr>
        <p:spPr>
          <a:xfrm>
            <a:off x="97921" y="476341"/>
            <a:ext cx="157847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i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Source – UHP Toolkit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879681"/>
            <a:ext cx="12192000" cy="5455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087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6"/>
          <p:cNvSpPr txBox="1"/>
          <p:nvPr/>
        </p:nvSpPr>
        <p:spPr>
          <a:xfrm>
            <a:off x="11159235" y="6464985"/>
            <a:ext cx="128270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15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7" name="object 6"/>
          <p:cNvSpPr txBox="1"/>
          <p:nvPr/>
        </p:nvSpPr>
        <p:spPr>
          <a:xfrm>
            <a:off x="11159235" y="6464985"/>
            <a:ext cx="128270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15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8" name="object 5"/>
          <p:cNvSpPr txBox="1">
            <a:spLocks/>
          </p:cNvSpPr>
          <p:nvPr/>
        </p:nvSpPr>
        <p:spPr>
          <a:xfrm>
            <a:off x="152400" y="152400"/>
            <a:ext cx="1219200" cy="307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vert="horz" wrap="square" lIns="0" tIns="0" rIns="0" bIns="0" rtlCol="0">
            <a:spAutoFit/>
          </a:bodyPr>
          <a:lstStyle>
            <a:lvl1pPr>
              <a:defRPr sz="4400" b="0" i="0">
                <a:solidFill>
                  <a:schemeClr val="bg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pPr marL="12700"/>
            <a:r>
              <a:rPr lang="en-GB" sz="2000" b="1" kern="0" smtClean="0">
                <a:solidFill>
                  <a:schemeClr val="tx1"/>
                </a:solidFill>
              </a:rPr>
              <a:t>UHP – RRV</a:t>
            </a:r>
            <a:endParaRPr lang="en-GB" sz="2000" kern="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61154" y="422480"/>
            <a:ext cx="235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ym typeface="Wingdings" panose="05000000000000000000" pitchFamily="2" charset="2"/>
              </a:rPr>
              <a:t> </a:t>
            </a:r>
            <a:r>
              <a:rPr lang="en-GB" dirty="0" smtClean="0"/>
              <a:t>Position on Monday</a:t>
            </a:r>
            <a:endParaRPr lang="en-GB" dirty="0"/>
          </a:p>
        </p:txBody>
      </p:sp>
      <p:sp>
        <p:nvSpPr>
          <p:cNvPr id="10" name="Rectangle 9">
            <a:hlinkClick r:id="rId3"/>
          </p:cNvPr>
          <p:cNvSpPr/>
          <p:nvPr/>
        </p:nvSpPr>
        <p:spPr>
          <a:xfrm>
            <a:off x="97921" y="476341"/>
            <a:ext cx="140694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i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Source – UHP Toolkit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001580"/>
            <a:ext cx="12192000" cy="5433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75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11159235" y="6464985"/>
            <a:ext cx="128270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16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038600" y="207967"/>
            <a:ext cx="3886200" cy="307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GB" sz="2000" b="1" dirty="0" smtClean="0">
                <a:solidFill>
                  <a:schemeClr val="tx1"/>
                </a:solidFill>
                <a:latin typeface="Arial Narrow"/>
                <a:cs typeface="Arial Narrow"/>
              </a:rPr>
              <a:t>WEEKLY EMS INCIDENTS</a:t>
            </a:r>
            <a:endParaRPr sz="2000" dirty="0">
              <a:solidFill>
                <a:schemeClr val="tx1"/>
              </a:solidFill>
              <a:latin typeface="Arial Narrow"/>
              <a:cs typeface="Arial Narrow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81412"/>
            <a:ext cx="11658600" cy="4695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29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11159234" y="6464985"/>
            <a:ext cx="19456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17</a:t>
            </a:fld>
            <a:endParaRPr sz="12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038600" y="228600"/>
            <a:ext cx="3886200" cy="307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GB" sz="2000" b="1" dirty="0" smtClean="0">
                <a:solidFill>
                  <a:schemeClr val="tx1"/>
                </a:solidFill>
                <a:latin typeface="Arial Narrow"/>
                <a:cs typeface="Arial Narrow"/>
              </a:rPr>
              <a:t>MONTH TO DATE PERFORMANCE</a:t>
            </a:r>
            <a:endParaRPr sz="2000" dirty="0">
              <a:solidFill>
                <a:schemeClr val="tx1"/>
              </a:solidFill>
              <a:latin typeface="Arial Narrow"/>
              <a:cs typeface="Arial Narrow"/>
            </a:endParaRPr>
          </a:p>
        </p:txBody>
      </p:sp>
      <p:sp>
        <p:nvSpPr>
          <p:cNvPr id="9" name="Rectangle 8">
            <a:hlinkClick r:id="rId3"/>
          </p:cNvPr>
          <p:cNvSpPr/>
          <p:nvPr/>
        </p:nvSpPr>
        <p:spPr>
          <a:xfrm>
            <a:off x="3352800" y="583523"/>
            <a:ext cx="502920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Source</a:t>
            </a:r>
            <a:r>
              <a:rPr lang="en-GB" sz="1050" i="1" baseline="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– </a:t>
            </a:r>
            <a:r>
              <a:rPr lang="en-GB" sz="1050" i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Launchpad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798" y="910743"/>
            <a:ext cx="11049001" cy="5554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88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11159235" y="6464985"/>
            <a:ext cx="237458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18</a:t>
            </a:fld>
            <a:endParaRPr sz="12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572000" y="228600"/>
            <a:ext cx="3048000" cy="307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GB" sz="2000" b="1" dirty="0" smtClean="0">
                <a:solidFill>
                  <a:schemeClr val="tx1"/>
                </a:solidFill>
              </a:rPr>
              <a:t>DAILY </a:t>
            </a:r>
            <a:r>
              <a:rPr lang="en-GB" sz="2000" b="1" dirty="0" smtClean="0">
                <a:solidFill>
                  <a:schemeClr val="tx1"/>
                </a:solidFill>
                <a:latin typeface="Arial Narrow"/>
                <a:cs typeface="Arial Narrow"/>
              </a:rPr>
              <a:t>RED PERFORMANCE</a:t>
            </a:r>
            <a:endParaRPr sz="2000" b="1" dirty="0">
              <a:solidFill>
                <a:schemeClr val="tx1"/>
              </a:solidFill>
              <a:latin typeface="Arial Narrow"/>
              <a:cs typeface="Arial Narrow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838200"/>
            <a:ext cx="11734800" cy="5141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18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11159235" y="6464985"/>
            <a:ext cx="237458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19</a:t>
            </a:fld>
            <a:endParaRPr sz="12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038600" y="228600"/>
            <a:ext cx="3657600" cy="307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GB" sz="2000" b="1" dirty="0" smtClean="0">
                <a:solidFill>
                  <a:schemeClr val="tx1"/>
                </a:solidFill>
                <a:latin typeface="Arial Narrow"/>
                <a:cs typeface="Arial Narrow"/>
              </a:rPr>
              <a:t>WEEKLY RED PERFORMANCE</a:t>
            </a:r>
            <a:endParaRPr sz="2000" b="1" dirty="0">
              <a:solidFill>
                <a:schemeClr val="tx1"/>
              </a:solidFill>
              <a:latin typeface="Arial Narrow"/>
              <a:cs typeface="Arial Narrow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914400"/>
            <a:ext cx="11658600" cy="513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61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2192000" cy="857232"/>
          </a:xfrm>
          <a:prstGeom prst="rect">
            <a:avLst/>
          </a:prstGeom>
          <a:solidFill>
            <a:srgbClr val="356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51454"/>
            <a:ext cx="539706" cy="734340"/>
          </a:xfrm>
          <a:prstGeom prst="rect">
            <a:avLst/>
          </a:prstGeom>
        </p:spPr>
      </p:pic>
      <p:pic>
        <p:nvPicPr>
          <p:cNvPr id="11" name="Picture 2" descr="C:\Users\ra143592\AppData\Local\Microsoft\Windows\Temporary Internet Files\Content.Outlook\TW13V50X\_NHS_GIG__WAST_Banner_header_white (2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69278"/>
            <a:ext cx="3000396" cy="555067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5478162" y="123645"/>
            <a:ext cx="65137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6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Red Position  24 August 2020</a:t>
            </a:r>
            <a:endParaRPr lang="en-GB" sz="36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617" y="1026510"/>
            <a:ext cx="5197977" cy="36353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45324" y="4708502"/>
            <a:ext cx="8501351" cy="205553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24082" y="1338905"/>
            <a:ext cx="6367849" cy="2828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05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11159235" y="6464985"/>
            <a:ext cx="237458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20</a:t>
            </a:fld>
            <a:endParaRPr sz="12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038600" y="228600"/>
            <a:ext cx="3657600" cy="307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GB" sz="2000" b="1" dirty="0" smtClean="0">
                <a:solidFill>
                  <a:schemeClr val="tx1"/>
                </a:solidFill>
                <a:latin typeface="Arial Narrow"/>
                <a:cs typeface="Arial Narrow"/>
              </a:rPr>
              <a:t>MONTHLY RED PERFORMANCE</a:t>
            </a:r>
            <a:endParaRPr sz="2000" b="1" dirty="0">
              <a:solidFill>
                <a:schemeClr val="tx1"/>
              </a:solidFill>
              <a:latin typeface="Arial Narrow"/>
              <a:cs typeface="Arial Narrow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838200"/>
            <a:ext cx="11734800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76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11159234" y="6446601"/>
            <a:ext cx="27076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21</a:t>
            </a:fld>
            <a:endParaRPr sz="12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3581400" y="228600"/>
            <a:ext cx="4572000" cy="307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GB" sz="2000" b="1" dirty="0" smtClean="0">
                <a:solidFill>
                  <a:schemeClr val="tx1"/>
                </a:solidFill>
                <a:latin typeface="Arial Narrow"/>
                <a:cs typeface="Arial Narrow"/>
              </a:rPr>
              <a:t>AMBER PERFORMANCE – ALL WALES</a:t>
            </a:r>
            <a:endParaRPr sz="2000" b="1" dirty="0">
              <a:solidFill>
                <a:schemeClr val="tx1"/>
              </a:solidFill>
              <a:latin typeface="Arial Narrow"/>
              <a:cs typeface="Arial Narrow"/>
            </a:endParaRPr>
          </a:p>
        </p:txBody>
      </p:sp>
      <p:sp>
        <p:nvSpPr>
          <p:cNvPr id="11" name="Rectangle 10">
            <a:hlinkClick r:id="rId3"/>
          </p:cNvPr>
          <p:cNvSpPr/>
          <p:nvPr/>
        </p:nvSpPr>
        <p:spPr>
          <a:xfrm>
            <a:off x="3048000" y="583523"/>
            <a:ext cx="579120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i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Source</a:t>
            </a:r>
            <a:r>
              <a:rPr lang="en-GB" sz="1050" i="1" u="sng" baseline="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– </a:t>
            </a:r>
            <a:r>
              <a:rPr lang="en-GB" sz="1050" i="1" u="sng" baseline="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Qlik</a:t>
            </a:r>
            <a:r>
              <a:rPr lang="en-GB" sz="1050" i="1" u="sng" baseline="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Sense App EMS Operations (AS1), Bookmark TPT Slide 15 - Amber Performance - All Wales</a:t>
            </a:r>
            <a:endParaRPr lang="en-GB" sz="1050" i="1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668000" y="43934"/>
            <a:ext cx="1315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Sept  MTD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066800"/>
            <a:ext cx="10039215" cy="576172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42797" y="509272"/>
            <a:ext cx="1740855" cy="5841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32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11159234" y="6446601"/>
            <a:ext cx="27076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22</a:t>
            </a:fld>
            <a:endParaRPr sz="1200" dirty="0">
              <a:latin typeface="Calibri"/>
              <a:cs typeface="Calibri"/>
            </a:endParaRPr>
          </a:p>
        </p:txBody>
      </p:sp>
      <p:sp>
        <p:nvSpPr>
          <p:cNvPr id="9" name="Rectangle 8">
            <a:hlinkClick r:id="rId3"/>
          </p:cNvPr>
          <p:cNvSpPr/>
          <p:nvPr/>
        </p:nvSpPr>
        <p:spPr>
          <a:xfrm>
            <a:off x="3352800" y="583523"/>
            <a:ext cx="50292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i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Source</a:t>
            </a:r>
            <a:r>
              <a:rPr lang="en-GB" sz="1050" i="1" u="sng" baseline="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– </a:t>
            </a:r>
            <a:r>
              <a:rPr lang="en-GB" sz="1050" i="1" u="sng" baseline="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Qlik</a:t>
            </a:r>
            <a:r>
              <a:rPr lang="en-GB" sz="1050" i="1" u="sng" baseline="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Sense App COVID-19 Executive Summary</a:t>
            </a:r>
            <a:endParaRPr lang="en-GB" sz="1050" i="1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object 5"/>
          <p:cNvSpPr txBox="1">
            <a:spLocks/>
          </p:cNvSpPr>
          <p:nvPr/>
        </p:nvSpPr>
        <p:spPr>
          <a:xfrm>
            <a:off x="4267200" y="228600"/>
            <a:ext cx="3276600" cy="307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vert="horz" wrap="square" lIns="0" tIns="0" rIns="0" bIns="0" rtlCol="0">
            <a:spAutoFit/>
          </a:bodyPr>
          <a:lstStyle>
            <a:lvl1pPr>
              <a:defRPr sz="4400" b="0" i="0">
                <a:solidFill>
                  <a:schemeClr val="bg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pPr marL="12700" algn="ctr"/>
            <a:r>
              <a:rPr lang="en-GB" sz="2000" b="1" kern="0" dirty="0" smtClean="0">
                <a:solidFill>
                  <a:schemeClr val="tx1"/>
                </a:solidFill>
              </a:rPr>
              <a:t>WEEKLY 999 TELEPHONY</a:t>
            </a:r>
            <a:endParaRPr lang="en-GB" sz="2000" b="1" kern="0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1079694"/>
            <a:ext cx="11658600" cy="5335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46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11159234" y="6446601"/>
            <a:ext cx="27076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23</a:t>
            </a:fld>
            <a:endParaRPr sz="1200" dirty="0">
              <a:latin typeface="Calibri"/>
              <a:cs typeface="Calibri"/>
            </a:endParaRPr>
          </a:p>
        </p:txBody>
      </p:sp>
      <p:sp>
        <p:nvSpPr>
          <p:cNvPr id="9" name="Rectangle 8">
            <a:hlinkClick r:id="rId3"/>
          </p:cNvPr>
          <p:cNvSpPr/>
          <p:nvPr/>
        </p:nvSpPr>
        <p:spPr>
          <a:xfrm>
            <a:off x="3352800" y="583523"/>
            <a:ext cx="50292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i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Source</a:t>
            </a:r>
            <a:r>
              <a:rPr lang="en-GB" sz="1050" i="1" u="sng" baseline="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– </a:t>
            </a:r>
            <a:r>
              <a:rPr lang="en-GB" sz="1050" i="1" u="sng" baseline="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Qlik</a:t>
            </a:r>
            <a:r>
              <a:rPr lang="en-GB" sz="1050" i="1" u="sng" baseline="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Sense App COVID-19 Executive Summary</a:t>
            </a:r>
            <a:endParaRPr lang="en-GB" sz="1050" i="1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object 5"/>
          <p:cNvSpPr txBox="1">
            <a:spLocks/>
          </p:cNvSpPr>
          <p:nvPr/>
        </p:nvSpPr>
        <p:spPr>
          <a:xfrm>
            <a:off x="4267200" y="228600"/>
            <a:ext cx="3276600" cy="307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vert="horz" wrap="square" lIns="0" tIns="0" rIns="0" bIns="0" rtlCol="0">
            <a:spAutoFit/>
          </a:bodyPr>
          <a:lstStyle>
            <a:lvl1pPr>
              <a:defRPr sz="4400" b="0" i="0">
                <a:solidFill>
                  <a:schemeClr val="bg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pPr marL="12700" algn="ctr"/>
            <a:r>
              <a:rPr lang="en-GB" sz="2000" b="1" kern="0" dirty="0" smtClean="0">
                <a:solidFill>
                  <a:schemeClr val="tx1"/>
                </a:solidFill>
              </a:rPr>
              <a:t>MONTHLY 999 TELEPHONY</a:t>
            </a:r>
            <a:endParaRPr lang="en-GB" sz="2000" b="1" kern="0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1030520"/>
            <a:ext cx="11582400" cy="5416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41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11159234" y="6446601"/>
            <a:ext cx="27076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24</a:t>
            </a:fld>
            <a:endParaRPr sz="12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191000" y="228600"/>
            <a:ext cx="3352800" cy="307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GB" sz="2000" b="1" dirty="0" smtClean="0">
                <a:solidFill>
                  <a:schemeClr val="tx1"/>
                </a:solidFill>
              </a:rPr>
              <a:t>WEEKLY </a:t>
            </a:r>
            <a:r>
              <a:rPr lang="en-GB" sz="2000" b="1" dirty="0" smtClean="0">
                <a:solidFill>
                  <a:schemeClr val="tx1"/>
                </a:solidFill>
                <a:latin typeface="Arial Narrow"/>
                <a:cs typeface="Arial Narrow"/>
              </a:rPr>
              <a:t>111 Calls to CSQ</a:t>
            </a:r>
            <a:endParaRPr sz="2000" b="1" dirty="0">
              <a:solidFill>
                <a:schemeClr val="tx1"/>
              </a:solidFill>
              <a:latin typeface="Arial Narrow"/>
              <a:cs typeface="Arial Narrow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066800"/>
            <a:ext cx="11734800" cy="5133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97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11159234" y="6446601"/>
            <a:ext cx="27076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25</a:t>
            </a:fld>
            <a:endParaRPr sz="12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114800" y="228600"/>
            <a:ext cx="3505200" cy="307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GB" sz="2000" b="1" dirty="0" smtClean="0">
                <a:solidFill>
                  <a:schemeClr val="tx1"/>
                </a:solidFill>
              </a:rPr>
              <a:t>MONTHLY </a:t>
            </a:r>
            <a:r>
              <a:rPr lang="en-GB" sz="2000" b="1" dirty="0" smtClean="0">
                <a:solidFill>
                  <a:schemeClr val="tx1"/>
                </a:solidFill>
                <a:latin typeface="Arial Narrow"/>
                <a:cs typeface="Arial Narrow"/>
              </a:rPr>
              <a:t>111 Calls to CSQ</a:t>
            </a:r>
            <a:endParaRPr sz="2000" b="1" dirty="0">
              <a:solidFill>
                <a:schemeClr val="tx1"/>
              </a:solidFill>
              <a:latin typeface="Arial Narrow"/>
              <a:cs typeface="Arial Narrow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066800"/>
            <a:ext cx="11582400" cy="5119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07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11159234" y="6446601"/>
            <a:ext cx="27076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26</a:t>
            </a:fld>
            <a:endParaRPr sz="12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191000" y="228600"/>
            <a:ext cx="3352800" cy="307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GB" sz="2000" b="1" dirty="0" smtClean="0">
                <a:solidFill>
                  <a:schemeClr val="tx1"/>
                </a:solidFill>
              </a:rPr>
              <a:t>COVID SYSTEM RECORDS</a:t>
            </a:r>
            <a:endParaRPr sz="2000" b="1" dirty="0">
              <a:solidFill>
                <a:schemeClr val="tx1"/>
              </a:solidFill>
              <a:latin typeface="Arial Narrow"/>
              <a:cs typeface="Arial Narrow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143000"/>
            <a:ext cx="11353800" cy="495300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10116589" y="3740727"/>
            <a:ext cx="1695796" cy="1799013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01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/>
          <p:nvPr/>
        </p:nvSpPr>
        <p:spPr>
          <a:xfrm>
            <a:off x="9049511" y="388620"/>
            <a:ext cx="3142487" cy="5821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52984" y="86868"/>
            <a:ext cx="858012" cy="116738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2971800" y="3352800"/>
            <a:ext cx="6171818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GB" sz="6000" b="1" dirty="0" smtClean="0">
                <a:solidFill>
                  <a:srgbClr val="000000"/>
                </a:solidFill>
                <a:latin typeface="Arial Narrow"/>
                <a:cs typeface="Arial Narrow"/>
              </a:rPr>
              <a:t>PROTOCOL 36</a:t>
            </a:r>
            <a:endParaRPr sz="6000" dirty="0">
              <a:latin typeface="Arial Narrow"/>
              <a:cs typeface="Arial Narrow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1159234" y="6477000"/>
            <a:ext cx="42316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27</a:t>
            </a:fld>
            <a:endParaRPr sz="12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5977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11159234" y="6446601"/>
            <a:ext cx="27076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28</a:t>
            </a:fld>
            <a:endParaRPr sz="12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438400" y="228600"/>
            <a:ext cx="6705600" cy="307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GB" sz="2000" b="1" dirty="0" smtClean="0">
                <a:solidFill>
                  <a:schemeClr val="tx1"/>
                </a:solidFill>
                <a:latin typeface="Arial Narrow"/>
                <a:cs typeface="Arial Narrow"/>
              </a:rPr>
              <a:t>DASHBOARD SNAPSHOT AS AT HH:MM DD/MM/YYYY</a:t>
            </a:r>
            <a:endParaRPr sz="2000" b="1" dirty="0">
              <a:solidFill>
                <a:schemeClr val="tx1"/>
              </a:solidFill>
              <a:latin typeface="Arial Narrow"/>
              <a:cs typeface="Arial Narrow"/>
            </a:endParaRPr>
          </a:p>
        </p:txBody>
      </p:sp>
      <p:sp>
        <p:nvSpPr>
          <p:cNvPr id="9" name="Rectangle 8">
            <a:hlinkClick r:id="rId3"/>
          </p:cNvPr>
          <p:cNvSpPr/>
          <p:nvPr/>
        </p:nvSpPr>
        <p:spPr>
          <a:xfrm>
            <a:off x="2438400" y="533400"/>
            <a:ext cx="670560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i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Source</a:t>
            </a:r>
            <a:r>
              <a:rPr lang="en-GB" sz="1050" i="1" u="sng" baseline="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– </a:t>
            </a:r>
            <a:r>
              <a:rPr lang="en-GB" sz="1050" i="1" u="sng" baseline="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Qlik</a:t>
            </a:r>
            <a:r>
              <a:rPr lang="en-GB" sz="1050" i="1" u="sng" baseline="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Sense App COVID-19 Surveillance, Bookmark TPT Slide 21 Dashboard Snapshot</a:t>
            </a:r>
            <a:endParaRPr lang="en-GB" sz="1050" i="1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1080743"/>
            <a:ext cx="11734800" cy="5167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92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11159234" y="6446601"/>
            <a:ext cx="27076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29</a:t>
            </a:fld>
            <a:endParaRPr sz="12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191000" y="228600"/>
            <a:ext cx="3352800" cy="307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GB" sz="2000" b="1" dirty="0" smtClean="0">
                <a:solidFill>
                  <a:schemeClr val="tx1"/>
                </a:solidFill>
                <a:latin typeface="Arial Narrow"/>
                <a:cs typeface="Arial Narrow"/>
              </a:rPr>
              <a:t>P36 PATIENT PROFILE</a:t>
            </a:r>
            <a:endParaRPr sz="2000" b="1" dirty="0">
              <a:solidFill>
                <a:schemeClr val="tx1"/>
              </a:solidFill>
              <a:latin typeface="Arial Narrow"/>
              <a:cs typeface="Arial Narrow"/>
            </a:endParaRPr>
          </a:p>
        </p:txBody>
      </p:sp>
      <p:sp>
        <p:nvSpPr>
          <p:cNvPr id="9" name="Rectangle 8">
            <a:hlinkClick r:id="rId3"/>
          </p:cNvPr>
          <p:cNvSpPr/>
          <p:nvPr/>
        </p:nvSpPr>
        <p:spPr>
          <a:xfrm>
            <a:off x="3048000" y="583523"/>
            <a:ext cx="556260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i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Source</a:t>
            </a:r>
            <a:r>
              <a:rPr lang="en-GB" sz="1050" i="1" u="sng" baseline="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– </a:t>
            </a:r>
            <a:r>
              <a:rPr lang="en-GB" sz="1050" i="1" u="sng" baseline="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Qlik</a:t>
            </a:r>
            <a:r>
              <a:rPr lang="en-GB" sz="1050" i="1" u="sng" baseline="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Sense App COVID-19 Surveillance, Bookmark</a:t>
            </a:r>
            <a:r>
              <a:rPr lang="en-GB" sz="1050" i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TPT Slide 26 – P36 Patient Profile</a:t>
            </a:r>
            <a:endParaRPr lang="en-GB" sz="1050" i="1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903919"/>
            <a:ext cx="11734800" cy="5349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36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2192000" cy="857232"/>
          </a:xfrm>
          <a:prstGeom prst="rect">
            <a:avLst/>
          </a:prstGeom>
          <a:solidFill>
            <a:srgbClr val="356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51454"/>
            <a:ext cx="539706" cy="734340"/>
          </a:xfrm>
          <a:prstGeom prst="rect">
            <a:avLst/>
          </a:prstGeom>
        </p:spPr>
      </p:pic>
      <p:pic>
        <p:nvPicPr>
          <p:cNvPr id="11" name="Picture 2" descr="C:\Users\ra143592\AppData\Local\Microsoft\Windows\Temporary Internet Files\Content.Outlook\TW13V50X\_NHS_GIG__WAST_Banner_header_white (2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69278"/>
            <a:ext cx="3000396" cy="555067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5478162" y="123645"/>
            <a:ext cx="65137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6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999 Handling</a:t>
            </a:r>
            <a:endParaRPr lang="en-GB" sz="36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908687"/>
            <a:ext cx="6186518" cy="284163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96861" y="3772477"/>
            <a:ext cx="6895070" cy="3085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33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11159234" y="6446601"/>
            <a:ext cx="27076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30</a:t>
            </a:fld>
            <a:endParaRPr sz="12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3733800" y="228600"/>
            <a:ext cx="4114800" cy="307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GB" sz="2000" b="1" dirty="0" smtClean="0">
                <a:solidFill>
                  <a:schemeClr val="tx1"/>
                </a:solidFill>
                <a:latin typeface="Arial Narrow"/>
                <a:cs typeface="Arial Narrow"/>
              </a:rPr>
              <a:t>P36 OUTCOME AND LOST HOURS</a:t>
            </a:r>
            <a:endParaRPr sz="2000" b="1" dirty="0">
              <a:solidFill>
                <a:schemeClr val="tx1"/>
              </a:solidFill>
              <a:latin typeface="Arial Narrow"/>
              <a:cs typeface="Arial Narrow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1" y="4769219"/>
            <a:ext cx="260805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80.4% of P36 we attend scene</a:t>
            </a:r>
          </a:p>
          <a:p>
            <a:endParaRPr lang="en-GB" dirty="0"/>
          </a:p>
          <a:p>
            <a:r>
              <a:rPr lang="en-GB" smtClean="0"/>
              <a:t>57.7% </a:t>
            </a:r>
            <a:r>
              <a:rPr lang="en-GB" dirty="0" smtClean="0"/>
              <a:t>Conveyance Rate from incidents attended scene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3429000" y="1752600"/>
            <a:ext cx="3069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Lost hours per vehicle P36</a:t>
            </a:r>
            <a:endParaRPr lang="en-GB" dirty="0"/>
          </a:p>
        </p:txBody>
      </p:sp>
      <p:sp>
        <p:nvSpPr>
          <p:cNvPr id="14" name="Rectangle 13">
            <a:hlinkClick r:id="rId3"/>
          </p:cNvPr>
          <p:cNvSpPr/>
          <p:nvPr/>
        </p:nvSpPr>
        <p:spPr>
          <a:xfrm>
            <a:off x="2971800" y="609600"/>
            <a:ext cx="594360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i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Source</a:t>
            </a:r>
            <a:r>
              <a:rPr lang="en-GB" sz="1050" i="1" u="sng" baseline="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– </a:t>
            </a:r>
            <a:r>
              <a:rPr lang="en-GB" sz="1050" i="1" u="sng" baseline="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Qlik</a:t>
            </a:r>
            <a:r>
              <a:rPr lang="en-GB" sz="1050" i="1" u="sng" baseline="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Sense App EMS Operations (AS1), Bookmark TPT Slide 27 – P36 Outcome</a:t>
            </a:r>
            <a:r>
              <a:rPr lang="en-GB" sz="1050" i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and P36 Lost Hours</a:t>
            </a:r>
            <a:endParaRPr lang="en-GB" sz="1050" i="1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1035" y="2362200"/>
            <a:ext cx="7988489" cy="381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5658" y="1066090"/>
            <a:ext cx="2226339" cy="174235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2531" y="2817967"/>
            <a:ext cx="2247886" cy="1754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93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91455" y="1452057"/>
            <a:ext cx="7077075" cy="4267200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3733800" y="228600"/>
            <a:ext cx="4312920" cy="307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GB" sz="2000" b="1" dirty="0" smtClean="0">
                <a:latin typeface="Arial Narrow"/>
                <a:cs typeface="Arial Narrow"/>
              </a:rPr>
              <a:t>SEPTEMBER PERFORMANCE FORECAST</a:t>
            </a:r>
            <a:endParaRPr sz="2000" b="1" dirty="0">
              <a:solidFill>
                <a:schemeClr val="tx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41144705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99347" y="1915578"/>
            <a:ext cx="6981825" cy="3057525"/>
          </a:xfrm>
          <a:prstGeom prst="rect">
            <a:avLst/>
          </a:prstGeom>
        </p:spPr>
      </p:pic>
      <p:sp>
        <p:nvSpPr>
          <p:cNvPr id="6" name="object 5"/>
          <p:cNvSpPr txBox="1">
            <a:spLocks noGrp="1"/>
          </p:cNvSpPr>
          <p:nvPr>
            <p:ph type="title"/>
          </p:nvPr>
        </p:nvSpPr>
        <p:spPr>
          <a:xfrm>
            <a:off x="3733800" y="228600"/>
            <a:ext cx="4312920" cy="307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GB" sz="2000" b="1" dirty="0" smtClean="0">
                <a:latin typeface="Arial Narrow"/>
                <a:cs typeface="Arial Narrow"/>
              </a:rPr>
              <a:t>SEPTEMBER PERFORMANCE FORECAST</a:t>
            </a:r>
            <a:endParaRPr sz="2000" b="1" dirty="0">
              <a:solidFill>
                <a:schemeClr val="tx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932283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2192000" cy="857232"/>
          </a:xfrm>
          <a:prstGeom prst="rect">
            <a:avLst/>
          </a:prstGeom>
          <a:solidFill>
            <a:srgbClr val="356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51454"/>
            <a:ext cx="539706" cy="734340"/>
          </a:xfrm>
          <a:prstGeom prst="rect">
            <a:avLst/>
          </a:prstGeom>
        </p:spPr>
      </p:pic>
      <p:pic>
        <p:nvPicPr>
          <p:cNvPr id="11" name="Picture 2" descr="C:\Users\ra143592\AppData\Local\Microsoft\Windows\Temporary Internet Files\Content.Outlook\TW13V50X\_NHS_GIG__WAST_Banner_header_white (2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69278"/>
            <a:ext cx="3000396" cy="555067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5478162" y="123645"/>
            <a:ext cx="65137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6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999 Calls</a:t>
            </a:r>
            <a:endParaRPr lang="en-GB" sz="36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7" name="Content Placeholder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5744" y="980877"/>
            <a:ext cx="10280511" cy="5788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39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"/>
            <a:ext cx="12192000" cy="857232"/>
          </a:xfrm>
          <a:prstGeom prst="rect">
            <a:avLst/>
          </a:prstGeom>
          <a:solidFill>
            <a:srgbClr val="356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51454"/>
            <a:ext cx="539706" cy="734340"/>
          </a:xfrm>
          <a:prstGeom prst="rect">
            <a:avLst/>
          </a:prstGeom>
        </p:spPr>
      </p:pic>
      <p:pic>
        <p:nvPicPr>
          <p:cNvPr id="10" name="Picture 2" descr="C:\Users\ra143592\AppData\Local\Microsoft\Windows\Temporary Internet Files\Content.Outlook\TW13V50X\_NHS_GIG__WAST_Banner_header_white (2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69278"/>
            <a:ext cx="3000396" cy="555067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301110" y="131144"/>
            <a:ext cx="11079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 smtClean="0">
                <a:solidFill>
                  <a:prstClr val="white"/>
                </a:solidFill>
                <a:latin typeface="Arial Narrow" panose="020B0606020202030204" pitchFamily="34" charset="0"/>
              </a:rPr>
              <a:t>	</a:t>
            </a:r>
            <a:endParaRPr lang="en-GB" sz="2800" b="1" dirty="0">
              <a:solidFill>
                <a:prstClr val="white"/>
              </a:solidFill>
              <a:latin typeface="Arial Narrow" panose="020B0606020202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78162" y="123645"/>
            <a:ext cx="65137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6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Incidents</a:t>
            </a:r>
            <a:endParaRPr lang="en-GB" sz="36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3" name="Content Placeholder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117" y="916937"/>
            <a:ext cx="10469981" cy="5895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89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"/>
            <a:ext cx="12192000" cy="857232"/>
          </a:xfrm>
          <a:prstGeom prst="rect">
            <a:avLst/>
          </a:prstGeom>
          <a:solidFill>
            <a:srgbClr val="356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51454"/>
            <a:ext cx="539706" cy="734340"/>
          </a:xfrm>
          <a:prstGeom prst="rect">
            <a:avLst/>
          </a:prstGeom>
        </p:spPr>
      </p:pic>
      <p:pic>
        <p:nvPicPr>
          <p:cNvPr id="5" name="Picture 2" descr="C:\Users\ra143592\AppData\Local\Microsoft\Windows\Temporary Internet Files\Content.Outlook\TW13V50X\_NHS_GIG__WAST_Banner_header_white (2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69278"/>
            <a:ext cx="3000396" cy="55506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817980" y="123645"/>
            <a:ext cx="8173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6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Production Comparison August</a:t>
            </a:r>
            <a:endParaRPr lang="en-GB" sz="36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0914908"/>
              </p:ext>
            </p:extLst>
          </p:nvPr>
        </p:nvGraphicFramePr>
        <p:xfrm>
          <a:off x="99882" y="1103227"/>
          <a:ext cx="11968549" cy="56682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8505110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"/>
            <a:ext cx="12192000" cy="857232"/>
          </a:xfrm>
          <a:prstGeom prst="rect">
            <a:avLst/>
          </a:prstGeom>
          <a:solidFill>
            <a:srgbClr val="356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51454"/>
            <a:ext cx="539706" cy="734340"/>
          </a:xfrm>
          <a:prstGeom prst="rect">
            <a:avLst/>
          </a:prstGeom>
        </p:spPr>
      </p:pic>
      <p:pic>
        <p:nvPicPr>
          <p:cNvPr id="5" name="Picture 2" descr="C:\Users\ra143592\AppData\Local\Microsoft\Windows\Temporary Internet Files\Content.Outlook\TW13V50X\_NHS_GIG__WAST_Banner_header_white (2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69278"/>
            <a:ext cx="3000396" cy="55506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478162" y="123645"/>
            <a:ext cx="65137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6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Abstractions</a:t>
            </a:r>
            <a:endParaRPr lang="en-GB" sz="36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026510"/>
            <a:ext cx="12192000" cy="5408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1710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"/>
            <a:ext cx="12192000" cy="857232"/>
          </a:xfrm>
          <a:prstGeom prst="rect">
            <a:avLst/>
          </a:prstGeom>
          <a:solidFill>
            <a:srgbClr val="356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51454"/>
            <a:ext cx="539706" cy="734340"/>
          </a:xfrm>
          <a:prstGeom prst="rect">
            <a:avLst/>
          </a:prstGeom>
        </p:spPr>
      </p:pic>
      <p:pic>
        <p:nvPicPr>
          <p:cNvPr id="6" name="Picture 2" descr="C:\Users\ra143592\AppData\Local\Microsoft\Windows\Temporary Internet Files\Content.Outlook\TW13V50X\_NHS_GIG__WAST_Banner_header_white (2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69278"/>
            <a:ext cx="3000396" cy="55506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478162" y="123645"/>
            <a:ext cx="65137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6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Overtime</a:t>
            </a:r>
            <a:endParaRPr lang="en-GB" sz="36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689" y="1026510"/>
            <a:ext cx="11817242" cy="4874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4025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"/>
            <a:ext cx="12192000" cy="857232"/>
          </a:xfrm>
          <a:prstGeom prst="rect">
            <a:avLst/>
          </a:prstGeom>
          <a:solidFill>
            <a:srgbClr val="356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51454"/>
            <a:ext cx="539706" cy="734340"/>
          </a:xfrm>
          <a:prstGeom prst="rect">
            <a:avLst/>
          </a:prstGeom>
        </p:spPr>
      </p:pic>
      <p:pic>
        <p:nvPicPr>
          <p:cNvPr id="8" name="Picture 2" descr="C:\Users\ra143592\AppData\Local\Microsoft\Windows\Temporary Internet Files\Content.Outlook\TW13V50X\_NHS_GIG__WAST_Banner_header_white (2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69278"/>
            <a:ext cx="3000396" cy="55506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478162" y="123645"/>
            <a:ext cx="65137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6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Abstractions</a:t>
            </a:r>
            <a:endParaRPr lang="en-GB" sz="36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xmlns="" id="{00000000-0008-0000-0200-000004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5218147"/>
              </p:ext>
            </p:extLst>
          </p:nvPr>
        </p:nvGraphicFramePr>
        <p:xfrm>
          <a:off x="29725" y="908685"/>
          <a:ext cx="12092368" cy="58863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8301445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898</TotalTime>
  <Words>719</Words>
  <Application>Microsoft Office PowerPoint</Application>
  <PresentationFormat>Widescreen</PresentationFormat>
  <Paragraphs>128</Paragraphs>
  <Slides>32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Arial Narrow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WEEKLY EMS INCIDENTS</vt:lpstr>
      <vt:lpstr>MONTH TO DATE PERFORMANCE</vt:lpstr>
      <vt:lpstr>DAILY RED PERFORMANCE</vt:lpstr>
      <vt:lpstr>WEEKLY RED PERFORMANCE</vt:lpstr>
      <vt:lpstr>MONTHLY RED PERFORMANCE</vt:lpstr>
      <vt:lpstr>AMBER PERFORMANCE – ALL WALES</vt:lpstr>
      <vt:lpstr>PowerPoint Presentation</vt:lpstr>
      <vt:lpstr>PowerPoint Presentation</vt:lpstr>
      <vt:lpstr>WEEKLY 111 Calls to CSQ</vt:lpstr>
      <vt:lpstr>MONTHLY 111 Calls to CSQ</vt:lpstr>
      <vt:lpstr>COVID SYSTEM RECORDS</vt:lpstr>
      <vt:lpstr>PROTOCOL 36</vt:lpstr>
      <vt:lpstr>DASHBOARD SNAPSHOT AS AT HH:MM DD/MM/YYYY</vt:lpstr>
      <vt:lpstr>P36 PATIENT PROFILE</vt:lpstr>
      <vt:lpstr>P36 OUTCOME AND LOST HOURS</vt:lpstr>
      <vt:lpstr>SEPTEMBER PERFORMANCE FORECAST</vt:lpstr>
      <vt:lpstr>SEPTEMBER PERFORMANCE FORECAST</vt:lpstr>
    </vt:vector>
  </TitlesOfParts>
  <Company>Welsh Ambulance Service NHS Trust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999 Calls</dc:title>
  <dc:creator>Lee Brooks (Welsh Ambulance Service NHS Trust - 020)</dc:creator>
  <cp:lastModifiedBy>Gwenan Roberts (CTM UHB - NCCU Corporate Services)</cp:lastModifiedBy>
  <cp:revision>51</cp:revision>
  <cp:lastPrinted>2020-08-14T11:34:30Z</cp:lastPrinted>
  <dcterms:created xsi:type="dcterms:W3CDTF">2020-08-11T13:00:07Z</dcterms:created>
  <dcterms:modified xsi:type="dcterms:W3CDTF">2020-09-09T10:13:13Z</dcterms:modified>
</cp:coreProperties>
</file>