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63" r:id="rId3"/>
    <p:sldId id="278" r:id="rId4"/>
    <p:sldId id="279" r:id="rId5"/>
    <p:sldId id="282" r:id="rId6"/>
    <p:sldId id="284" r:id="rId7"/>
    <p:sldId id="285" r:id="rId8"/>
    <p:sldId id="280" r:id="rId9"/>
    <p:sldId id="283" r:id="rId10"/>
    <p:sldId id="281" r:id="rId11"/>
    <p:sldId id="2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9FE28-5134-41E8-89BC-ACF73AB0CCC3}" type="datetimeFigureOut">
              <a:rPr lang="en-GB" smtClean="0"/>
              <a:t>03/09/2020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F2989-81D7-4789-A25F-31E4795DF3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07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Strategic design principles to underpin</a:t>
            </a:r>
            <a:r>
              <a:rPr lang="en-GB" baseline="0" dirty="0" smtClean="0"/>
              <a:t> and deliver the vision of USC</a:t>
            </a:r>
          </a:p>
          <a:p>
            <a:r>
              <a:rPr lang="en-GB" baseline="0" dirty="0" smtClean="0"/>
              <a:t>The strategic principles that need to be followed to </a:t>
            </a:r>
            <a:r>
              <a:rPr lang="en-GB" baseline="0" smtClean="0"/>
              <a:t>deliver NPUC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526D6-C5B0-41C1-80DF-CE7F8FC25A5A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923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49816"/>
            <a:ext cx="2743200" cy="365125"/>
          </a:xfrm>
        </p:spPr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03/09/2020</a:t>
            </a:fld>
            <a:endParaRPr lang="en-GB" dirty="0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03/09/2020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443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03/09/2020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626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595" y="500062"/>
            <a:ext cx="10515600" cy="1325563"/>
          </a:xfrm>
        </p:spPr>
        <p:txBody>
          <a:bodyPr/>
          <a:lstStyle>
            <a:lvl1pPr>
              <a:lnSpc>
                <a:spcPts val="43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595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03/09/2020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93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03/09/2020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489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03/09/2020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48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03/09/2020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3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03/09/2020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167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03/09/2020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16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03/09/2020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72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03/09/2020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15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9783" y="4103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9783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73B78-5CAA-467F-B3E1-ADEA9F560BB8}" type="datetimeFigureOut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03/09/2020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6BBFB-D15E-45C4-A52D-B83AB90049CB}" type="slidenum">
              <a:rPr lang="en-GB" smtClean="0">
                <a:solidFill>
                  <a:srgbClr val="325083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32508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469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ts val="5300"/>
        </a:lnSpc>
        <a:spcBef>
          <a:spcPct val="0"/>
        </a:spcBef>
        <a:buNone/>
        <a:defRPr sz="5000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BDEBEDF-8E26-1145-88F7-8EC83C159C17}"/>
              </a:ext>
            </a:extLst>
          </p:cNvPr>
          <p:cNvSpPr txBox="1"/>
          <p:nvPr/>
        </p:nvSpPr>
        <p:spPr>
          <a:xfrm>
            <a:off x="300578" y="471493"/>
            <a:ext cx="7646044" cy="3904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600"/>
              </a:lnSpc>
            </a:pPr>
            <a:r>
              <a:rPr lang="en-US" sz="5400" b="1" dirty="0" smtClean="0">
                <a:solidFill>
                  <a:srgbClr val="D8B47E"/>
                </a:solidFill>
                <a:cs typeface="Arial" panose="020B0604020202020204" pitchFamily="34" charset="0"/>
              </a:rPr>
              <a:t>‘Focus on’ </a:t>
            </a:r>
          </a:p>
          <a:p>
            <a:pPr>
              <a:lnSpc>
                <a:spcPts val="7600"/>
              </a:lnSpc>
            </a:pPr>
            <a:r>
              <a:rPr lang="en-US" sz="5400" b="1" dirty="0" smtClean="0">
                <a:solidFill>
                  <a:srgbClr val="D8B47E"/>
                </a:solidFill>
                <a:cs typeface="Arial" panose="020B0604020202020204" pitchFamily="34" charset="0"/>
              </a:rPr>
              <a:t>Non-Emergency Patient Transport Services (NEPTS)</a:t>
            </a:r>
            <a:endParaRPr lang="en-US" sz="5400" b="1" dirty="0">
              <a:solidFill>
                <a:srgbClr val="D8B47E"/>
              </a:solidFill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BDEBEDF-8E26-1145-88F7-8EC83C159C17}"/>
              </a:ext>
            </a:extLst>
          </p:cNvPr>
          <p:cNvSpPr txBox="1"/>
          <p:nvPr/>
        </p:nvSpPr>
        <p:spPr>
          <a:xfrm>
            <a:off x="379708" y="4566364"/>
            <a:ext cx="7646044" cy="1559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D8B47E"/>
                </a:solidFill>
                <a:cs typeface="Arial" panose="020B0604020202020204" pitchFamily="34" charset="0"/>
              </a:rPr>
              <a:t>Emergency Ambulance Services Committee Meeting </a:t>
            </a:r>
          </a:p>
          <a:p>
            <a:r>
              <a:rPr lang="en-US" sz="1600" b="1" dirty="0" smtClean="0">
                <a:solidFill>
                  <a:srgbClr val="D8B47E"/>
                </a:solidFill>
                <a:cs typeface="Arial" panose="020B0604020202020204" pitchFamily="34" charset="0"/>
              </a:rPr>
              <a:t>8</a:t>
            </a:r>
            <a:r>
              <a:rPr lang="en-US" sz="1600" b="1" baseline="30000" dirty="0" smtClean="0">
                <a:solidFill>
                  <a:srgbClr val="D8B47E"/>
                </a:solidFill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solidFill>
                  <a:srgbClr val="D8B47E"/>
                </a:solidFill>
                <a:cs typeface="Arial" panose="020B0604020202020204" pitchFamily="34" charset="0"/>
              </a:rPr>
              <a:t>September </a:t>
            </a:r>
            <a:r>
              <a:rPr lang="en-US" sz="1600" b="1" dirty="0" smtClean="0">
                <a:solidFill>
                  <a:srgbClr val="D8B47E"/>
                </a:solidFill>
                <a:cs typeface="Arial" panose="020B0604020202020204" pitchFamily="34" charset="0"/>
              </a:rPr>
              <a:t>2020</a:t>
            </a:r>
          </a:p>
          <a:p>
            <a:pPr>
              <a:lnSpc>
                <a:spcPts val="7600"/>
              </a:lnSpc>
            </a:pPr>
            <a:r>
              <a:rPr lang="en-US" sz="1600" b="1" i="1" dirty="0" smtClean="0">
                <a:solidFill>
                  <a:srgbClr val="D8B47E"/>
                </a:solidFill>
                <a:cs typeface="Arial" panose="020B0604020202020204" pitchFamily="34" charset="0"/>
              </a:rPr>
              <a:t>James Rodaway</a:t>
            </a:r>
            <a:endParaRPr lang="en-US" sz="1600" b="1" i="1" dirty="0">
              <a:solidFill>
                <a:srgbClr val="D8B47E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64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1 September 2020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NEPTS DAG workshop on impact of COVID-19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Renal journeys maintained during COVID-19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Outpatients &amp; Oncology journeys reduced  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Impact of NEPTS staff shielding 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Patients per journey is reduced: for every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100 journeys we now need 83 separate runs as opposed to 47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pre-COVID-19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Volunteer car service significantly reduced due to COVID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Provision procured to support surge capacity ended mid July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6064" y="662854"/>
            <a:ext cx="9581606" cy="73523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 smtClean="0"/>
              <a:t>Impact and Learning from COVID-19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401324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BDEBEDF-8E26-1145-88F7-8EC83C159C17}"/>
              </a:ext>
            </a:extLst>
          </p:cNvPr>
          <p:cNvSpPr txBox="1"/>
          <p:nvPr/>
        </p:nvSpPr>
        <p:spPr>
          <a:xfrm>
            <a:off x="843825" y="3222289"/>
            <a:ext cx="6896694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600"/>
              </a:lnSpc>
            </a:pPr>
            <a:r>
              <a:rPr lang="en-US" sz="7500" b="1" dirty="0" smtClean="0">
                <a:solidFill>
                  <a:srgbClr val="D8B47E"/>
                </a:solidFill>
                <a:cs typeface="Arial" panose="020B0604020202020204" pitchFamily="34" charset="0"/>
              </a:rPr>
              <a:t>Questions</a:t>
            </a:r>
            <a:endParaRPr lang="en-US" sz="7500" b="1" dirty="0">
              <a:solidFill>
                <a:srgbClr val="D8B47E"/>
              </a:solidFill>
              <a:cs typeface="Arial" panose="020B0604020202020204" pitchFamily="34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xmlns="" id="{5A40FA9C-BADE-7D49-91D4-F2BCA171083B}"/>
              </a:ext>
            </a:extLst>
          </p:cNvPr>
          <p:cNvSpPr txBox="1">
            <a:spLocks/>
          </p:cNvSpPr>
          <p:nvPr/>
        </p:nvSpPr>
        <p:spPr>
          <a:xfrm>
            <a:off x="696813" y="690427"/>
            <a:ext cx="6820185" cy="36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cap="all" spc="3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National Collaborative Commissioning unit</a:t>
            </a:r>
          </a:p>
        </p:txBody>
      </p:sp>
    </p:spTree>
    <p:extLst>
      <p:ext uri="{BB962C8B-B14F-4D97-AF65-F5344CB8AC3E}">
        <p14:creationId xmlns:p14="http://schemas.microsoft.com/office/powerpoint/2010/main" val="9423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594" y="500062"/>
            <a:ext cx="10515600" cy="1222058"/>
          </a:xfrm>
        </p:spPr>
        <p:txBody>
          <a:bodyPr>
            <a:normAutofit/>
          </a:bodyPr>
          <a:lstStyle/>
          <a:p>
            <a:r>
              <a:rPr lang="en-GB" sz="4400" dirty="0" smtClean="0"/>
              <a:t>NEPTS Headline Statistics </a:t>
            </a:r>
            <a:endParaRPr lang="en-GB" sz="440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2035A819-02E7-4E4C-9B65-25826839435E}"/>
              </a:ext>
            </a:extLst>
          </p:cNvPr>
          <p:cNvSpPr txBox="1">
            <a:spLocks/>
          </p:cNvSpPr>
          <p:nvPr/>
        </p:nvSpPr>
        <p:spPr>
          <a:xfrm>
            <a:off x="400594" y="136525"/>
            <a:ext cx="8000455" cy="36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cap="all" spc="300" dirty="0">
                <a:solidFill>
                  <a:srgbClr val="FFFFFF"/>
                </a:solidFill>
              </a:rPr>
              <a:t>National Collaborative Commissioning </a:t>
            </a:r>
            <a:r>
              <a:rPr lang="en-US" sz="1600" cap="all" spc="300" dirty="0" smtClean="0">
                <a:solidFill>
                  <a:srgbClr val="FFFFFF"/>
                </a:solidFill>
              </a:rPr>
              <a:t>unit</a:t>
            </a:r>
          </a:p>
        </p:txBody>
      </p:sp>
      <p:sp>
        <p:nvSpPr>
          <p:cNvPr id="3" name="Rectangle 2"/>
          <p:cNvSpPr/>
          <p:nvPr/>
        </p:nvSpPr>
        <p:spPr>
          <a:xfrm>
            <a:off x="-120379" y="1567792"/>
            <a:ext cx="904240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0" lvl="1" indent="-6858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In 2018/19 NEPTS completed 685,000 patient journeys to and from almost 400 different healthcare settings across Wales &amp; England.   </a:t>
            </a:r>
          </a:p>
          <a:p>
            <a:pPr marL="1143000" lvl="1" indent="-6858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The total annual distance of NEPTS journeys is almost 10 million </a:t>
            </a:r>
            <a:r>
              <a:rPr lang="en-US" sz="2400" b="1" dirty="0" smtClean="0">
                <a:solidFill>
                  <a:srgbClr val="1F497D"/>
                </a:solidFill>
                <a:latin typeface="Calibri"/>
              </a:rPr>
              <a:t>miles. </a:t>
            </a:r>
            <a:endParaRPr lang="en-US" sz="2400" b="1" dirty="0">
              <a:solidFill>
                <a:srgbClr val="1F497D"/>
              </a:solidFill>
              <a:latin typeface="Calibri"/>
            </a:endParaRPr>
          </a:p>
          <a:p>
            <a:pPr marL="1143000" lvl="1" indent="-6858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There are 7 different types of NEPTS patient </a:t>
            </a:r>
            <a:r>
              <a:rPr lang="en-US" sz="2400" b="1" dirty="0" smtClean="0">
                <a:solidFill>
                  <a:srgbClr val="1F497D"/>
                </a:solidFill>
                <a:latin typeface="Calibri"/>
              </a:rPr>
              <a:t>mobility’s. </a:t>
            </a:r>
            <a:endParaRPr lang="en-US" sz="2400" b="1" dirty="0">
              <a:solidFill>
                <a:srgbClr val="1F497D"/>
              </a:solidFill>
              <a:latin typeface="Calibri"/>
            </a:endParaRPr>
          </a:p>
          <a:p>
            <a:pPr marL="1143000" lvl="1" indent="-6858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NEPTS use more than 30 different types of resource to deliver the service.</a:t>
            </a:r>
          </a:p>
          <a:p>
            <a:pPr marL="1143000" lvl="1" indent="-6858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Calibri"/>
              </a:rPr>
              <a:t>The NEPTS call taking team answers over 250,000 calls per year, at an average of 1000 calls per day</a:t>
            </a:r>
            <a:r>
              <a:rPr lang="en-US" sz="2400" b="1" dirty="0" smtClean="0">
                <a:solidFill>
                  <a:srgbClr val="1F497D"/>
                </a:solidFill>
                <a:latin typeface="Calibri"/>
              </a:rPr>
              <a:t>.</a:t>
            </a:r>
            <a:endParaRPr lang="en-US" sz="2400" b="1" dirty="0">
              <a:solidFill>
                <a:srgbClr val="1F497D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363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63" y="1406769"/>
            <a:ext cx="7716267" cy="545123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79157" y="355123"/>
            <a:ext cx="9581606" cy="73523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 smtClean="0"/>
              <a:t>Collaborative Approach: NEPTS </a:t>
            </a:r>
            <a:r>
              <a:rPr lang="en-GB" sz="3200" dirty="0"/>
              <a:t>DAG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843016" y="1204546"/>
            <a:ext cx="3368323" cy="5534183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Consistent HB &amp; WAST representation at NEPTS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Delivery Assurance Group (DAG)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Co-production and collaborative approach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NEPTS programme of transformation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Significant progress but still work to do on NEPTS in Wales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890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NEPTS Collaborative Commissioning Quality &amp; Delivery Framework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igned October 2019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Commissioning Intentions developed through NEPTS DAG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Delivery of commissioning intentions monitored through NEPTS DAG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External providers are quality assured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Monitoring process for external providers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Supporting external suppliers to meet quality requirements through the transfer of work process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3456" y="478216"/>
            <a:ext cx="9581606" cy="73523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 smtClean="0"/>
              <a:t>Commissioning &amp; Quality Assurance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798877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064" y="1595037"/>
            <a:ext cx="10515600" cy="498069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Transfers of Work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C&amp;V UHB, SBUHB, HDUHB, Velindre, Renal Hub has transferred to WAST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PTHB, ABUHB, BCUHB &amp; CTMUHB impacted by COVID but prioritised for completion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National Call Taking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Driving improved performance: reduction in call answer times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One number for NEPTS across Wales 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Transport Solutions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Improvements to call booking process, ensure consistency, correct resources, enforce eligibility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Improved performance in pick up and drop off to appointment times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Reduction in aborted or on the day cancelled journeys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Meaningful measurement of patient and staff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expereience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61571" y="487008"/>
            <a:ext cx="9581606" cy="73523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 smtClean="0"/>
              <a:t>NEPTS Service Development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226061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Renal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Renal patients account for around 30% NEPTS journeys, increasing trend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Renal improvements: subgroup of NEPTS DAG 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Oncology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Oncology service provision requires further work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Oncology improvements will be developed through the NEPTS DAG</a:t>
            </a:r>
          </a:p>
          <a:p>
            <a:pPr marL="0" indent="0">
              <a:buNone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End of Life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WAST End of Life Rapid Transport Service highly commended at HSJ Awards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6064" y="662854"/>
            <a:ext cx="9581606" cy="73523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 smtClean="0"/>
              <a:t>Enhanced Service Provision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827832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595" y="1529862"/>
            <a:ext cx="10515600" cy="4647101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Discharge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atients collected within 1 hr of the agreed ready time has improved by more than 25% to 87% in the last year 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10%+ increase in journeys where the actual transport times were recorded.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Significant reduction in renal patients experiencing reductions or loss of treatment in treatment due to delays in Transport since the inception of the NEPTS business case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Significant delays for end of life transport provision have been eradicated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Improvements made to call answering times and abandoned call levels performance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All external provision procured now undergoes a robust Quality Assurance Process.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6064" y="662854"/>
            <a:ext cx="9581606" cy="73523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 smtClean="0"/>
              <a:t>Performance/Service Delivery Improvements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216775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Qliksense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Dashboard developed by WAST through the NEPTS DAG to drive improved performance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Tiered meeting structure developed through the NEPTS DAG to support local commissioning of NEPTS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Transfers of work align WAST &amp; Health Board governance structures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EASC support quarterly &amp;  IMTP and planning for NEPTS across Wales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NEPTS will continue to support Winter planning with additional transfer &amp; discharge capacity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6064" y="662854"/>
            <a:ext cx="9581606" cy="73523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 smtClean="0"/>
              <a:t>Governance &amp; Planning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012740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595" y="1565031"/>
            <a:ext cx="10730467" cy="461193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D&amp;C review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is a Commissioning Intention and a WAST IMTP priority for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2020/21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objective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of the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D&amp;C review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is to re-examine the levels of capacity and efficiency required within NEPTS,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meet future forecast demand and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stakeholder requirements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D&amp;C review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will be overseen by the NEPTS D&amp;C Steering Group, which includes membership from WAST,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EASC &amp; Health Boards 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work is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scheduled to complete early November 2020 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D&amp;C review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recommendations being presented to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NEPTS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DAG through November/December and EASC and Trust Board in early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2021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D&amp;C implementation will follow in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2021/22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6064" y="662854"/>
            <a:ext cx="9581606" cy="73523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ts val="4300"/>
              </a:lnSpc>
              <a:spcBef>
                <a:spcPct val="0"/>
              </a:spcBef>
              <a:buNone/>
              <a:defRPr sz="50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dirty="0" smtClean="0"/>
              <a:t>NEPTS Demand &amp; Capacity Review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5410683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2">
      <a:dk1>
        <a:srgbClr val="325083"/>
      </a:dk1>
      <a:lt1>
        <a:srgbClr val="D7B37E"/>
      </a:lt1>
      <a:dk2>
        <a:srgbClr val="325083"/>
      </a:dk2>
      <a:lt2>
        <a:srgbClr val="D7B37E"/>
      </a:lt2>
      <a:accent1>
        <a:srgbClr val="DD2F33"/>
      </a:accent1>
      <a:accent2>
        <a:srgbClr val="6DA396"/>
      </a:accent2>
      <a:accent3>
        <a:srgbClr val="3BAACE"/>
      </a:accent3>
      <a:accent4>
        <a:srgbClr val="FFC000"/>
      </a:accent4>
      <a:accent5>
        <a:srgbClr val="F28D4F"/>
      </a:accent5>
      <a:accent6>
        <a:srgbClr val="D6B95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1800" cap="all" spc="300" baseline="0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5410</TotalTime>
  <Words>649</Words>
  <Application>Microsoft Office PowerPoint</Application>
  <PresentationFormat>Widescreen</PresentationFormat>
  <Paragraphs>82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Georgia</vt:lpstr>
      <vt:lpstr>1_Office Theme</vt:lpstr>
      <vt:lpstr>PowerPoint Presentation</vt:lpstr>
      <vt:lpstr>NEPTS Headline Statistics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Rodaway (CTUHB - NCCU)</dc:creator>
  <cp:lastModifiedBy>Gwenan Roberts (CTM UHB - NCCU Corporate Services)</cp:lastModifiedBy>
  <cp:revision>82</cp:revision>
  <dcterms:created xsi:type="dcterms:W3CDTF">2018-12-03T10:14:12Z</dcterms:created>
  <dcterms:modified xsi:type="dcterms:W3CDTF">2020-09-03T14:43:32Z</dcterms:modified>
</cp:coreProperties>
</file>