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4"/>
  </p:sldMasterIdLst>
  <p:sldIdLst>
    <p:sldId id="256" r:id="rId5"/>
    <p:sldId id="276" r:id="rId6"/>
    <p:sldId id="258" r:id="rId7"/>
    <p:sldId id="264" r:id="rId8"/>
    <p:sldId id="259" r:id="rId9"/>
    <p:sldId id="261" r:id="rId10"/>
    <p:sldId id="260" r:id="rId11"/>
    <p:sldId id="262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3" r:id="rId20"/>
    <p:sldId id="265" r:id="rId21"/>
    <p:sldId id="266" r:id="rId22"/>
    <p:sldId id="267" r:id="rId23"/>
    <p:sldId id="27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Transforming Urgent and Emergency (uec) Care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Interventions to reduce risk of harm, and improve experience and outcomes for winter 2020/21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87" y="286914"/>
            <a:ext cx="2712955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675" y="200383"/>
            <a:ext cx="7729728" cy="1188720"/>
          </a:xfrm>
        </p:spPr>
        <p:txBody>
          <a:bodyPr/>
          <a:lstStyle/>
          <a:p>
            <a:r>
              <a:rPr lang="en-GB" dirty="0" smtClean="0"/>
              <a:t>New UEC model – the key elements Phase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659" y="1706881"/>
            <a:ext cx="9225280" cy="4917440"/>
          </a:xfrm>
        </p:spPr>
        <p:txBody>
          <a:bodyPr>
            <a:normAutofit fontScale="92500" lnSpcReduction="10000"/>
          </a:bodyPr>
          <a:lstStyle/>
          <a:p>
            <a:r>
              <a:rPr lang="en-GB" sz="2000" b="1" dirty="0" smtClean="0"/>
              <a:t>New ‘Phone / Contact </a:t>
            </a:r>
            <a:r>
              <a:rPr lang="en-GB" sz="2000" b="1" dirty="0"/>
              <a:t>First’ </a:t>
            </a:r>
            <a:r>
              <a:rPr lang="en-GB" sz="2000" b="1" dirty="0" smtClean="0"/>
              <a:t>model (once for Wales)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GB" sz="2000" b="1" dirty="0" smtClean="0"/>
              <a:t>Stream 999 and 111/GPOOH’s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GB" sz="2000" b="1" dirty="0" smtClean="0"/>
              <a:t>999:</a:t>
            </a:r>
          </a:p>
          <a:p>
            <a:pPr lvl="1"/>
            <a:r>
              <a:rPr lang="en-GB" sz="1800" dirty="0" smtClean="0"/>
              <a:t>Five step clinical model</a:t>
            </a:r>
          </a:p>
          <a:p>
            <a:pPr lvl="1"/>
            <a:r>
              <a:rPr lang="en-GB" sz="1800" dirty="0" smtClean="0"/>
              <a:t>Shift left</a:t>
            </a:r>
          </a:p>
          <a:p>
            <a:pPr lvl="1"/>
            <a:r>
              <a:rPr lang="en-GB" sz="1800" dirty="0" smtClean="0"/>
              <a:t>Demand and Capacity review and Ministerial Taskforce</a:t>
            </a:r>
          </a:p>
          <a:p>
            <a:pPr marL="228600" lvl="1" indent="0">
              <a:buNone/>
            </a:pPr>
            <a:endParaRPr lang="en-GB" sz="1800" dirty="0" smtClean="0"/>
          </a:p>
          <a:p>
            <a:r>
              <a:rPr lang="en-GB" sz="2000" b="1" dirty="0" smtClean="0"/>
              <a:t>111/GPOOH’s:</a:t>
            </a:r>
          </a:p>
          <a:p>
            <a:pPr lvl="1"/>
            <a:r>
              <a:rPr lang="en-GB" sz="1800" dirty="0" smtClean="0"/>
              <a:t>Clinical Contact Centre</a:t>
            </a:r>
          </a:p>
          <a:p>
            <a:pPr lvl="1"/>
            <a:r>
              <a:rPr lang="en-GB" sz="1800" dirty="0" smtClean="0"/>
              <a:t>Streaming Hub / Flow Centre</a:t>
            </a:r>
          </a:p>
          <a:p>
            <a:pPr lvl="1"/>
            <a:r>
              <a:rPr lang="en-GB" sz="1800" dirty="0" smtClean="0"/>
              <a:t>Booked Appointments</a:t>
            </a:r>
            <a:endParaRPr lang="en-GB" sz="2000" dirty="0"/>
          </a:p>
          <a:p>
            <a:endParaRPr lang="en-GB" sz="2000" b="1" dirty="0" smtClean="0"/>
          </a:p>
          <a:p>
            <a:pPr marL="0" indent="0">
              <a:buNone/>
            </a:pPr>
            <a:endParaRPr lang="en-GB" sz="2000" b="1" dirty="0" smtClean="0"/>
          </a:p>
          <a:p>
            <a:endParaRPr lang="en-GB" sz="2000" b="1" dirty="0" smtClean="0"/>
          </a:p>
          <a:p>
            <a:endParaRPr lang="en-GB" b="1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041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162052"/>
            <a:ext cx="7729728" cy="1188720"/>
          </a:xfrm>
        </p:spPr>
        <p:txBody>
          <a:bodyPr/>
          <a:lstStyle/>
          <a:p>
            <a:r>
              <a:rPr lang="en-GB" dirty="0"/>
              <a:t>New model for uec – </a:t>
            </a:r>
            <a:r>
              <a:rPr lang="en-GB" dirty="0" smtClean="0"/>
              <a:t>KEY pre-requisites and enablers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640" y="1435608"/>
            <a:ext cx="9225280" cy="5249672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sz="2000" dirty="0" smtClean="0"/>
              <a:t>The model works best if all health boards and trusts are taking it forward and with an integrated health and social services response</a:t>
            </a:r>
          </a:p>
          <a:p>
            <a:r>
              <a:rPr lang="en-GB" sz="2000" dirty="0" smtClean="0"/>
              <a:t>Agree the scope for phase 1 </a:t>
            </a:r>
            <a:r>
              <a:rPr lang="en-GB" sz="2000" dirty="0" err="1" smtClean="0"/>
              <a:t>ie</a:t>
            </a:r>
            <a:r>
              <a:rPr lang="en-GB" sz="2000" dirty="0" smtClean="0"/>
              <a:t> winter 2020 and implement at pace</a:t>
            </a:r>
            <a:endParaRPr lang="en-GB" sz="2000" dirty="0"/>
          </a:p>
          <a:p>
            <a:r>
              <a:rPr lang="en-GB" sz="2000" dirty="0" smtClean="0"/>
              <a:t>A collaborative approach is essential with a balance between national co-ordination support and direction and the need for local implementation to reflect local circumstances</a:t>
            </a:r>
          </a:p>
          <a:p>
            <a:r>
              <a:rPr lang="en-GB" sz="2000" dirty="0" smtClean="0"/>
              <a:t>Effective and comprehensive communications and engagement – link to winter protection plan communications, patient survey, a balance between national and local communications with consistent messages, pro-active public and professional engagement</a:t>
            </a:r>
          </a:p>
          <a:p>
            <a:r>
              <a:rPr lang="en-GB" sz="2000" dirty="0" smtClean="0"/>
              <a:t>Workforce is a key enabler – close working with HEIW</a:t>
            </a:r>
          </a:p>
          <a:p>
            <a:r>
              <a:rPr lang="en-GB" sz="2000" dirty="0" smtClean="0"/>
              <a:t>Information and data is a key enabler – integrated data, appropriate whole system measures, real time data for operational support (dashboard)</a:t>
            </a:r>
          </a:p>
          <a:p>
            <a:r>
              <a:rPr lang="en-GB" sz="2000" dirty="0" smtClean="0"/>
              <a:t>National bodies to work together and learning from others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60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261747"/>
            <a:ext cx="7729728" cy="1188720"/>
          </a:xfrm>
        </p:spPr>
        <p:txBody>
          <a:bodyPr/>
          <a:lstStyle/>
          <a:p>
            <a:r>
              <a:rPr lang="en-GB" dirty="0" smtClean="0"/>
              <a:t>Reviewing uec + measures together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1744980"/>
            <a:ext cx="7729728" cy="4541520"/>
          </a:xfrm>
        </p:spPr>
        <p:txBody>
          <a:bodyPr>
            <a:noAutofit/>
          </a:bodyPr>
          <a:lstStyle/>
          <a:p>
            <a:r>
              <a:rPr lang="en-GB" sz="2000" dirty="0" smtClean="0"/>
              <a:t>Measures Advisory Group established on request of Minister</a:t>
            </a:r>
          </a:p>
          <a:p>
            <a:pPr marL="0" indent="0">
              <a:buNone/>
            </a:pP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National clinical engagement events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 smtClean="0"/>
              <a:t>What matters to patients and staff - Co-production network 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CEs / MDs / NDs  / COOs / </a:t>
            </a:r>
            <a:r>
              <a:rPr lang="en-GB" sz="2000" dirty="0" err="1" smtClean="0"/>
              <a:t>DoFs</a:t>
            </a:r>
            <a:r>
              <a:rPr lang="en-GB" sz="2000" dirty="0"/>
              <a:t> </a:t>
            </a:r>
            <a:r>
              <a:rPr lang="en-GB" sz="2000" dirty="0" smtClean="0"/>
              <a:t>/ </a:t>
            </a:r>
            <a:r>
              <a:rPr lang="en-GB" sz="2000" dirty="0" err="1" smtClean="0"/>
              <a:t>DoPs</a:t>
            </a:r>
            <a:r>
              <a:rPr lang="en-GB" sz="2000" dirty="0" smtClean="0"/>
              <a:t> consulted</a:t>
            </a:r>
          </a:p>
          <a:p>
            <a:pPr marL="0" indent="0">
              <a:buNone/>
            </a:pP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Interviews with key stakeholders from across the UEC system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Focus groups on ‘what matters’ (HB and national)</a:t>
            </a:r>
          </a:p>
        </p:txBody>
      </p:sp>
    </p:spTree>
    <p:extLst>
      <p:ext uri="{BB962C8B-B14F-4D97-AF65-F5344CB8AC3E}">
        <p14:creationId xmlns:p14="http://schemas.microsoft.com/office/powerpoint/2010/main" val="24140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164592"/>
            <a:ext cx="7729728" cy="1188720"/>
          </a:xfrm>
        </p:spPr>
        <p:txBody>
          <a:bodyPr/>
          <a:lstStyle/>
          <a:p>
            <a:r>
              <a:rPr lang="en-GB" dirty="0" smtClean="0"/>
              <a:t>Findings + What matters?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3550" y="1531620"/>
            <a:ext cx="8820150" cy="4993005"/>
          </a:xfrm>
        </p:spPr>
        <p:txBody>
          <a:bodyPr>
            <a:normAutofit/>
          </a:bodyPr>
          <a:lstStyle/>
          <a:p>
            <a:r>
              <a:rPr lang="en-GB" dirty="0" smtClean="0"/>
              <a:t>Current ‘silo’ approach to UEC measurement does not drive whole system accountability /improvement for patients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&gt;4 hour target a blunt measure, not person centred, drives perverse behaviours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Quality of care, experience and frequency of communication matters most to patients when accessing care in ED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Whole system measurement and fresh approach to measuring UEC pathway matters to staff</a:t>
            </a: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RCEM</a:t>
            </a:r>
            <a:r>
              <a:rPr lang="en-GB" dirty="0">
                <a:solidFill>
                  <a:schemeClr val="tx1"/>
                </a:solidFill>
              </a:rPr>
              <a:t>: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 smtClean="0">
                <a:solidFill>
                  <a:schemeClr val="accent1"/>
                </a:solidFill>
              </a:rPr>
              <a:t>“</a:t>
            </a:r>
            <a:r>
              <a:rPr lang="en-GB" i="1" dirty="0">
                <a:solidFill>
                  <a:schemeClr val="accent1"/>
                </a:solidFill>
              </a:rPr>
              <a:t>Now is the time to bite the bullet and change the way we measure </a:t>
            </a:r>
            <a:r>
              <a:rPr lang="en-GB" i="1" dirty="0" smtClean="0">
                <a:solidFill>
                  <a:schemeClr val="accent1"/>
                </a:solidFill>
              </a:rPr>
              <a:t>emergency </a:t>
            </a:r>
            <a:r>
              <a:rPr lang="en-GB" i="1" dirty="0">
                <a:solidFill>
                  <a:schemeClr val="accent1"/>
                </a:solidFill>
              </a:rPr>
              <a:t>care. We need to try a new performance framework unencumbered by the four-hour standard if we are to improve care for our patients</a:t>
            </a:r>
            <a:r>
              <a:rPr lang="en-GB" i="1" dirty="0" smtClean="0">
                <a:solidFill>
                  <a:schemeClr val="accent1"/>
                </a:solidFill>
              </a:rPr>
              <a:t>.” (July 2020)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83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248412"/>
            <a:ext cx="7729728" cy="1188720"/>
          </a:xfrm>
        </p:spPr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1600200"/>
            <a:ext cx="7729728" cy="5019675"/>
          </a:xfrm>
        </p:spPr>
        <p:txBody>
          <a:bodyPr>
            <a:normAutofit fontScale="70000" lnSpcReduction="20000"/>
          </a:bodyPr>
          <a:lstStyle/>
          <a:p>
            <a:r>
              <a:rPr lang="en-GB" sz="2300" dirty="0" smtClean="0"/>
              <a:t>Limitations &gt; unable to link patient level data across the system…yet</a:t>
            </a:r>
            <a:endParaRPr lang="en-GB" sz="23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300" dirty="0" smtClean="0">
              <a:solidFill>
                <a:srgbClr val="FF0000"/>
              </a:solidFill>
            </a:endParaRPr>
          </a:p>
          <a:p>
            <a:r>
              <a:rPr lang="en-GB" sz="2300" dirty="0" smtClean="0"/>
              <a:t>Whole system approach to drive different focus, behaviours and accountability to achieve improvement for patients</a:t>
            </a:r>
          </a:p>
          <a:p>
            <a:pPr marL="0" indent="0">
              <a:buNone/>
            </a:pPr>
            <a:endParaRPr lang="en-GB" sz="2300" dirty="0" smtClean="0"/>
          </a:p>
          <a:p>
            <a:r>
              <a:rPr lang="en-GB" sz="2300" dirty="0" smtClean="0"/>
              <a:t>No longer use &gt;4 hour target in ED </a:t>
            </a:r>
          </a:p>
          <a:p>
            <a:pPr marL="0" indent="0">
              <a:buNone/>
            </a:pPr>
            <a:endParaRPr lang="en-GB" sz="2300" dirty="0" smtClean="0"/>
          </a:p>
          <a:p>
            <a:r>
              <a:rPr lang="en-GB" sz="2300" dirty="0" smtClean="0"/>
              <a:t>Three new ED KPIs + experience information + upstream and downstream measures:</a:t>
            </a:r>
          </a:p>
          <a:p>
            <a:pPr marL="0" indent="0">
              <a:buNone/>
            </a:pPr>
            <a:endParaRPr lang="en-GB" sz="2300" dirty="0" smtClean="0"/>
          </a:p>
          <a:p>
            <a:pPr lvl="2"/>
            <a:r>
              <a:rPr lang="en-GB" sz="2300" dirty="0" smtClean="0">
                <a:solidFill>
                  <a:schemeClr val="tx1"/>
                </a:solidFill>
              </a:rPr>
              <a:t>Preventing transport and admission for specific conditions / complaints</a:t>
            </a:r>
          </a:p>
          <a:p>
            <a:pPr lvl="2"/>
            <a:r>
              <a:rPr lang="en-GB" sz="2300" dirty="0" smtClean="0">
                <a:solidFill>
                  <a:schemeClr val="tx1"/>
                </a:solidFill>
              </a:rPr>
              <a:t>Timeliness, quality and frequency of assessment in ED</a:t>
            </a:r>
          </a:p>
          <a:p>
            <a:pPr lvl="2"/>
            <a:r>
              <a:rPr lang="en-GB" sz="2300" dirty="0" smtClean="0">
                <a:solidFill>
                  <a:schemeClr val="tx1"/>
                </a:solidFill>
              </a:rPr>
              <a:t>Improving flow of patients through hospital to reduce risk of harm</a:t>
            </a:r>
          </a:p>
          <a:p>
            <a:pPr lvl="2"/>
            <a:r>
              <a:rPr lang="en-GB" sz="2300" dirty="0" smtClean="0">
                <a:solidFill>
                  <a:schemeClr val="tx1"/>
                </a:solidFill>
              </a:rPr>
              <a:t>Focusing on timely transfer home to reduce risk of harm and improve outcome</a:t>
            </a:r>
          </a:p>
          <a:p>
            <a:pPr marL="457200" lvl="2" indent="0">
              <a:buNone/>
            </a:pPr>
            <a:endParaRPr lang="en-GB" sz="2300" dirty="0" smtClean="0"/>
          </a:p>
          <a:p>
            <a:r>
              <a:rPr lang="en-GB" sz="2300" dirty="0" smtClean="0"/>
              <a:t>Not perfect and need for greater focus on connecting systems to enable data linkage…however, provides greater </a:t>
            </a:r>
            <a:r>
              <a:rPr lang="en-GB" sz="2300" dirty="0"/>
              <a:t>context on quality, experience, harm, outcomes</a:t>
            </a:r>
            <a:endParaRPr lang="en-GB" sz="23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29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936" y="263652"/>
            <a:ext cx="7729728" cy="1188720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1699260"/>
            <a:ext cx="7729728" cy="481584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Final </a:t>
            </a:r>
            <a:r>
              <a:rPr lang="en-GB" sz="2000" dirty="0"/>
              <a:t>‘lap’ of engagement on the options </a:t>
            </a:r>
            <a:r>
              <a:rPr lang="en-GB" sz="2000" dirty="0" smtClean="0"/>
              <a:t>- </a:t>
            </a:r>
            <a:r>
              <a:rPr lang="en-GB" sz="2000" b="1" dirty="0" smtClean="0"/>
              <a:t>August </a:t>
            </a:r>
            <a:r>
              <a:rPr lang="en-GB" sz="2000" b="1" dirty="0"/>
              <a:t>and </a:t>
            </a:r>
            <a:r>
              <a:rPr lang="en-GB" sz="2000" b="1" dirty="0" smtClean="0"/>
              <a:t>September.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GB" sz="2000" dirty="0" smtClean="0"/>
              <a:t>A </a:t>
            </a:r>
            <a:r>
              <a:rPr lang="en-GB" sz="2000" dirty="0"/>
              <a:t>further </a:t>
            </a:r>
            <a:r>
              <a:rPr lang="en-GB" sz="2000" dirty="0">
                <a:solidFill>
                  <a:srgbClr val="FF0000"/>
                </a:solidFill>
              </a:rPr>
              <a:t>‘what matters to me’ perception survey </a:t>
            </a:r>
            <a:r>
              <a:rPr lang="en-GB" sz="2000" dirty="0" smtClean="0"/>
              <a:t>at </a:t>
            </a:r>
            <a:r>
              <a:rPr lang="en-GB" sz="2000" dirty="0"/>
              <a:t>Emergency Departments in </a:t>
            </a:r>
            <a:r>
              <a:rPr lang="en-GB" sz="2000" b="1" dirty="0"/>
              <a:t>August and </a:t>
            </a:r>
            <a:r>
              <a:rPr lang="en-GB" sz="2000" b="1" dirty="0" smtClean="0"/>
              <a:t>September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Final </a:t>
            </a:r>
            <a:r>
              <a:rPr lang="en-GB" sz="2000" dirty="0">
                <a:solidFill>
                  <a:srgbClr val="FF0000"/>
                </a:solidFill>
              </a:rPr>
              <a:t>recommendations </a:t>
            </a:r>
            <a:r>
              <a:rPr lang="en-GB" sz="2000" dirty="0"/>
              <a:t>will be set out in a report </a:t>
            </a:r>
            <a:r>
              <a:rPr lang="en-GB" sz="2000" dirty="0" smtClean="0"/>
              <a:t>for </a:t>
            </a:r>
            <a:r>
              <a:rPr lang="en-GB" sz="2000" dirty="0"/>
              <a:t>and subsequently the Minister for Health and Social </a:t>
            </a:r>
            <a:r>
              <a:rPr lang="en-GB" sz="2000" dirty="0" smtClean="0"/>
              <a:t>Services to </a:t>
            </a:r>
            <a:r>
              <a:rPr lang="en-GB" sz="2000" dirty="0"/>
              <a:t>include targets or standards for delivery where </a:t>
            </a:r>
            <a:r>
              <a:rPr lang="en-GB" sz="2000" dirty="0" smtClean="0"/>
              <a:t>appropriate</a:t>
            </a:r>
            <a:r>
              <a:rPr lang="en-GB" sz="2000" dirty="0"/>
              <a:t> </a:t>
            </a:r>
            <a:r>
              <a:rPr lang="en-GB" sz="2000" dirty="0" smtClean="0"/>
              <a:t>– </a:t>
            </a:r>
            <a:r>
              <a:rPr lang="en-GB" sz="2000" b="1" dirty="0" smtClean="0"/>
              <a:t>October 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GB" sz="2000" dirty="0" smtClean="0"/>
              <a:t>Subject </a:t>
            </a:r>
            <a:r>
              <a:rPr lang="en-GB" sz="2000" dirty="0"/>
              <a:t>to approval, the proposed new measures will be launched over the winter period </a:t>
            </a:r>
            <a:r>
              <a:rPr lang="en-GB" sz="2000" dirty="0" smtClean="0"/>
              <a:t>- </a:t>
            </a:r>
            <a:r>
              <a:rPr lang="en-GB" sz="2000" b="1" dirty="0" smtClean="0"/>
              <a:t>December</a:t>
            </a:r>
            <a:endParaRPr lang="en-GB" sz="2000" b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8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675" y="200383"/>
            <a:ext cx="7729728" cy="1188720"/>
          </a:xfrm>
        </p:spPr>
        <p:txBody>
          <a:bodyPr/>
          <a:lstStyle/>
          <a:p>
            <a:r>
              <a:rPr lang="en-GB" dirty="0" smtClean="0"/>
              <a:t>New UEC model – interventions ahead of winter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659" y="1706881"/>
            <a:ext cx="9225280" cy="4917440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New ‘Phone / Contact </a:t>
            </a:r>
            <a:r>
              <a:rPr lang="en-GB" sz="2000" b="1" dirty="0"/>
              <a:t>First’ </a:t>
            </a:r>
            <a:r>
              <a:rPr lang="en-GB" sz="2000" b="1" dirty="0" smtClean="0"/>
              <a:t>model (once for Wales):</a:t>
            </a:r>
          </a:p>
          <a:p>
            <a:endParaRPr lang="en-GB" b="1" dirty="0" smtClean="0"/>
          </a:p>
          <a:p>
            <a:pPr lvl="1"/>
            <a:r>
              <a:rPr lang="en-GB" sz="1800" dirty="0" smtClean="0"/>
              <a:t>signpost </a:t>
            </a:r>
            <a:r>
              <a:rPr lang="en-GB" sz="1800" dirty="0"/>
              <a:t>people to the right place or clinician, first time. </a:t>
            </a:r>
            <a:endParaRPr lang="en-GB" sz="1800" dirty="0" smtClean="0"/>
          </a:p>
          <a:p>
            <a:pPr lvl="1"/>
            <a:r>
              <a:rPr lang="en-GB" sz="1800" dirty="0" smtClean="0"/>
              <a:t>People </a:t>
            </a:r>
            <a:r>
              <a:rPr lang="en-GB" sz="1800" dirty="0"/>
              <a:t>with non-life threatening conditions will be able to access clear, professional advice on which service is best suited to meet their needs. </a:t>
            </a:r>
            <a:endParaRPr lang="en-GB" sz="1800" dirty="0" smtClean="0"/>
          </a:p>
          <a:p>
            <a:pPr lvl="1"/>
            <a:r>
              <a:rPr lang="en-GB" sz="1800" dirty="0" smtClean="0"/>
              <a:t>Remote assessment by </a:t>
            </a:r>
            <a:r>
              <a:rPr lang="en-GB" sz="1800" dirty="0"/>
              <a:t>a suitably qualified doctor or a nurse and, depending on the severity of the condition, they may be:</a:t>
            </a:r>
          </a:p>
          <a:p>
            <a:pPr marL="1085850" lvl="3" indent="-400050">
              <a:buFont typeface="+mj-lt"/>
              <a:buAutoNum type="romanUcPeriod"/>
            </a:pPr>
            <a:r>
              <a:rPr lang="en-GB" sz="1800" dirty="0" smtClean="0"/>
              <a:t>encouraged </a:t>
            </a:r>
            <a:r>
              <a:rPr lang="en-GB" sz="1800" dirty="0"/>
              <a:t>to self-care; </a:t>
            </a:r>
          </a:p>
          <a:p>
            <a:pPr marL="1085850" lvl="3" indent="-400050">
              <a:buFont typeface="+mj-lt"/>
              <a:buAutoNum type="romanUcPeriod"/>
            </a:pPr>
            <a:r>
              <a:rPr lang="en-GB" sz="1800" dirty="0" smtClean="0"/>
              <a:t>signposted </a:t>
            </a:r>
            <a:r>
              <a:rPr lang="en-GB" sz="1800" dirty="0"/>
              <a:t>to a more appropriate service in their local community; </a:t>
            </a:r>
            <a:r>
              <a:rPr lang="en-GB" sz="1800" dirty="0" smtClean="0"/>
              <a:t>or</a:t>
            </a:r>
          </a:p>
          <a:p>
            <a:pPr marL="1085850" lvl="3" indent="-400050">
              <a:buFont typeface="+mj-lt"/>
              <a:buAutoNum type="romanUcPeriod"/>
            </a:pPr>
            <a:r>
              <a:rPr lang="en-GB" sz="1800" dirty="0" smtClean="0"/>
              <a:t>directly </a:t>
            </a:r>
            <a:r>
              <a:rPr lang="en-GB" sz="1800" dirty="0"/>
              <a:t>booked in to an appointment in an Emergency Department if they need further assessment and treatment. </a:t>
            </a:r>
            <a:endParaRPr lang="en-GB" sz="1800" dirty="0" smtClean="0"/>
          </a:p>
          <a:p>
            <a:pPr lvl="1"/>
            <a:r>
              <a:rPr lang="en-GB" sz="1800" dirty="0" smtClean="0"/>
              <a:t>All UK nations committed to delivering this model.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251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162052"/>
            <a:ext cx="7729728" cy="1188720"/>
          </a:xfrm>
        </p:spPr>
        <p:txBody>
          <a:bodyPr/>
          <a:lstStyle/>
          <a:p>
            <a:r>
              <a:rPr lang="en-GB" dirty="0"/>
              <a:t>New model for uec – interventions ahead of winter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640" y="1693164"/>
            <a:ext cx="9225280" cy="4992116"/>
          </a:xfrm>
        </p:spPr>
        <p:txBody>
          <a:bodyPr>
            <a:normAutofit/>
          </a:bodyPr>
          <a:lstStyle/>
          <a:p>
            <a:pPr lvl="0">
              <a:buClr>
                <a:srgbClr val="9BAFB5"/>
              </a:buClr>
            </a:pP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The NHS Wales 111 </a:t>
            </a:r>
            <a:r>
              <a:rPr lang="en-GB" sz="2000" b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online symptom checker </a:t>
            </a:r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tool and </a:t>
            </a:r>
            <a:r>
              <a:rPr lang="en-GB" sz="2000" b="1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bespoke apps</a:t>
            </a:r>
            <a:endParaRPr lang="en-GB" sz="2000" b="1" dirty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r>
              <a:rPr lang="en-GB" sz="2000" b="1" dirty="0" smtClean="0"/>
              <a:t>WAST / 111  </a:t>
            </a:r>
            <a:r>
              <a:rPr lang="en-GB" sz="2000" dirty="0" smtClean="0"/>
              <a:t>call handling and telephone advice offer(hear and treat)</a:t>
            </a:r>
          </a:p>
          <a:p>
            <a:r>
              <a:rPr lang="en-GB" sz="2000" b="1" dirty="0" smtClean="0"/>
              <a:t>Health Board - flow centres and hubs</a:t>
            </a:r>
          </a:p>
          <a:p>
            <a:r>
              <a:rPr lang="en-GB" sz="2000" b="1" dirty="0" smtClean="0"/>
              <a:t>Agree priorities for advice and hubs – </a:t>
            </a:r>
            <a:r>
              <a:rPr lang="en-GB" sz="2000" dirty="0" smtClean="0"/>
              <a:t>minor illness, respiratory, mental health, falls and urgent dental</a:t>
            </a:r>
            <a:endParaRPr lang="en-GB" sz="2000" dirty="0"/>
          </a:p>
          <a:p>
            <a:r>
              <a:rPr lang="en-GB" sz="2000" b="1" dirty="0" smtClean="0"/>
              <a:t>‘Consultant </a:t>
            </a:r>
            <a:r>
              <a:rPr lang="en-GB" sz="2000" b="1" dirty="0"/>
              <a:t>Connect’ </a:t>
            </a:r>
            <a:r>
              <a:rPr lang="en-GB" sz="2000" dirty="0"/>
              <a:t>to provide remote /virtual advice to GPs on patients who may previously have automatically been referred to the Emergency </a:t>
            </a:r>
            <a:r>
              <a:rPr lang="en-GB" sz="2000" dirty="0" smtClean="0"/>
              <a:t>Department</a:t>
            </a:r>
          </a:p>
          <a:p>
            <a:pPr lvl="0">
              <a:buClr>
                <a:srgbClr val="9BAFB5"/>
              </a:buClr>
            </a:pPr>
            <a:r>
              <a:rPr lang="en-GB" sz="2000" b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Discharge to recover and assess </a:t>
            </a: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pathways and </a:t>
            </a:r>
            <a:r>
              <a:rPr lang="en-GB" sz="2000" b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right sizing community </a:t>
            </a:r>
            <a:r>
              <a:rPr lang="en-GB" sz="2000" b="1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capacity</a:t>
            </a:r>
            <a:endParaRPr lang="en-GB" sz="2000" dirty="0"/>
          </a:p>
          <a:p>
            <a:r>
              <a:rPr lang="en-GB" sz="2000" b="1" dirty="0"/>
              <a:t>Care home support </a:t>
            </a:r>
            <a:r>
              <a:rPr lang="en-GB" sz="2000" dirty="0"/>
              <a:t>with access to clinicians in a ‘flow hub’, Consultant Connect or ‘Attend </a:t>
            </a:r>
            <a:r>
              <a:rPr lang="en-GB" sz="2000" dirty="0" smtClean="0"/>
              <a:t>Anywhere’</a:t>
            </a:r>
          </a:p>
          <a:p>
            <a:r>
              <a:rPr lang="en-GB" sz="2000" b="1" dirty="0" smtClean="0"/>
              <a:t>Demand and Capacity – </a:t>
            </a:r>
            <a:r>
              <a:rPr lang="en-GB" sz="2000" dirty="0" smtClean="0"/>
              <a:t>how are we going to use additional capacity to support UEC this winter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6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101092"/>
            <a:ext cx="7729728" cy="118872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520" y="1530604"/>
            <a:ext cx="9834880" cy="5195316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Successful delivery </a:t>
            </a:r>
            <a:r>
              <a:rPr lang="en-GB" sz="2000" dirty="0"/>
              <a:t>of the six goals approach, </a:t>
            </a:r>
            <a:r>
              <a:rPr lang="en-GB" sz="2000" dirty="0" smtClean="0"/>
              <a:t>transformational interventions and </a:t>
            </a:r>
            <a:r>
              <a:rPr lang="en-GB" sz="2000" dirty="0"/>
              <a:t>their underpinning operational </a:t>
            </a:r>
            <a:r>
              <a:rPr lang="en-GB" sz="2000" dirty="0" smtClean="0"/>
              <a:t>plans will change </a:t>
            </a:r>
            <a:r>
              <a:rPr lang="en-GB" sz="2000" dirty="0"/>
              <a:t>the ways that patients access </a:t>
            </a:r>
            <a:r>
              <a:rPr lang="en-GB" sz="2000" dirty="0" smtClean="0"/>
              <a:t>UEC.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This </a:t>
            </a:r>
            <a:r>
              <a:rPr lang="en-GB" sz="2000" dirty="0"/>
              <a:t>should result in both an improved experience and outcome for patients and reduced risk of nosocomial transmission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Greater </a:t>
            </a:r>
            <a:r>
              <a:rPr lang="en-GB" sz="2000" dirty="0"/>
              <a:t>efficiency and clinical effectiveness through treating patients at the most appropriate care setting for </a:t>
            </a:r>
            <a:r>
              <a:rPr lang="en-GB" sz="2000" dirty="0" smtClean="0"/>
              <a:t>them.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/>
              <a:t>Currently no additional funding / resources to support operational implementation at national or local level. £450m allocated to UK Government for UEC capital improvements in England. 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/>
              <a:t>Additional resource would enable accelerated delivery.</a:t>
            </a:r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35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44932"/>
            <a:ext cx="7729728" cy="118872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nhs</a:t>
            </a:r>
            <a:r>
              <a:rPr lang="en-GB" dirty="0" smtClean="0"/>
              <a:t> executive board </a:t>
            </a:r>
            <a:r>
              <a:rPr lang="en-GB" dirty="0" smtClean="0"/>
              <a:t>wa</a:t>
            </a:r>
            <a:r>
              <a:rPr lang="en-GB" dirty="0" smtClean="0"/>
              <a:t>s </a:t>
            </a:r>
            <a:r>
              <a:rPr lang="en-GB" dirty="0"/>
              <a:t>asked to: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37360"/>
            <a:ext cx="9469120" cy="4267200"/>
          </a:xfrm>
        </p:spPr>
        <p:txBody>
          <a:bodyPr/>
          <a:lstStyle/>
          <a:p>
            <a:pPr marL="0" indent="0">
              <a:buNone/>
            </a:pPr>
            <a:endParaRPr lang="en-GB" sz="2000" dirty="0"/>
          </a:p>
          <a:p>
            <a:pPr marL="514350" indent="-514350">
              <a:buFont typeface="+mj-lt"/>
              <a:buAutoNum type="romanUcPeriod"/>
            </a:pPr>
            <a:r>
              <a:rPr lang="en-GB" sz="2000" b="1" dirty="0" smtClean="0"/>
              <a:t>discuss </a:t>
            </a:r>
            <a:r>
              <a:rPr lang="en-GB" sz="2000" b="1" dirty="0"/>
              <a:t>plans to transform the UEC system </a:t>
            </a:r>
            <a:r>
              <a:rPr lang="en-GB" sz="2000" dirty="0"/>
              <a:t>to improve outcomes and experience, and mitigate the </a:t>
            </a:r>
            <a:r>
              <a:rPr lang="en-GB" sz="2000" dirty="0" smtClean="0"/>
              <a:t>risks of harm presented </a:t>
            </a:r>
            <a:r>
              <a:rPr lang="en-GB" sz="2000" dirty="0"/>
              <a:t>by Covid-19 and winter </a:t>
            </a:r>
            <a:r>
              <a:rPr lang="en-GB" sz="2000" dirty="0" smtClean="0"/>
              <a:t>pressures</a:t>
            </a: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 </a:t>
            </a:r>
            <a:endParaRPr lang="en-GB" sz="2000" dirty="0" smtClean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000" b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d</a:t>
            </a:r>
            <a:r>
              <a:rPr lang="en-GB" sz="2000" b="1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iscuss</a:t>
            </a:r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 </a:t>
            </a: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the proposed change to a quality focused measurement system for urgent and emergency care (UEC) services</a:t>
            </a:r>
            <a:endParaRPr lang="en-GB" sz="2000" dirty="0" smtClean="0"/>
          </a:p>
          <a:p>
            <a:pPr marL="514350" indent="-514350">
              <a:buFont typeface="+mj-lt"/>
              <a:buAutoNum type="romanUcPeriod"/>
            </a:pPr>
            <a:r>
              <a:rPr lang="en-GB" sz="2000" b="1" dirty="0" smtClean="0"/>
              <a:t>consider </a:t>
            </a:r>
            <a:r>
              <a:rPr lang="en-GB" sz="2000" b="1" dirty="0"/>
              <a:t>and identify action </a:t>
            </a:r>
            <a:r>
              <a:rPr lang="en-GB" sz="2000" dirty="0"/>
              <a:t>required to enable accelerated delivery of the </a:t>
            </a:r>
            <a:r>
              <a:rPr lang="en-GB" sz="2000" dirty="0" smtClean="0"/>
              <a:t>interventions.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724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44932"/>
            <a:ext cx="7729728" cy="118872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nhs</a:t>
            </a:r>
            <a:r>
              <a:rPr lang="en-GB" dirty="0" smtClean="0"/>
              <a:t> executive board </a:t>
            </a:r>
            <a:r>
              <a:rPr lang="en-GB" dirty="0" smtClean="0"/>
              <a:t>wa</a:t>
            </a:r>
            <a:r>
              <a:rPr lang="en-GB" dirty="0" smtClean="0"/>
              <a:t>s </a:t>
            </a:r>
            <a:r>
              <a:rPr lang="en-GB" dirty="0"/>
              <a:t>asked to: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37360"/>
            <a:ext cx="9469120" cy="4267200"/>
          </a:xfrm>
        </p:spPr>
        <p:txBody>
          <a:bodyPr/>
          <a:lstStyle/>
          <a:p>
            <a:pPr marL="0" indent="0">
              <a:buNone/>
            </a:pPr>
            <a:endParaRPr lang="en-GB" sz="2000" dirty="0"/>
          </a:p>
          <a:p>
            <a:pPr marL="514350" indent="-514350">
              <a:buFont typeface="+mj-lt"/>
              <a:buAutoNum type="romanUcPeriod"/>
            </a:pPr>
            <a:r>
              <a:rPr lang="en-GB" sz="2000" b="1" dirty="0" smtClean="0"/>
              <a:t>discuss </a:t>
            </a:r>
            <a:r>
              <a:rPr lang="en-GB" sz="2000" b="1" dirty="0"/>
              <a:t>plans to transform the UEC system </a:t>
            </a:r>
            <a:r>
              <a:rPr lang="en-GB" sz="2000" dirty="0"/>
              <a:t>to improve outcomes and experience, and mitigate the </a:t>
            </a:r>
            <a:r>
              <a:rPr lang="en-GB" sz="2000" dirty="0" smtClean="0"/>
              <a:t>risks of harm presented </a:t>
            </a:r>
            <a:r>
              <a:rPr lang="en-GB" sz="2000" dirty="0"/>
              <a:t>by Covid-19 and winter </a:t>
            </a:r>
            <a:r>
              <a:rPr lang="en-GB" sz="2000" dirty="0" smtClean="0"/>
              <a:t>pressures</a:t>
            </a: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 </a:t>
            </a:r>
            <a:endParaRPr lang="en-GB" sz="2000" dirty="0" smtClean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000" b="1" dirty="0">
                <a:solidFill>
                  <a:srgbClr val="000000">
                    <a:lumMod val="85000"/>
                    <a:lumOff val="15000"/>
                  </a:srgbClr>
                </a:solidFill>
              </a:rPr>
              <a:t>d</a:t>
            </a:r>
            <a:r>
              <a:rPr lang="en-GB" sz="2000" b="1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iscuss</a:t>
            </a:r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 </a:t>
            </a:r>
            <a:r>
              <a:rPr lang="en-GB" sz="20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the proposed change to a quality focused measurement system for urgent and emergency care (UEC) services</a:t>
            </a:r>
            <a:endParaRPr lang="en-GB" sz="2000" dirty="0" smtClean="0"/>
          </a:p>
          <a:p>
            <a:pPr marL="514350" indent="-514350">
              <a:buFont typeface="+mj-lt"/>
              <a:buAutoNum type="romanUcPeriod"/>
            </a:pPr>
            <a:r>
              <a:rPr lang="en-GB" sz="2000" b="1" dirty="0" smtClean="0"/>
              <a:t>consider </a:t>
            </a:r>
            <a:r>
              <a:rPr lang="en-GB" sz="2000" b="1" dirty="0"/>
              <a:t>and identify action </a:t>
            </a:r>
            <a:r>
              <a:rPr lang="en-GB" sz="2000" dirty="0"/>
              <a:t>required to enable accelerated delivery of the </a:t>
            </a:r>
            <a:r>
              <a:rPr lang="en-GB" sz="2000" dirty="0" smtClean="0"/>
              <a:t>interventions.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416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44932"/>
            <a:ext cx="7729728" cy="1188720"/>
          </a:xfrm>
        </p:spPr>
        <p:txBody>
          <a:bodyPr/>
          <a:lstStyle/>
          <a:p>
            <a:r>
              <a:rPr lang="en-GB" dirty="0" smtClean="0"/>
              <a:t>Reference material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37360"/>
            <a:ext cx="9469120" cy="4267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Welsh Access Model</a:t>
            </a: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Delivery Unit – Right Sizing in the Community</a:t>
            </a: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Benchmarking Audits – Emergency Departments and Intermediate Care</a:t>
            </a: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Maturity Matrix – Phone First Maturity Matrix</a:t>
            </a: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CAV 24-7 presentation</a:t>
            </a: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National programme for Primary Care – 24/7 </a:t>
            </a:r>
            <a:r>
              <a:rPr lang="en-GB" sz="2000" dirty="0" err="1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workstream</a:t>
            </a:r>
            <a:endParaRPr lang="en-GB" sz="2000" dirty="0" smtClean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r>
              <a:rPr lang="en-GB" sz="20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National Unscheduled Care Programme - EDQDF</a:t>
            </a:r>
          </a:p>
          <a:p>
            <a:r>
              <a:rPr lang="en-GB" sz="2000" dirty="0" smtClean="0"/>
              <a:t>Winter Plan – Respiratory Health Implementation Group</a:t>
            </a:r>
          </a:p>
          <a:p>
            <a:r>
              <a:rPr lang="en-GB" sz="2000" dirty="0" smtClean="0"/>
              <a:t>Urgent and Unscheduled care data flow and linkage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4681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180920"/>
            <a:ext cx="7729728" cy="1188720"/>
          </a:xfrm>
        </p:spPr>
        <p:txBody>
          <a:bodyPr/>
          <a:lstStyle/>
          <a:p>
            <a:r>
              <a:rPr lang="en-GB" dirty="0" smtClean="0"/>
              <a:t>Strategic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1550126"/>
            <a:ext cx="7729728" cy="4950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i="1" dirty="0"/>
              <a:t>A Healthier Wales </a:t>
            </a:r>
            <a:r>
              <a:rPr lang="en-GB" sz="2000" dirty="0"/>
              <a:t>commitments and design principles</a:t>
            </a:r>
            <a:r>
              <a:rPr lang="en-GB" sz="2000" dirty="0" smtClean="0"/>
              <a:t>:</a:t>
            </a:r>
          </a:p>
          <a:p>
            <a:pPr lvl="1"/>
            <a:r>
              <a:rPr lang="en-GB" sz="2000" dirty="0" smtClean="0"/>
              <a:t>A </a:t>
            </a:r>
            <a:r>
              <a:rPr lang="en-GB" sz="2000" dirty="0">
                <a:solidFill>
                  <a:srgbClr val="FF0000"/>
                </a:solidFill>
              </a:rPr>
              <a:t>whole system approach </a:t>
            </a:r>
            <a:r>
              <a:rPr lang="en-GB" sz="2000" dirty="0"/>
              <a:t>where seamless support, care or treatment is provided as close to home as possible</a:t>
            </a:r>
            <a:r>
              <a:rPr lang="en-GB" sz="2000" dirty="0" smtClean="0"/>
              <a:t>;</a:t>
            </a:r>
          </a:p>
          <a:p>
            <a:pPr lvl="1"/>
            <a:r>
              <a:rPr lang="en-GB" sz="2000" dirty="0" smtClean="0"/>
              <a:t>Services </a:t>
            </a:r>
            <a:r>
              <a:rPr lang="en-GB" sz="2000" dirty="0"/>
              <a:t>designed around the </a:t>
            </a:r>
            <a:r>
              <a:rPr lang="en-GB" sz="2000" dirty="0" smtClean="0"/>
              <a:t>individual, </a:t>
            </a:r>
            <a:r>
              <a:rPr lang="en-GB" sz="2000" dirty="0" smtClean="0">
                <a:solidFill>
                  <a:srgbClr val="FF0000"/>
                </a:solidFill>
              </a:rPr>
              <a:t>based </a:t>
            </a:r>
            <a:r>
              <a:rPr lang="en-GB" sz="2000" dirty="0">
                <a:solidFill>
                  <a:srgbClr val="FF0000"/>
                </a:solidFill>
              </a:rPr>
              <a:t>on their unique needs </a:t>
            </a:r>
            <a:r>
              <a:rPr lang="en-GB" sz="2000" dirty="0"/>
              <a:t>and what matters to </a:t>
            </a:r>
            <a:r>
              <a:rPr lang="en-GB" sz="2000" dirty="0" smtClean="0"/>
              <a:t>them;</a:t>
            </a:r>
          </a:p>
          <a:p>
            <a:pPr lvl="1"/>
            <a:r>
              <a:rPr lang="en-GB" sz="2000" dirty="0" smtClean="0"/>
              <a:t>People will </a:t>
            </a:r>
            <a:r>
              <a:rPr lang="en-GB" sz="2000" dirty="0" smtClean="0">
                <a:solidFill>
                  <a:srgbClr val="FF0000"/>
                </a:solidFill>
              </a:rPr>
              <a:t>only go </a:t>
            </a:r>
            <a:r>
              <a:rPr lang="en-GB" sz="2000" dirty="0">
                <a:solidFill>
                  <a:srgbClr val="FF0000"/>
                </a:solidFill>
              </a:rPr>
              <a:t>to a general hospital when it is essential</a:t>
            </a:r>
            <a:r>
              <a:rPr lang="en-GB" sz="2000" dirty="0"/>
              <a:t>, with hospital services designed to reduce the time spent in hospital; </a:t>
            </a:r>
            <a:endParaRPr lang="en-GB" sz="2000" dirty="0" smtClean="0"/>
          </a:p>
          <a:p>
            <a:pPr lvl="1"/>
            <a:r>
              <a:rPr lang="en-GB" sz="2000" dirty="0" smtClean="0"/>
              <a:t>A </a:t>
            </a:r>
            <a:r>
              <a:rPr lang="en-GB" sz="2000" dirty="0">
                <a:solidFill>
                  <a:srgbClr val="FF0000"/>
                </a:solidFill>
              </a:rPr>
              <a:t>shift in resources to the community </a:t>
            </a:r>
            <a:r>
              <a:rPr lang="en-GB" sz="2000" dirty="0"/>
              <a:t>that enable hospital-based care (when needed) to be accessed more </a:t>
            </a:r>
            <a:r>
              <a:rPr lang="en-GB" sz="2000" dirty="0" smtClean="0"/>
              <a:t>quickly; and</a:t>
            </a:r>
          </a:p>
          <a:p>
            <a:pPr lvl="1">
              <a:buClr>
                <a:srgbClr val="9BAFB5"/>
              </a:buClr>
            </a:pPr>
            <a:r>
              <a:rPr lang="en-GB" sz="2000" dirty="0" smtClean="0"/>
              <a:t>Using </a:t>
            </a:r>
            <a:r>
              <a:rPr lang="en-GB" sz="2000" dirty="0"/>
              <a:t>technology to support high quality services</a:t>
            </a:r>
            <a:r>
              <a:rPr lang="en-GB" sz="2000" dirty="0" smtClean="0"/>
              <a:t>.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>
              <a:buClr>
                <a:srgbClr val="9BAFB5"/>
              </a:buClr>
            </a:pPr>
            <a:r>
              <a:rPr lang="en-GB" sz="2000" dirty="0" smtClean="0">
                <a:solidFill>
                  <a:srgbClr val="000000"/>
                </a:solidFill>
              </a:rPr>
              <a:t>Develop </a:t>
            </a:r>
            <a:r>
              <a:rPr lang="en-GB" sz="2000" dirty="0">
                <a:solidFill>
                  <a:srgbClr val="FF0000"/>
                </a:solidFill>
              </a:rPr>
              <a:t>more meaningful measures </a:t>
            </a:r>
            <a:r>
              <a:rPr lang="en-GB" sz="2000" dirty="0">
                <a:solidFill>
                  <a:srgbClr val="000000"/>
                </a:solidFill>
              </a:rPr>
              <a:t>and use feedback from patients and staff to measure what matters most to people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468" y="4482998"/>
            <a:ext cx="1420491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2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0656" y="141224"/>
            <a:ext cx="7729728" cy="1188720"/>
          </a:xfrm>
        </p:spPr>
        <p:txBody>
          <a:bodyPr/>
          <a:lstStyle/>
          <a:p>
            <a:r>
              <a:rPr lang="en-GB" dirty="0" smtClean="0"/>
              <a:t>6 goals for uec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322" y="1416812"/>
            <a:ext cx="9377238" cy="542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21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84" y="95250"/>
            <a:ext cx="4735871" cy="335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721" y="95250"/>
            <a:ext cx="5008504" cy="335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284" y="3634793"/>
            <a:ext cx="4672965" cy="30708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7721" y="3634793"/>
            <a:ext cx="5008504" cy="302380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90496" y="2947062"/>
            <a:ext cx="7729728" cy="1188720"/>
          </a:xfrm>
        </p:spPr>
        <p:txBody>
          <a:bodyPr/>
          <a:lstStyle/>
          <a:p>
            <a:r>
              <a:rPr lang="en-GB" dirty="0" smtClean="0"/>
              <a:t>WINTER / COVID-19 CHALLENGE FOR UEC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63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466852"/>
            <a:ext cx="7729728" cy="1188720"/>
          </a:xfrm>
        </p:spPr>
        <p:txBody>
          <a:bodyPr/>
          <a:lstStyle/>
          <a:p>
            <a:r>
              <a:rPr lang="en-GB" dirty="0" smtClean="0"/>
              <a:t>WINTER / COVID-19 CHALLENGE FOR UEC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079244"/>
            <a:ext cx="7729728" cy="3986276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Physical capacity &gt; Nosocomial guidance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Respiratory symptoms (influenza, coughs / colds and Covid-19)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Delayed presentations e.g. cancer</a:t>
            </a:r>
          </a:p>
          <a:p>
            <a:endParaRPr lang="en-GB" sz="2400" dirty="0"/>
          </a:p>
          <a:p>
            <a:r>
              <a:rPr lang="en-GB" sz="2400" dirty="0" smtClean="0"/>
              <a:t>Emotional distress /anxiety/ wellbeing issues</a:t>
            </a:r>
          </a:p>
          <a:p>
            <a:endParaRPr lang="en-GB" sz="2400" dirty="0"/>
          </a:p>
          <a:p>
            <a:r>
              <a:rPr lang="en-GB" sz="2400" dirty="0" smtClean="0"/>
              <a:t>Primary and social care activity over the festive period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Return to ‘normal range’ of activity and beyond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4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hart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63857" cy="348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5993"/>
            <a:ext cx="7063858" cy="337200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33920" y="2891632"/>
            <a:ext cx="4819904" cy="118872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UEC activity returning to normal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66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3719" y="201604"/>
            <a:ext cx="7729728" cy="1188720"/>
          </a:xfrm>
        </p:spPr>
        <p:txBody>
          <a:bodyPr/>
          <a:lstStyle/>
          <a:p>
            <a:r>
              <a:rPr lang="en-GB" dirty="0" smtClean="0"/>
              <a:t>Uec transformation – COVID-19 +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726" y="1655446"/>
            <a:ext cx="10485120" cy="472503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 real opportunity </a:t>
            </a:r>
            <a:r>
              <a:rPr lang="en-GB" dirty="0"/>
              <a:t>to use </a:t>
            </a:r>
            <a:r>
              <a:rPr lang="en-GB" dirty="0" smtClean="0"/>
              <a:t>Covid-19 </a:t>
            </a:r>
            <a:r>
              <a:rPr lang="en-GB" dirty="0"/>
              <a:t>and the winter </a:t>
            </a:r>
            <a:r>
              <a:rPr lang="en-GB" dirty="0" smtClean="0"/>
              <a:t>to accelerate transformation in UEC, reduce risk, improve outcomes and achieve related </a:t>
            </a:r>
            <a:r>
              <a:rPr lang="en-GB" dirty="0" err="1" smtClean="0"/>
              <a:t>aHW</a:t>
            </a:r>
            <a:r>
              <a:rPr lang="en-GB" dirty="0" smtClean="0"/>
              <a:t> commitments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pandemic has shown </a:t>
            </a:r>
            <a:r>
              <a:rPr lang="en-GB" dirty="0"/>
              <a:t>we can do this at pace, if we are focussed on the key issues and with </a:t>
            </a:r>
            <a:r>
              <a:rPr lang="en-GB" dirty="0" smtClean="0"/>
              <a:t>resources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There is a real appetite for change </a:t>
            </a:r>
            <a:r>
              <a:rPr lang="en-GB" dirty="0" smtClean="0"/>
              <a:t>among key stakeholder groups, </a:t>
            </a:r>
            <a:r>
              <a:rPr lang="en-GB" dirty="0"/>
              <a:t>Health Boards </a:t>
            </a:r>
            <a:r>
              <a:rPr lang="en-GB" dirty="0" smtClean="0"/>
              <a:t>and </a:t>
            </a:r>
            <a:r>
              <a:rPr lang="en-GB" dirty="0"/>
              <a:t>NHS </a:t>
            </a:r>
            <a:r>
              <a:rPr lang="en-GB" dirty="0" smtClean="0"/>
              <a:t>Trusts and Once </a:t>
            </a:r>
            <a:r>
              <a:rPr lang="en-GB" dirty="0"/>
              <a:t>for Wales buy in for transformation from all </a:t>
            </a:r>
            <a:r>
              <a:rPr lang="en-GB" dirty="0" smtClean="0"/>
              <a:t>organisations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Integrated response essential – social </a:t>
            </a:r>
            <a:r>
              <a:rPr lang="en-GB" dirty="0"/>
              <a:t>services buy-in </a:t>
            </a:r>
            <a:r>
              <a:rPr lang="en-GB" dirty="0" smtClean="0"/>
              <a:t>for transformation in UEC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GB" dirty="0"/>
              <a:t>Need </a:t>
            </a:r>
            <a:r>
              <a:rPr lang="en-GB" dirty="0" smtClean="0"/>
              <a:t>progress </a:t>
            </a:r>
            <a:r>
              <a:rPr lang="en-GB" dirty="0"/>
              <a:t>across all Health Boards and </a:t>
            </a:r>
            <a:r>
              <a:rPr lang="en-GB" dirty="0" smtClean="0"/>
              <a:t>NHS Trusts</a:t>
            </a:r>
          </a:p>
          <a:p>
            <a:pPr marL="0" lv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GB" dirty="0" smtClean="0"/>
              <a:t>Communications </a:t>
            </a:r>
            <a:r>
              <a:rPr lang="en-GB" dirty="0"/>
              <a:t>and engagement is really </a:t>
            </a:r>
            <a:r>
              <a:rPr lang="en-GB" dirty="0" smtClean="0"/>
              <a:t>important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9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0"/>
            <a:ext cx="9204960" cy="1188720"/>
          </a:xfrm>
        </p:spPr>
        <p:txBody>
          <a:bodyPr/>
          <a:lstStyle/>
          <a:p>
            <a:r>
              <a:rPr lang="en-GB" dirty="0" smtClean="0"/>
              <a:t>Transforming the </a:t>
            </a:r>
            <a:r>
              <a:rPr lang="en-GB" dirty="0" err="1" smtClean="0"/>
              <a:t>uec</a:t>
            </a:r>
            <a:r>
              <a:rPr lang="en-GB" dirty="0" smtClean="0"/>
              <a:t> model – The Emerging model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596" y="1297055"/>
            <a:ext cx="8020594" cy="556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9205D88DC4F44CB1CA8437F92B0221" ma:contentTypeVersion="8" ma:contentTypeDescription="Create a new document." ma:contentTypeScope="" ma:versionID="29dc38bcace3149fd0addb60d3cdd655">
  <xsd:schema xmlns:xsd="http://www.w3.org/2001/XMLSchema" xmlns:xs="http://www.w3.org/2001/XMLSchema" xmlns:p="http://schemas.microsoft.com/office/2006/metadata/properties" xmlns:ns3="ef277e87-290d-49c5-91d0-3912be04ccbd" xmlns:ns4="93868ba0-4f09-432e-b4a8-1e7798b1a206" targetNamespace="http://schemas.microsoft.com/office/2006/metadata/properties" ma:root="true" ma:fieldsID="9c4001e1ecc09f9cf38b04de74c9c1fd" ns3:_="" ns4:_="">
    <xsd:import namespace="ef277e87-290d-49c5-91d0-3912be04ccbd"/>
    <xsd:import namespace="93868ba0-4f09-432e-b4a8-1e7798b1a20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277e87-290d-49c5-91d0-3912be04c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68ba0-4f09-432e-b4a8-1e7798b1a20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591C09-78C8-4784-A2C2-D5F0C3FA9F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BD698E-EA53-4D1A-B625-1083A0C56E3E}">
  <ds:schemaRefs>
    <ds:schemaRef ds:uri="http://purl.org/dc/elements/1.1/"/>
    <ds:schemaRef ds:uri="http://schemas.microsoft.com/office/2006/documentManagement/types"/>
    <ds:schemaRef ds:uri="93868ba0-4f09-432e-b4a8-1e7798b1a20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ef277e87-290d-49c5-91d0-3912be04ccb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330E809-45AB-4175-A115-CB4B925752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277e87-290d-49c5-91d0-3912be04ccbd"/>
    <ds:schemaRef ds:uri="93868ba0-4f09-432e-b4a8-1e7798b1a2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341</TotalTime>
  <Words>1444</Words>
  <Application>Microsoft Office PowerPoint</Application>
  <PresentationFormat>Widescreen</PresentationFormat>
  <Paragraphs>161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Gill Sans MT</vt:lpstr>
      <vt:lpstr>Parcel</vt:lpstr>
      <vt:lpstr>Transforming Urgent and Emergency (uec) Care </vt:lpstr>
      <vt:lpstr>The nhs executive board was asked to: </vt:lpstr>
      <vt:lpstr>Strategic context</vt:lpstr>
      <vt:lpstr>6 goals for uec</vt:lpstr>
      <vt:lpstr>WINTER / COVID-19 CHALLENGE FOR UEC</vt:lpstr>
      <vt:lpstr>WINTER / COVID-19 CHALLENGE FOR UEC</vt:lpstr>
      <vt:lpstr>UEC activity returning to normal range</vt:lpstr>
      <vt:lpstr>Uec transformation – COVID-19 + OPPORTUNITIES</vt:lpstr>
      <vt:lpstr>Transforming the uec model – The Emerging model</vt:lpstr>
      <vt:lpstr>New UEC model – the key elements Phase 1</vt:lpstr>
      <vt:lpstr>New model for uec – KEY pre-requisites and enablers</vt:lpstr>
      <vt:lpstr>Reviewing uec + measures together</vt:lpstr>
      <vt:lpstr>Findings + What matters?</vt:lpstr>
      <vt:lpstr>proposal</vt:lpstr>
      <vt:lpstr>Next steps</vt:lpstr>
      <vt:lpstr>New UEC model – interventions ahead of winter</vt:lpstr>
      <vt:lpstr>New model for uec – interventions ahead of winter</vt:lpstr>
      <vt:lpstr>summary</vt:lpstr>
      <vt:lpstr>The nhs executive board was asked to: </vt:lpstr>
      <vt:lpstr>Reference material </vt:lpstr>
    </vt:vector>
  </TitlesOfParts>
  <Company>Welsh Government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Transforming Urgent and Emergency (uec) Care</dc:title>
  <dc:creator>Brown, Aled (HSS - Delivery &amp; Performance)</dc:creator>
  <cp:lastModifiedBy>Gwenan Roberts (CTM UHB - NCCU Corporate Services)</cp:lastModifiedBy>
  <cp:revision>32</cp:revision>
  <dcterms:created xsi:type="dcterms:W3CDTF">2020-08-04T11:44:23Z</dcterms:created>
  <dcterms:modified xsi:type="dcterms:W3CDTF">2020-09-03T14:52:02Z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0x010100739205D88DC4F44CB1CA8437F92B0221</vt:lpwstr>
  </property>
</Properties>
</file>