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1" r:id="rId4"/>
  </p:sldMasterIdLst>
  <p:notesMasterIdLst>
    <p:notesMasterId r:id="rId13"/>
  </p:notesMasterIdLst>
  <p:handoutMasterIdLst>
    <p:handoutMasterId r:id="rId14"/>
  </p:handoutMasterIdLst>
  <p:sldIdLst>
    <p:sldId id="1091" r:id="rId5"/>
    <p:sldId id="1112" r:id="rId6"/>
    <p:sldId id="1113" r:id="rId7"/>
    <p:sldId id="1114" r:id="rId8"/>
    <p:sldId id="1115" r:id="rId9"/>
    <p:sldId id="1116" r:id="rId10"/>
    <p:sldId id="1117" r:id="rId11"/>
    <p:sldId id="1111" r:id="rId12"/>
  </p:sldIdLst>
  <p:sldSz cx="12192000" cy="6858000"/>
  <p:notesSz cx="6669088" cy="99282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01" userDrawn="1">
          <p15:clr>
            <a:srgbClr val="A4A3A4"/>
          </p15:clr>
        </p15:guide>
        <p15:guide id="2" pos="76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Jennifer Goode" initials="JG" lastIdx="1" clrIdx="6">
    <p:extLst>
      <p:ext uri="{19B8F6BF-5375-455C-9EA6-DF929625EA0E}">
        <p15:presenceInfo xmlns:p15="http://schemas.microsoft.com/office/powerpoint/2012/main" userId="533b376c-4669-4426-b611-7630da7153cd" providerId="Windows Live"/>
      </p:ext>
    </p:extLst>
  </p:cmAuthor>
  <p:cmAuthor id="1" name="Microsoft Office User" initials="Office" lastIdx="1" clrIdx="0"/>
  <p:cmAuthor id="8" name="Jennifer Goode" initials="JG [2]" lastIdx="11" clrIdx="7">
    <p:extLst>
      <p:ext uri="{19B8F6BF-5375-455C-9EA6-DF929625EA0E}">
        <p15:presenceInfo xmlns:p15="http://schemas.microsoft.com/office/powerpoint/2012/main" userId="S::jennifer.goode@csamhealth.com::533b376c-4669-4426-b611-7630da7153cd" providerId="AD"/>
      </p:ext>
    </p:extLst>
  </p:cmAuthor>
  <p:cmAuthor id="2" name="Microsoft Office User" initials="Office [2]" lastIdx="1" clrIdx="1"/>
  <p:cmAuthor id="3" name="Microsoft Office User" initials="Office [3]" lastIdx="1" clrIdx="2"/>
  <p:cmAuthor id="4" name="Microsoft Office User" initials="Office [4]" lastIdx="1" clrIdx="3"/>
  <p:cmAuthor id="5" name="Microsoft Office User" initials="Office [5]" lastIdx="1" clrIdx="4"/>
  <p:cmAuthor id="6" name="Dr. B" initials="EB" lastIdx="1" clrIdx="5">
    <p:extLst>
      <p:ext uri="{19B8F6BF-5375-455C-9EA6-DF929625EA0E}">
        <p15:presenceInfo xmlns:p15="http://schemas.microsoft.com/office/powerpoint/2012/main" userId="Dr. 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006EBF"/>
    <a:srgbClr val="9999FF"/>
    <a:srgbClr val="FF9999"/>
    <a:srgbClr val="FFFFFF"/>
    <a:srgbClr val="EC792B"/>
    <a:srgbClr val="FF0096"/>
    <a:srgbClr val="FF81CC"/>
    <a:srgbClr val="000000"/>
    <a:srgbClr val="EBF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23" autoAdjust="0"/>
    <p:restoredTop sz="94660"/>
  </p:normalViewPr>
  <p:slideViewPr>
    <p:cSldViewPr snapToGrid="0">
      <p:cViewPr varScale="1">
        <p:scale>
          <a:sx n="48" d="100"/>
          <a:sy n="48" d="100"/>
        </p:scale>
        <p:origin x="545" y="41"/>
      </p:cViewPr>
      <p:guideLst>
        <p:guide orient="horz" pos="2001"/>
        <p:guide pos="762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ＭＳ Ｐゴシック" pitchFamily="-2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9150" y="0"/>
            <a:ext cx="2889938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Calibri" pitchFamily="34" charset="0"/>
                <a:ea typeface="ＭＳ Ｐゴシック" pitchFamily="-24" charset="-128"/>
                <a:cs typeface="+mn-cs"/>
              </a:defRPr>
            </a:lvl1pPr>
          </a:lstStyle>
          <a:p>
            <a:pPr>
              <a:defRPr/>
            </a:pPr>
            <a:fld id="{D4061D21-600A-1340-B8C5-D96E08361EF8}" type="datetime1">
              <a:rPr lang="en-CA" smtClean="0"/>
              <a:t>2022-08-30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ＭＳ Ｐゴシック" pitchFamily="-2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1979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ＭＳ Ｐゴシック" pitchFamily="-2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Join the eHealth evolution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Calibri" pitchFamily="34" charset="0"/>
                <a:ea typeface="ＭＳ Ｐゴシック" pitchFamily="-24" charset="-128"/>
                <a:cs typeface="+mn-cs"/>
              </a:defRPr>
            </a:lvl1pPr>
          </a:lstStyle>
          <a:p>
            <a:pPr>
              <a:defRPr/>
            </a:pPr>
            <a:fld id="{0A220B9D-60D4-4740-A1E9-6DFB8394803E}" type="datetime1">
              <a:rPr lang="en-CA" smtClean="0"/>
              <a:t>2022-08-30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nb-NO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noProof="0"/>
              <a:t>Click to edit Master text styles</a:t>
            </a:r>
          </a:p>
          <a:p>
            <a:pPr lvl="1"/>
            <a:r>
              <a:rPr lang="nb-NO" noProof="0"/>
              <a:t>Second level</a:t>
            </a:r>
          </a:p>
          <a:p>
            <a:pPr lvl="2"/>
            <a:r>
              <a:rPr lang="nb-NO" noProof="0"/>
              <a:t>Third level</a:t>
            </a:r>
          </a:p>
          <a:p>
            <a:pPr lvl="3"/>
            <a:r>
              <a:rPr lang="nb-NO" noProof="0"/>
              <a:t>Fourth level</a:t>
            </a:r>
          </a:p>
          <a:p>
            <a:pPr lvl="4"/>
            <a:r>
              <a:rPr lang="nb-NO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ＭＳ Ｐゴシック" pitchFamily="-2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Join the eHealth evolution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Calibri" pitchFamily="34" charset="0"/>
                <a:ea typeface="ＭＳ Ｐゴシック" pitchFamily="-24" charset="-128"/>
                <a:cs typeface="+mn-cs"/>
              </a:defRPr>
            </a:lvl1pPr>
          </a:lstStyle>
          <a:p>
            <a:pPr>
              <a:defRPr/>
            </a:pPr>
            <a:fld id="{C31A7642-952A-4684-BE94-7068F4E0C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6057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24" charset="-128"/>
        <a:cs typeface="ＭＳ Ｐゴシック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24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24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24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24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0A220B9D-60D4-4740-A1E9-6DFB8394803E}" type="datetime1">
              <a:rPr lang="en-CA" smtClean="0"/>
              <a:t>2022-08-30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1A7642-952A-4684-BE94-7068F4E0C7C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7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itting at a desk&#10;&#10;Description automatically generated">
            <a:extLst>
              <a:ext uri="{FF2B5EF4-FFF2-40B4-BE49-F238E27FC236}">
                <a16:creationId xmlns:a16="http://schemas.microsoft.com/office/drawing/2014/main" id="{111A9634-CF9B-F84C-A12B-952FE244C7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04800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402DDBC-A195-1946-9839-6828E3E3E2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58" t="9638" r="4406" b="12407"/>
          <a:stretch/>
        </p:blipFill>
        <p:spPr>
          <a:xfrm>
            <a:off x="417317" y="4390707"/>
            <a:ext cx="2949726" cy="1157981"/>
          </a:xfrm>
          <a:prstGeom prst="rect">
            <a:avLst/>
          </a:prstGeom>
        </p:spPr>
      </p:pic>
      <p:cxnSp>
        <p:nvCxnSpPr>
          <p:cNvPr id="10" name="Gerade Verbindung 20">
            <a:extLst>
              <a:ext uri="{FF2B5EF4-FFF2-40B4-BE49-F238E27FC236}">
                <a16:creationId xmlns:a16="http://schemas.microsoft.com/office/drawing/2014/main" id="{06ABC82A-E933-E746-8EFF-E1D4EC9A8FC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3531921" y="4359866"/>
            <a:ext cx="0" cy="1320800"/>
          </a:xfrm>
          <a:prstGeom prst="line">
            <a:avLst/>
          </a:prstGeom>
          <a:ln w="9525">
            <a:solidFill>
              <a:srgbClr val="C4D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85B79CA5-5091-FD43-AE5E-C75BC3270A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788160" y="5086941"/>
            <a:ext cx="4025900" cy="576261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CA"/>
              <a:t>Date: 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9549501-7F21-6744-8CB0-ADCCF055C6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88161" y="4359866"/>
            <a:ext cx="630555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 dirty="0"/>
              <a:t>Presentation Title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AA4BB7-8095-BE48-B0D5-B0EDC67D6384}"/>
              </a:ext>
            </a:extLst>
          </p:cNvPr>
          <p:cNvSpPr txBox="1"/>
          <p:nvPr userDrawn="1"/>
        </p:nvSpPr>
        <p:spPr>
          <a:xfrm>
            <a:off x="233916" y="6241311"/>
            <a:ext cx="680484" cy="5215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4630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D5291E90-3D08-0846-B6AB-1AE170D933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71237" y="6350744"/>
            <a:ext cx="2743200" cy="365125"/>
          </a:xfrm>
          <a:prstGeom prst="rect">
            <a:avLst/>
          </a:prstGeom>
        </p:spPr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0">
            <a:extLst>
              <a:ext uri="{FF2B5EF4-FFF2-40B4-BE49-F238E27FC236}">
                <a16:creationId xmlns:a16="http://schemas.microsoft.com/office/drawing/2014/main" id="{F35041ED-376E-AD41-9EF1-CA410EA64A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D13653-FE4E-674F-8EC6-FFE4654F8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3B8888-2AE7-9143-B822-38AE39FD9F3F}"/>
              </a:ext>
            </a:extLst>
          </p:cNvPr>
          <p:cNvCxnSpPr>
            <a:cxnSpLocks/>
          </p:cNvCxnSpPr>
          <p:nvPr userDrawn="1"/>
        </p:nvCxnSpPr>
        <p:spPr>
          <a:xfrm>
            <a:off x="0" y="1031132"/>
            <a:ext cx="11887200" cy="0"/>
          </a:xfrm>
          <a:prstGeom prst="line">
            <a:avLst/>
          </a:prstGeom>
          <a:ln>
            <a:solidFill>
              <a:srgbClr val="C4D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4DFE31-BCB0-8448-9285-48BB26A8F0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675" y="1401763"/>
            <a:ext cx="5262563" cy="44243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9600789-8285-5E48-8377-14EBB37CF3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9837" y="1401763"/>
            <a:ext cx="5262563" cy="44243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459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12105-1FED-FD4E-A9D0-684DE91CC1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177EA-F99D-7845-BF4F-70F11320D6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963B39F-9D3A-5943-9798-230F4A048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67C389-0292-1543-80E9-EAC6E7415086}"/>
              </a:ext>
            </a:extLst>
          </p:cNvPr>
          <p:cNvCxnSpPr>
            <a:cxnSpLocks/>
          </p:cNvCxnSpPr>
          <p:nvPr userDrawn="1"/>
        </p:nvCxnSpPr>
        <p:spPr>
          <a:xfrm>
            <a:off x="0" y="1031132"/>
            <a:ext cx="11887200" cy="0"/>
          </a:xfrm>
          <a:prstGeom prst="line">
            <a:avLst/>
          </a:prstGeom>
          <a:ln>
            <a:solidFill>
              <a:srgbClr val="C4D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able Placeholder 10">
            <a:extLst>
              <a:ext uri="{FF2B5EF4-FFF2-40B4-BE49-F238E27FC236}">
                <a16:creationId xmlns:a16="http://schemas.microsoft.com/office/drawing/2014/main" id="{5C5839FE-CF89-9046-B8EC-B0CB4E1BE13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574040" y="1422334"/>
            <a:ext cx="10972800" cy="4684236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217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12105-1FED-FD4E-A9D0-684DE91CC1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177EA-F99D-7845-BF4F-70F11320D6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963B39F-9D3A-5943-9798-230F4A048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67C389-0292-1543-80E9-EAC6E7415086}"/>
              </a:ext>
            </a:extLst>
          </p:cNvPr>
          <p:cNvCxnSpPr>
            <a:cxnSpLocks/>
          </p:cNvCxnSpPr>
          <p:nvPr userDrawn="1"/>
        </p:nvCxnSpPr>
        <p:spPr>
          <a:xfrm>
            <a:off x="0" y="1031132"/>
            <a:ext cx="11887200" cy="0"/>
          </a:xfrm>
          <a:prstGeom prst="line">
            <a:avLst/>
          </a:prstGeom>
          <a:ln>
            <a:solidFill>
              <a:srgbClr val="C4D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580EF2B-0115-9A48-A936-2493A4C619A9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849438" y="1320800"/>
            <a:ext cx="7924800" cy="49657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836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12105-1FED-FD4E-A9D0-684DE91CC1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177EA-F99D-7845-BF4F-70F11320D6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963B39F-9D3A-5943-9798-230F4A048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67C389-0292-1543-80E9-EAC6E7415086}"/>
              </a:ext>
            </a:extLst>
          </p:cNvPr>
          <p:cNvCxnSpPr>
            <a:cxnSpLocks/>
          </p:cNvCxnSpPr>
          <p:nvPr userDrawn="1"/>
        </p:nvCxnSpPr>
        <p:spPr>
          <a:xfrm>
            <a:off x="0" y="1031132"/>
            <a:ext cx="11887200" cy="0"/>
          </a:xfrm>
          <a:prstGeom prst="line">
            <a:avLst/>
          </a:prstGeom>
          <a:ln>
            <a:solidFill>
              <a:srgbClr val="C4D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580EF2B-0115-9A48-A936-2493A4C619A9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09600" y="1390649"/>
            <a:ext cx="5303520" cy="49657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9" name="Chart Placeholder 5">
            <a:extLst>
              <a:ext uri="{FF2B5EF4-FFF2-40B4-BE49-F238E27FC236}">
                <a16:creationId xmlns:a16="http://schemas.microsoft.com/office/drawing/2014/main" id="{148DB2CE-CC51-BD47-B591-41CDBA88C6D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278880" y="1390649"/>
            <a:ext cx="5303520" cy="49657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003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Radiolo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601910-411D-7D47-9E52-CDCBE33A31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120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106768-80E1-5340-AEA8-052FFE219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BDDF06-C3A8-0A43-90F0-F046981C9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898C-5B4D-8544-86DD-B4D870004F4C}" type="slidenum">
              <a:rPr lang="nb-NO" smtClean="0"/>
              <a:t>‹#›</a:t>
            </a:fld>
            <a:endParaRPr lang="nb-NO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32469B-DD94-F74E-B72F-A6FDD2DF17B0}"/>
              </a:ext>
            </a:extLst>
          </p:cNvPr>
          <p:cNvSpPr/>
          <p:nvPr userDrawn="1"/>
        </p:nvSpPr>
        <p:spPr>
          <a:xfrm>
            <a:off x="0" y="0"/>
            <a:ext cx="12192000" cy="6120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30000"/>
                </a:schemeClr>
              </a:gs>
            </a:gsLst>
            <a:lin ang="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44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2ECFDA7-8CA3-AD47-85ED-AD4A990A4E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14918" y="2260919"/>
            <a:ext cx="8216901" cy="16075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FontTx/>
              <a:buNone/>
              <a:defRPr sz="360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5760"/>
            </a:lvl2pPr>
            <a:lvl3pPr>
              <a:defRPr sz="5760"/>
            </a:lvl3pPr>
            <a:lvl4pPr>
              <a:defRPr sz="5760"/>
            </a:lvl4pPr>
            <a:lvl5pPr>
              <a:defRPr sz="5760"/>
            </a:lvl5pPr>
          </a:lstStyle>
          <a:p>
            <a:pPr lvl="0"/>
            <a:r>
              <a:rPr lang="en-US" noProof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85212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tement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7679" y="6356351"/>
            <a:ext cx="5603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i="1">
                <a:solidFill>
                  <a:schemeClr val="bg2">
                    <a:lumMod val="50000"/>
                  </a:schemeClr>
                </a:solidFill>
                <a:latin typeface="Source Sans Pro"/>
                <a:cs typeface="Source Sans Pro"/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38546" y="6356351"/>
            <a:ext cx="788785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i="1">
                <a:solidFill>
                  <a:schemeClr val="bg2">
                    <a:lumMod val="50000"/>
                  </a:schemeClr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Intermedix Presentations: A Guide to Mastering PowerPoint</a:t>
            </a:r>
          </a:p>
        </p:txBody>
      </p:sp>
      <p:sp>
        <p:nvSpPr>
          <p:cNvPr id="7" name="Date Placeholder 12"/>
          <p:cNvSpPr>
            <a:spLocks noGrp="1"/>
          </p:cNvSpPr>
          <p:nvPr>
            <p:ph type="dt" sz="half" idx="2"/>
          </p:nvPr>
        </p:nvSpPr>
        <p:spPr>
          <a:xfrm>
            <a:off x="8543644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7F7F7F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/>
              <a:t>January 1, 2017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4182" y="969819"/>
            <a:ext cx="11083637" cy="4756727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4267" b="1" i="0" kern="1200" spc="80" baseline="0">
                <a:solidFill>
                  <a:srgbClr val="005F90"/>
                </a:solidFill>
                <a:latin typeface="Source Sans Pro"/>
                <a:cs typeface="Source Sans Pro"/>
              </a:defRPr>
            </a:lvl1pPr>
            <a:lvl2pPr marL="609585" indent="0" algn="ctr">
              <a:buFontTx/>
              <a:buNone/>
              <a:defRPr sz="3733" b="0" i="0">
                <a:latin typeface="Amaranth Regular"/>
                <a:cs typeface="Amaranth Regular"/>
              </a:defRPr>
            </a:lvl2pPr>
            <a:lvl3pPr marL="1219170" indent="0" algn="ctr">
              <a:buFontTx/>
              <a:buNone/>
              <a:defRPr sz="3733" b="0" i="0">
                <a:latin typeface="Amaranth Regular"/>
                <a:cs typeface="Amaranth Regular"/>
              </a:defRPr>
            </a:lvl3pPr>
            <a:lvl4pPr marL="1828754" indent="0" algn="ctr">
              <a:buFontTx/>
              <a:buNone/>
              <a:defRPr sz="3733" b="0" i="0">
                <a:latin typeface="Amaranth Regular"/>
                <a:cs typeface="Amaranth Regular"/>
              </a:defRPr>
            </a:lvl4pPr>
            <a:lvl5pPr marL="2438339" indent="0" algn="ctr">
              <a:buFontTx/>
              <a:buNone/>
              <a:defRPr sz="3733" b="0" i="0">
                <a:latin typeface="Amaranth Regular"/>
                <a:cs typeface="Amaranth Regular"/>
              </a:defRPr>
            </a:lvl5pPr>
          </a:lstStyle>
          <a:p>
            <a:pPr lvl="0"/>
            <a:r>
              <a:rPr lang="en-US" dirty="0"/>
              <a:t>Click here to make a statement.</a:t>
            </a:r>
          </a:p>
        </p:txBody>
      </p:sp>
    </p:spTree>
    <p:extLst>
      <p:ext uri="{BB962C8B-B14F-4D97-AF65-F5344CB8AC3E}">
        <p14:creationId xmlns:p14="http://schemas.microsoft.com/office/powerpoint/2010/main" val="2582068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609599" y="1255714"/>
            <a:ext cx="10972804" cy="487044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533"/>
              </a:spcAft>
              <a:buFont typeface="+mj-lt"/>
              <a:buAutoNum type="arabicPeriod"/>
              <a:defRPr sz="2800"/>
            </a:lvl1pPr>
            <a:lvl2pPr marL="800100" indent="-342900">
              <a:spcBef>
                <a:spcPts val="0"/>
              </a:spcBef>
              <a:spcAft>
                <a:spcPts val="533"/>
              </a:spcAft>
              <a:buFont typeface="+mj-lt"/>
              <a:buAutoNum type="alphaLcPeriod"/>
              <a:defRPr sz="2400"/>
            </a:lvl2pPr>
            <a:lvl3pPr>
              <a:spcBef>
                <a:spcPts val="0"/>
              </a:spcBef>
              <a:spcAft>
                <a:spcPts val="533"/>
              </a:spcAft>
              <a:defRPr sz="1800"/>
            </a:lvl3pPr>
            <a:lvl4pPr>
              <a:spcBef>
                <a:spcPts val="0"/>
              </a:spcBef>
              <a:spcAft>
                <a:spcPts val="533"/>
              </a:spcAft>
              <a:defRPr sz="1800"/>
            </a:lvl4pPr>
            <a:lvl5pPr>
              <a:spcBef>
                <a:spcPts val="0"/>
              </a:spcBef>
              <a:spcAft>
                <a:spcPts val="533"/>
              </a:spcAft>
              <a:defRPr sz="1800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6569D35-70B2-CE4B-B89B-2DF2697FA589}"/>
              </a:ext>
            </a:extLst>
          </p:cNvPr>
          <p:cNvCxnSpPr>
            <a:cxnSpLocks/>
          </p:cNvCxnSpPr>
          <p:nvPr userDrawn="1"/>
        </p:nvCxnSpPr>
        <p:spPr>
          <a:xfrm>
            <a:off x="0" y="1031132"/>
            <a:ext cx="11887200" cy="0"/>
          </a:xfrm>
          <a:prstGeom prst="line">
            <a:avLst/>
          </a:prstGeom>
          <a:ln>
            <a:solidFill>
              <a:srgbClr val="C4D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CA1ED9E-3057-B04B-86B3-17FBC07EE9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79DC5A6-13DC-DD4F-AF4E-34F38FE059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71237" y="6350744"/>
            <a:ext cx="2743200" cy="365125"/>
          </a:xfrm>
        </p:spPr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E97C3F2-8C8A-49DF-88FF-1B99068D07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4694" y="6327030"/>
            <a:ext cx="1560952" cy="38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9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D5291E90-3D08-0846-B6AB-1AE170D933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71237" y="6350744"/>
            <a:ext cx="2743200" cy="365125"/>
          </a:xfrm>
        </p:spPr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0">
            <a:extLst>
              <a:ext uri="{FF2B5EF4-FFF2-40B4-BE49-F238E27FC236}">
                <a16:creationId xmlns:a16="http://schemas.microsoft.com/office/drawing/2014/main" id="{F35041ED-376E-AD41-9EF1-CA410EA64A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D13653-FE4E-674F-8EC6-FFE4654F8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3B8888-2AE7-9143-B822-38AE39FD9F3F}"/>
              </a:ext>
            </a:extLst>
          </p:cNvPr>
          <p:cNvCxnSpPr>
            <a:cxnSpLocks/>
          </p:cNvCxnSpPr>
          <p:nvPr userDrawn="1"/>
        </p:nvCxnSpPr>
        <p:spPr>
          <a:xfrm>
            <a:off x="0" y="1031132"/>
            <a:ext cx="11887200" cy="0"/>
          </a:xfrm>
          <a:prstGeom prst="line">
            <a:avLst/>
          </a:prstGeom>
          <a:ln>
            <a:solidFill>
              <a:srgbClr val="C4D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4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11365"/>
            <a:ext cx="5384800" cy="510892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1445" y="1211365"/>
            <a:ext cx="5384800" cy="510892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2B8BC9-3716-BC4C-B835-0B78286400A1}"/>
              </a:ext>
            </a:extLst>
          </p:cNvPr>
          <p:cNvSpPr txBox="1"/>
          <p:nvPr userDrawn="1"/>
        </p:nvSpPr>
        <p:spPr>
          <a:xfrm rot="16200000">
            <a:off x="-1318781" y="3219582"/>
            <a:ext cx="3000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i="1">
                <a:solidFill>
                  <a:schemeClr val="bg2"/>
                </a:solidFill>
              </a:rPr>
              <a:t>C O N F I D E N T I A 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1697E5D-6886-2F4C-A11B-8A877241D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186A815F-D1E1-9448-8A38-AD9E70867C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2E04563F-6DD8-C84B-B14A-44C1F75C3A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71237" y="6350744"/>
            <a:ext cx="2743200" cy="365125"/>
          </a:xfrm>
        </p:spPr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A1827B-6227-0742-A238-70D619E20D4C}"/>
              </a:ext>
            </a:extLst>
          </p:cNvPr>
          <p:cNvCxnSpPr>
            <a:cxnSpLocks/>
          </p:cNvCxnSpPr>
          <p:nvPr userDrawn="1"/>
        </p:nvCxnSpPr>
        <p:spPr>
          <a:xfrm>
            <a:off x="0" y="1031132"/>
            <a:ext cx="11887200" cy="0"/>
          </a:xfrm>
          <a:prstGeom prst="line">
            <a:avLst/>
          </a:prstGeom>
          <a:ln>
            <a:solidFill>
              <a:srgbClr val="C4D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14A778F-D3A3-4E85-9E68-E82885DD45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4694" y="6327030"/>
            <a:ext cx="1560952" cy="38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73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/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93573"/>
            <a:ext cx="5386917" cy="44154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661984"/>
            <a:ext cx="5386917" cy="46525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3055" y="1090271"/>
            <a:ext cx="5389034" cy="444843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3055" y="1661983"/>
            <a:ext cx="5389034" cy="46525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895320-2E47-5247-8981-EA230BC144A1}"/>
              </a:ext>
            </a:extLst>
          </p:cNvPr>
          <p:cNvSpPr txBox="1"/>
          <p:nvPr userDrawn="1"/>
        </p:nvSpPr>
        <p:spPr>
          <a:xfrm rot="16200000">
            <a:off x="-1318781" y="3219582"/>
            <a:ext cx="3000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i="1">
                <a:solidFill>
                  <a:schemeClr val="bg2"/>
                </a:solidFill>
              </a:rPr>
              <a:t>C O N F I D E N T I A 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44FC266-CCD1-9A47-AEE2-63BDBBA56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6501A592-2882-1541-B81D-775ABEA4DA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ACA3ED19-9E19-B249-BC52-8FFA4A6B60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71237" y="6350744"/>
            <a:ext cx="2743200" cy="365125"/>
          </a:xfrm>
        </p:spPr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2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1" y="1211365"/>
            <a:ext cx="3420000" cy="510892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77659" y="1241822"/>
            <a:ext cx="3420000" cy="510892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2B8BC9-3716-BC4C-B835-0B78286400A1}"/>
              </a:ext>
            </a:extLst>
          </p:cNvPr>
          <p:cNvSpPr txBox="1"/>
          <p:nvPr userDrawn="1"/>
        </p:nvSpPr>
        <p:spPr>
          <a:xfrm rot="16200000">
            <a:off x="-1318781" y="3219582"/>
            <a:ext cx="3000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i="1">
                <a:solidFill>
                  <a:schemeClr val="bg2"/>
                </a:solidFill>
              </a:rPr>
              <a:t>C O N F I D E N T I A 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1697E5D-6886-2F4C-A11B-8A877241D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186A815F-D1E1-9448-8A38-AD9E70867C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2E04563F-6DD8-C84B-B14A-44C1F75C3A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71237" y="6350744"/>
            <a:ext cx="2743200" cy="365125"/>
          </a:xfrm>
        </p:spPr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A1827B-6227-0742-A238-70D619E20D4C}"/>
              </a:ext>
            </a:extLst>
          </p:cNvPr>
          <p:cNvCxnSpPr>
            <a:cxnSpLocks/>
          </p:cNvCxnSpPr>
          <p:nvPr userDrawn="1"/>
        </p:nvCxnSpPr>
        <p:spPr>
          <a:xfrm>
            <a:off x="0" y="1031132"/>
            <a:ext cx="11887200" cy="0"/>
          </a:xfrm>
          <a:prstGeom prst="line">
            <a:avLst/>
          </a:prstGeom>
          <a:ln>
            <a:solidFill>
              <a:srgbClr val="C4D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CC9F7FBA-EB05-2A48-8988-8CF51BA38D81}"/>
              </a:ext>
            </a:extLst>
          </p:cNvPr>
          <p:cNvSpPr>
            <a:spLocks noGrp="1"/>
          </p:cNvSpPr>
          <p:nvPr>
            <p:ph sz="half" idx="12" hasCustomPrompt="1"/>
          </p:nvPr>
        </p:nvSpPr>
        <p:spPr>
          <a:xfrm>
            <a:off x="8162399" y="1241822"/>
            <a:ext cx="3420000" cy="510892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2351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724B1E3-B578-C149-92D6-4463D968F33F}"/>
              </a:ext>
            </a:extLst>
          </p:cNvPr>
          <p:cNvSpPr txBox="1"/>
          <p:nvPr userDrawn="1"/>
        </p:nvSpPr>
        <p:spPr>
          <a:xfrm rot="16200000">
            <a:off x="-1318781" y="3219582"/>
            <a:ext cx="3000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i="1">
                <a:solidFill>
                  <a:schemeClr val="bg2"/>
                </a:solidFill>
              </a:rPr>
              <a:t>C O N F I D E N T I A L</a:t>
            </a:r>
          </a:p>
        </p:txBody>
      </p:sp>
      <p:sp>
        <p:nvSpPr>
          <p:cNvPr id="5" name="Footer Placeholder 10">
            <a:extLst>
              <a:ext uri="{FF2B5EF4-FFF2-40B4-BE49-F238E27FC236}">
                <a16:creationId xmlns:a16="http://schemas.microsoft.com/office/drawing/2014/main" id="{B07D4EC0-3BB4-B649-83D9-CF5766254E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E4D97B5B-B599-DC46-8F34-3DFB9D4FE6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71237" y="6350744"/>
            <a:ext cx="2743200" cy="365125"/>
          </a:xfrm>
        </p:spPr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6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3">
            <a:extLst>
              <a:ext uri="{FF2B5EF4-FFF2-40B4-BE49-F238E27FC236}">
                <a16:creationId xmlns:a16="http://schemas.microsoft.com/office/drawing/2014/main" id="{A5FB60F0-C458-4942-B904-DD31AF2371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71237" y="6350744"/>
            <a:ext cx="2743200" cy="365125"/>
          </a:xfrm>
        </p:spPr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08F8C1-6FDC-5E4A-A4C7-6FFF05DDB2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0547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131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Pictures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D5291E90-3D08-0846-B6AB-1AE170D933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71237" y="6350744"/>
            <a:ext cx="2743200" cy="365125"/>
          </a:xfrm>
        </p:spPr>
        <p:txBody>
          <a:bodyPr/>
          <a:lstStyle/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0">
            <a:extLst>
              <a:ext uri="{FF2B5EF4-FFF2-40B4-BE49-F238E27FC236}">
                <a16:creationId xmlns:a16="http://schemas.microsoft.com/office/drawing/2014/main" id="{F35041ED-376E-AD41-9EF1-CA410EA64A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D13653-FE4E-674F-8EC6-FFE4654F8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576261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3B8888-2AE7-9143-B822-38AE39FD9F3F}"/>
              </a:ext>
            </a:extLst>
          </p:cNvPr>
          <p:cNvCxnSpPr>
            <a:cxnSpLocks/>
          </p:cNvCxnSpPr>
          <p:nvPr userDrawn="1"/>
        </p:nvCxnSpPr>
        <p:spPr>
          <a:xfrm>
            <a:off x="0" y="1031132"/>
            <a:ext cx="11887200" cy="0"/>
          </a:xfrm>
          <a:prstGeom prst="line">
            <a:avLst/>
          </a:prstGeom>
          <a:ln>
            <a:solidFill>
              <a:srgbClr val="C4D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4DFE31-BCB0-8448-9285-48BB26A8F0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7675" y="1401763"/>
            <a:ext cx="5262563" cy="442436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A7EB522-F99E-4749-B12E-46AF970F78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13438" y="1401763"/>
            <a:ext cx="5668962" cy="4424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3854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1232034" cy="4729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446" y="1115683"/>
            <a:ext cx="11232034" cy="5187351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C66ADE-3DAD-4BAA-B502-E50508B3B9D1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95" y="6467999"/>
            <a:ext cx="242193" cy="18667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76D43-73BC-A546-9CC0-26A0B4377F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9307A8-ABCF-7B4D-B241-21EB115B8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90328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A723B-72DF-3447-A0AA-60060B14B86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04F09B-B48D-3183-BA0F-D60B4B521601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0782342" y="51277"/>
            <a:ext cx="1324197" cy="74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4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1" r:id="rId2"/>
    <p:sldLayoutId id="2147483807" r:id="rId3"/>
    <p:sldLayoutId id="2147483805" r:id="rId4"/>
    <p:sldLayoutId id="2147483806" r:id="rId5"/>
    <p:sldLayoutId id="2147483836" r:id="rId6"/>
    <p:sldLayoutId id="2147483808" r:id="rId7"/>
    <p:sldLayoutId id="2147483838" r:id="rId8"/>
    <p:sldLayoutId id="2147483841" r:id="rId9"/>
    <p:sldLayoutId id="2147483840" r:id="rId10"/>
    <p:sldLayoutId id="2147483832" r:id="rId11"/>
    <p:sldLayoutId id="2147483842" r:id="rId12"/>
    <p:sldLayoutId id="2147483843" r:id="rId13"/>
    <p:sldLayoutId id="2147483867" r:id="rId14"/>
    <p:sldLayoutId id="2147483868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457200" rtl="0" eaLnBrk="1" latinLnBrk="0" hangingPunct="1">
        <a:spcBef>
          <a:spcPct val="20000"/>
        </a:spcBef>
        <a:buClr>
          <a:srgbClr val="002E62"/>
        </a:buClr>
        <a:buSzPct val="90000"/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E62"/>
        </a:buClr>
        <a:buFont typeface="Arial"/>
        <a:buChar char="–"/>
        <a:defRPr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E62"/>
        </a:buClr>
        <a:buFont typeface="Arial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E62"/>
        </a:buClr>
        <a:buFont typeface="Arial"/>
        <a:buChar char="–"/>
        <a:defRPr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E62"/>
        </a:buClr>
        <a:buFont typeface="Arial"/>
        <a:buChar char="»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5233DBA-A4C8-4F24-8941-B45FB72E6E68}"/>
              </a:ext>
            </a:extLst>
          </p:cNvPr>
          <p:cNvSpPr/>
          <p:nvPr/>
        </p:nvSpPr>
        <p:spPr>
          <a:xfrm>
            <a:off x="77776" y="4159529"/>
            <a:ext cx="3398756" cy="157625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16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518A08-8D11-2041-BC27-D107D63721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04197" y="5411710"/>
            <a:ext cx="2119014" cy="324071"/>
          </a:xfrm>
        </p:spPr>
        <p:txBody>
          <a:bodyPr/>
          <a:lstStyle/>
          <a:p>
            <a:r>
              <a:rPr lang="en-CA" dirty="0">
                <a:latin typeface="Avenir Next LT Pro" panose="020B0504020202020204" pitchFamily="34" charset="0"/>
              </a:rPr>
              <a:t>08 July 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2060E4-0917-6244-989A-BF8FF18B7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048" y="4355035"/>
            <a:ext cx="5280257" cy="977456"/>
          </a:xfrm>
        </p:spPr>
        <p:txBody>
          <a:bodyPr/>
          <a:lstStyle/>
          <a:p>
            <a:r>
              <a:rPr lang="en-CA" sz="3200" dirty="0">
                <a:latin typeface="Avenir Next LT Pro" panose="020B0504020202020204" pitchFamily="34" charset="0"/>
              </a:rPr>
              <a:t>Variables Affecting RED Performance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DC61CEC-330C-4EB1-BA76-CDFD4F4BA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65" y="4159529"/>
            <a:ext cx="2980210" cy="168249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2D12A15-76C1-FC5E-27FB-062976D96F74}"/>
              </a:ext>
            </a:extLst>
          </p:cNvPr>
          <p:cNvGrpSpPr/>
          <p:nvPr/>
        </p:nvGrpSpPr>
        <p:grpSpPr>
          <a:xfrm>
            <a:off x="10318870" y="4355035"/>
            <a:ext cx="1446164" cy="1839274"/>
            <a:chOff x="10224307" y="4363657"/>
            <a:chExt cx="1446164" cy="1839274"/>
          </a:xfrm>
        </p:grpSpPr>
        <p:pic>
          <p:nvPicPr>
            <p:cNvPr id="7" name="Picture 6" descr="A person smiling for the camera&#10;&#10;Description automatically generated with medium confidence">
              <a:extLst>
                <a:ext uri="{FF2B5EF4-FFF2-40B4-BE49-F238E27FC236}">
                  <a16:creationId xmlns:a16="http://schemas.microsoft.com/office/drawing/2014/main" id="{2E452986-87AE-8043-BFC7-34D11CFC4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15359">
              <a:off x="10337267" y="4370439"/>
              <a:ext cx="1127722" cy="1127722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32A7757-0335-207B-9133-54CADD0BECFA}"/>
                </a:ext>
              </a:extLst>
            </p:cNvPr>
            <p:cNvSpPr/>
            <p:nvPr/>
          </p:nvSpPr>
          <p:spPr>
            <a:xfrm>
              <a:off x="10326043" y="4363657"/>
              <a:ext cx="1151318" cy="1151318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>
                <a:latin typeface="+mj-lt"/>
                <a:ea typeface="Lato" panose="020F0502020204030203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Subtitle 2">
              <a:extLst>
                <a:ext uri="{FF2B5EF4-FFF2-40B4-BE49-F238E27FC236}">
                  <a16:creationId xmlns:a16="http://schemas.microsoft.com/office/drawing/2014/main" id="{54F668F7-7120-B54B-E14B-968423508808}"/>
                </a:ext>
              </a:extLst>
            </p:cNvPr>
            <p:cNvSpPr txBox="1">
              <a:spLocks/>
            </p:cNvSpPr>
            <p:nvPr/>
          </p:nvSpPr>
          <p:spPr>
            <a:xfrm>
              <a:off x="10224307" y="5523597"/>
              <a:ext cx="1446164" cy="679334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marL="0" marR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 sz="1800" kern="1200" baseline="0">
                  <a:solidFill>
                    <a:schemeClr val="bg1"/>
                  </a:solidFill>
                  <a:latin typeface="Calibri"/>
                  <a:ea typeface="Lato" panose="020F0502020204030203" pitchFamily="34" charset="0"/>
                  <a:cs typeface="Calibri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Calibri"/>
                  <a:ea typeface="+mn-ea"/>
                  <a:cs typeface="Calibri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Calibri"/>
                  <a:ea typeface="+mn-ea"/>
                  <a:cs typeface="Calibri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0"/>
                </a:spcBef>
              </a:pPr>
              <a:r>
                <a:rPr lang="en-US" sz="1350" b="1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Tef Jansma</a:t>
              </a:r>
            </a:p>
            <a:p>
              <a:pPr algn="ctr">
                <a:lnSpc>
                  <a:spcPct val="120000"/>
                </a:lnSpc>
                <a:spcBef>
                  <a:spcPts val="0"/>
                </a:spcBef>
              </a:pPr>
              <a:r>
                <a:rPr lang="en-US" sz="1050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Lead Analyst EMEA</a:t>
              </a:r>
            </a:p>
          </p:txBody>
        </p:sp>
      </p:grpSp>
      <p:pic>
        <p:nvPicPr>
          <p:cNvPr id="1026" name="Picture 2" descr="HCRW: Welsh Ambulance Services NHS Trust - MediWales">
            <a:extLst>
              <a:ext uri="{FF2B5EF4-FFF2-40B4-BE49-F238E27FC236}">
                <a16:creationId xmlns:a16="http://schemas.microsoft.com/office/drawing/2014/main" id="{4DF3BFA0-303B-D92C-BA17-8B6DD1D4BD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" t="26972" r="2844" b="23599"/>
          <a:stretch/>
        </p:blipFill>
        <p:spPr bwMode="auto">
          <a:xfrm>
            <a:off x="3621386" y="3090355"/>
            <a:ext cx="5404919" cy="121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39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056" r="1301"/>
          <a:stretch/>
        </p:blipFill>
        <p:spPr>
          <a:xfrm>
            <a:off x="-50800" y="1"/>
            <a:ext cx="12263120" cy="685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-50800" y="-1"/>
            <a:ext cx="12263120" cy="6858001"/>
            <a:chOff x="-38100" y="-1"/>
            <a:chExt cx="9197340" cy="5143501"/>
          </a:xfrm>
        </p:grpSpPr>
        <p:sp>
          <p:nvSpPr>
            <p:cNvPr id="3" name="Rectangle 2"/>
            <p:cNvSpPr/>
            <p:nvPr/>
          </p:nvSpPr>
          <p:spPr>
            <a:xfrm>
              <a:off x="-38100" y="-1"/>
              <a:ext cx="9197340" cy="5143501"/>
            </a:xfrm>
            <a:prstGeom prst="rect">
              <a:avLst/>
            </a:prstGeom>
            <a:solidFill>
              <a:srgbClr val="154B85">
                <a:alpha val="9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600"/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-38100" y="1920479"/>
              <a:ext cx="9197339" cy="1165621"/>
            </a:xfrm>
            <a:prstGeom prst="rect">
              <a:avLst/>
            </a:prstGeom>
            <a:noFill/>
          </p:spPr>
          <p:txBody>
            <a:bodyPr/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3500" kern="1200">
                  <a:solidFill>
                    <a:schemeClr val="tx1"/>
                  </a:solidFill>
                  <a:latin typeface="Source Sans Pro Light"/>
                  <a:ea typeface="+mj-ea"/>
                  <a:cs typeface="Source Sans Pro Light"/>
                </a:defRPr>
              </a:lvl1pPr>
            </a:lstStyle>
            <a:p>
              <a:pPr algn="ctr"/>
              <a:r>
                <a:rPr lang="en-US" sz="4667" b="1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RED Performance correlations</a:t>
              </a:r>
            </a:p>
            <a:p>
              <a:pPr algn="ctr"/>
              <a:r>
                <a:rPr lang="en-US" sz="3733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Which factors influence RED performance?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216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1ECD1-B33C-CDCC-F087-F6CD09B320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9A723B-72DF-3447-A0AA-60060B14B86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AE76AC-A7AE-8C29-2FAB-628395A12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RED performance &amp; vehicle utilisation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85EBA2C-F69F-FED2-F161-B5591A438AE1}"/>
              </a:ext>
            </a:extLst>
          </p:cNvPr>
          <p:cNvSpPr txBox="1">
            <a:spLocks/>
          </p:cNvSpPr>
          <p:nvPr/>
        </p:nvSpPr>
        <p:spPr>
          <a:xfrm>
            <a:off x="297951" y="1504415"/>
            <a:ext cx="4397874" cy="5078946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>
            <a:lvl1pPr marL="457200" indent="-4572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SzPct val="90000"/>
              <a:buFont typeface="Arial" panose="020B0604020202020204" pitchFamily="34" charset="0"/>
              <a:buChar char="•"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»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The overall average </a:t>
            </a:r>
            <a:r>
              <a:rPr lang="en-GB" sz="1800" b="1" dirty="0">
                <a:solidFill>
                  <a:srgbClr val="006EBF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utilisation 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(= the percentage of the time a vehicle is busy with a call) has increased from ~60% to ~75 over the past 18 months. </a:t>
            </a:r>
          </a:p>
          <a:p>
            <a:pPr marL="0" indent="0" fontAlgn="auto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This is the average per week, over all vehicles (EA, RRV, UCS). For ambulances (EA) it is even higher (&gt;80%).</a:t>
            </a:r>
          </a:p>
          <a:p>
            <a:pPr marL="0" indent="0" fontAlgn="auto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There is a clear inverse relationship with the </a:t>
            </a:r>
            <a:r>
              <a:rPr lang="en-GB" sz="1800" b="1" dirty="0">
                <a:solidFill>
                  <a:srgbClr val="ED7D3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RED performance 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(%).</a:t>
            </a:r>
          </a:p>
          <a:p>
            <a:pPr marL="0" indent="0" fontAlgn="auto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1800" b="1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A high utilisation makes it impossible to achieve a high RED performance. A certain amount of excess vehicle availability is required.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929A73-7283-7EC6-7713-B79BBD724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289" y="1581151"/>
            <a:ext cx="7089270" cy="476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01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1ECD1-B33C-CDCC-F087-F6CD09B320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9A723B-72DF-3447-A0AA-60060B14B86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AE76AC-A7AE-8C29-2FAB-628395A12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RED performance &amp; vehicle utilisation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85EBA2C-F69F-FED2-F161-B5591A438AE1}"/>
              </a:ext>
            </a:extLst>
          </p:cNvPr>
          <p:cNvSpPr txBox="1">
            <a:spLocks/>
          </p:cNvSpPr>
          <p:nvPr/>
        </p:nvSpPr>
        <p:spPr>
          <a:xfrm>
            <a:off x="297950" y="1504415"/>
            <a:ext cx="11616487" cy="5078946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>
            <a:lvl1pPr marL="457200" indent="-4572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SzPct val="90000"/>
              <a:buFont typeface="Arial" panose="020B0604020202020204" pitchFamily="34" charset="0"/>
              <a:buChar char="•"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»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24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This analysis can be taken a step further by calculating </a:t>
            </a:r>
            <a:r>
              <a:rPr lang="en-GB" sz="2400" b="1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correlations (%)</a:t>
            </a:r>
            <a:r>
              <a:rPr lang="en-GB" sz="24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.  A correlation says how one variable (for example, RED performance) is affected by another variable (B).</a:t>
            </a:r>
          </a:p>
          <a:p>
            <a:pPr fontAlgn="auto">
              <a:spcBef>
                <a:spcPts val="0"/>
              </a:spcBef>
              <a:spcAft>
                <a:spcPts val="1800"/>
              </a:spcAft>
            </a:pPr>
            <a:r>
              <a:rPr lang="en-GB" sz="24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Correlation of 60% = 60% of the increase in RED performance can be explained by increase of B.</a:t>
            </a:r>
          </a:p>
          <a:p>
            <a:pPr fontAlgn="auto">
              <a:spcBef>
                <a:spcPts val="0"/>
              </a:spcBef>
              <a:spcAft>
                <a:spcPts val="1800"/>
              </a:spcAft>
            </a:pPr>
            <a:r>
              <a:rPr lang="en-GB" sz="24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Correlation of -50% = 50% of the increase in RED performance can be explained by decrease of B.</a:t>
            </a:r>
          </a:p>
          <a:p>
            <a:pPr fontAlgn="auto">
              <a:spcBef>
                <a:spcPts val="0"/>
              </a:spcBef>
              <a:spcAft>
                <a:spcPts val="1800"/>
              </a:spcAft>
            </a:pPr>
            <a:r>
              <a:rPr lang="en-GB" sz="24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Correlation of 10% = only 10% of the increase in RED performance can be explained by increase of B.</a:t>
            </a:r>
          </a:p>
          <a:p>
            <a:pPr marL="0" indent="0" fontAlgn="auto">
              <a:spcBef>
                <a:spcPts val="0"/>
              </a:spcBef>
              <a:spcAft>
                <a:spcPts val="1800"/>
              </a:spcAft>
              <a:buNone/>
            </a:pPr>
            <a:endParaRPr lang="en-GB" sz="2400" b="1" dirty="0">
              <a:solidFill>
                <a:schemeClr val="tx1"/>
              </a:solidFill>
              <a:latin typeface="Avenir Next LT Pro" panose="020B0504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9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1ECD1-B33C-CDCC-F087-F6CD09B320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9A723B-72DF-3447-A0AA-60060B14B86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AE76AC-A7AE-8C29-2FAB-628395A12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RED (%) correlogram (Jan + Feb 2021)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0B31EBA-C240-D028-621D-6DEFEFEE3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348" y="1076325"/>
            <a:ext cx="6683652" cy="5781675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EFA0C71-D22A-EF1A-F44B-56AAE236615C}"/>
              </a:ext>
            </a:extLst>
          </p:cNvPr>
          <p:cNvSpPr txBox="1">
            <a:spLocks/>
          </p:cNvSpPr>
          <p:nvPr/>
        </p:nvSpPr>
        <p:spPr>
          <a:xfrm>
            <a:off x="297950" y="1313915"/>
            <a:ext cx="5448613" cy="5078946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>
            <a:lvl1pPr marL="457200" indent="-4572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SzPct val="90000"/>
              <a:buFont typeface="Arial" panose="020B0604020202020204" pitchFamily="34" charset="0"/>
              <a:buChar char="•"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»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b="1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RED performance top correlations (top row):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-53% 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RED Travel Durations of EA vehicles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-50% 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EA Utilisation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-50% 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Number of RED calls responded to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-43%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 Number of AMBER1 calls responded to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-42%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 RED Travel Durations of RRV vehicles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-32%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 Duration spent at hospital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0070C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+32%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 Number of AMBER2 calls responded to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endParaRPr lang="en-GB" sz="1800" b="1" dirty="0">
              <a:solidFill>
                <a:schemeClr val="tx1"/>
              </a:solidFill>
              <a:latin typeface="Avenir Next LT Pro" panose="020B0504020202020204" pitchFamily="34" charset="0"/>
              <a:cs typeface="Calibri" panose="020F0502020204030204" pitchFamily="34" charset="0"/>
            </a:endParaRP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b="1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RED performance in Jan + Feb 2021 was driven by many factors: travel durations, utilisation, demand, time spent at hospital, etc.</a:t>
            </a:r>
          </a:p>
        </p:txBody>
      </p:sp>
    </p:spTree>
    <p:extLst>
      <p:ext uri="{BB962C8B-B14F-4D97-AF65-F5344CB8AC3E}">
        <p14:creationId xmlns:p14="http://schemas.microsoft.com/office/powerpoint/2010/main" val="222599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4D9E7EF1-BBAA-B4FB-2C01-56043CA4D8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56"/>
          <a:stretch/>
        </p:blipFill>
        <p:spPr>
          <a:xfrm>
            <a:off x="5400104" y="1104900"/>
            <a:ext cx="6182296" cy="57090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1ECD1-B33C-CDCC-F087-F6CD09B320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9A723B-72DF-3447-A0AA-60060B14B86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AE76AC-A7AE-8C29-2FAB-628395A12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RED (%) correlogram (Jan + Feb 2022)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EFA0C71-D22A-EF1A-F44B-56AAE236615C}"/>
              </a:ext>
            </a:extLst>
          </p:cNvPr>
          <p:cNvSpPr txBox="1">
            <a:spLocks/>
          </p:cNvSpPr>
          <p:nvPr/>
        </p:nvSpPr>
        <p:spPr>
          <a:xfrm>
            <a:off x="297950" y="1313915"/>
            <a:ext cx="5448613" cy="5500080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>
            <a:lvl1pPr marL="457200" indent="-4572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SzPct val="90000"/>
              <a:buFont typeface="Arial" panose="020B0604020202020204" pitchFamily="34" charset="0"/>
              <a:buChar char="•"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»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b="1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RED performance top correlations (top row):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-55%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 RED Travel Durations of RRV vehicles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-48% 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RED Travel Durations of EA vehicles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0070C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+48%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 Number of AMBER2 calls responded to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0070C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+41%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 Actual Hours of EA + RRV + UCS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-41% 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Duration spent at hospital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0070C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+36%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 Actual Hours of EA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-34% </a:t>
            </a:r>
            <a:r>
              <a:rPr lang="en-GB" sz="18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RED Vehicle Mobilisation Duration</a:t>
            </a: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endParaRPr lang="en-GB" sz="1800" b="1" dirty="0">
              <a:solidFill>
                <a:schemeClr val="tx1"/>
              </a:solidFill>
              <a:latin typeface="Avenir Next LT Pro" panose="020B0504020202020204" pitchFamily="34" charset="0"/>
              <a:cs typeface="Calibri" panose="020F0502020204030204" pitchFamily="34" charset="0"/>
            </a:endParaRPr>
          </a:p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800" b="1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Compared to Jan + Feb 2021, the RED performance in Jan + Feb 2022 was more driven by travel durations, lower AMBER2 responded demand (=Clinical Safety Plan) and slow hospital handover durations.</a:t>
            </a:r>
          </a:p>
        </p:txBody>
      </p:sp>
    </p:spTree>
    <p:extLst>
      <p:ext uri="{BB962C8B-B14F-4D97-AF65-F5344CB8AC3E}">
        <p14:creationId xmlns:p14="http://schemas.microsoft.com/office/powerpoint/2010/main" val="16160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1ECD1-B33C-CDCC-F087-F6CD09B320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9A723B-72DF-3447-A0AA-60060B14B86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AE76AC-A7AE-8C29-2FAB-628395A12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Key insights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EFA0C71-D22A-EF1A-F44B-56AAE236615C}"/>
              </a:ext>
            </a:extLst>
          </p:cNvPr>
          <p:cNvSpPr txBox="1">
            <a:spLocks/>
          </p:cNvSpPr>
          <p:nvPr/>
        </p:nvSpPr>
        <p:spPr>
          <a:xfrm>
            <a:off x="297950" y="1313915"/>
            <a:ext cx="11616487" cy="5269446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>
            <a:lvl1pPr marL="457200" indent="-4572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SzPct val="90000"/>
              <a:buFont typeface="Arial" panose="020B0604020202020204" pitchFamily="34" charset="0"/>
              <a:buChar char="•"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–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2E62"/>
              </a:buClr>
              <a:buFont typeface="Arial"/>
              <a:buChar char="»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 b="1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Some key insights from this analysis: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There is not a single variable (among the dozen of chosen ones) that has a much higher correlation than others. So it's not a matter of "fix one thing and it will fix RED performance".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None of the correlations is particularly high: the highest is 55%. If you were to do this analysis on AMBER1 or AMBER2 response durations, you would probably find a few variables with a correlation between 70% - 80%. This again confirms that RED performance is more difficult to influence than for example AMBER1 or AMBER2 response durations.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Avenir Next LT Pro" panose="020B0504020202020204" pitchFamily="34" charset="0"/>
                <a:cs typeface="Calibri" panose="020F0502020204030204" pitchFamily="34" charset="0"/>
              </a:rPr>
              <a:t>There are a lot of variables that have similar correlations (half a dozen are between 40% to 55% correlation). This suggests that either a lot of things independently need to be improved to improve RED performance, AND/OR that there is a common variable (which may or may not be among the chosen ones in this analysis) that is influencing all of these variables together.</a:t>
            </a:r>
          </a:p>
        </p:txBody>
      </p:sp>
    </p:spTree>
    <p:extLst>
      <p:ext uri="{BB962C8B-B14F-4D97-AF65-F5344CB8AC3E}">
        <p14:creationId xmlns:p14="http://schemas.microsoft.com/office/powerpoint/2010/main" val="391186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056" r="1301"/>
          <a:stretch/>
        </p:blipFill>
        <p:spPr>
          <a:xfrm>
            <a:off x="-50800" y="1"/>
            <a:ext cx="12263120" cy="6858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-50800" y="-1"/>
            <a:ext cx="12263120" cy="6858001"/>
            <a:chOff x="-38100" y="-1"/>
            <a:chExt cx="9197340" cy="5143501"/>
          </a:xfrm>
        </p:grpSpPr>
        <p:sp>
          <p:nvSpPr>
            <p:cNvPr id="3" name="Rectangle 2"/>
            <p:cNvSpPr/>
            <p:nvPr/>
          </p:nvSpPr>
          <p:spPr>
            <a:xfrm>
              <a:off x="-38100" y="-1"/>
              <a:ext cx="9197340" cy="5143501"/>
            </a:xfrm>
            <a:prstGeom prst="rect">
              <a:avLst/>
            </a:prstGeom>
            <a:solidFill>
              <a:srgbClr val="154B85">
                <a:alpha val="9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600"/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-38100" y="1920479"/>
              <a:ext cx="9197339" cy="1705433"/>
            </a:xfrm>
            <a:prstGeom prst="rect">
              <a:avLst/>
            </a:prstGeom>
            <a:noFill/>
          </p:spPr>
          <p:txBody>
            <a:bodyPr/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3500" kern="1200">
                  <a:solidFill>
                    <a:schemeClr val="tx1"/>
                  </a:solidFill>
                  <a:latin typeface="Source Sans Pro Light"/>
                  <a:ea typeface="+mj-ea"/>
                  <a:cs typeface="Source Sans Pro Light"/>
                </a:defRPr>
              </a:lvl1pPr>
            </a:lstStyle>
            <a:p>
              <a:pPr algn="ctr"/>
              <a:r>
                <a:rPr lang="en-US" sz="4667" b="1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Thank you for your attention!</a:t>
              </a:r>
            </a:p>
            <a:p>
              <a:pPr algn="ctr"/>
              <a:r>
                <a:rPr lang="en-US" sz="3733" dirty="0">
                  <a:solidFill>
                    <a:schemeClr val="bg1"/>
                  </a:solidFill>
                  <a:latin typeface="Avenir Next LT Pro" panose="020B0504020202020204" pitchFamily="34" charset="0"/>
                </a:rPr>
                <a:t>You can also email questions to</a:t>
              </a:r>
            </a:p>
            <a:p>
              <a:pPr algn="ctr"/>
              <a:r>
                <a:rPr lang="en-US" sz="3733" dirty="0">
                  <a:solidFill>
                    <a:srgbClr val="FFFF00"/>
                  </a:solidFill>
                  <a:latin typeface="Avenir Next LT Pro" panose="020B0504020202020204" pitchFamily="34" charset="0"/>
                </a:rPr>
                <a:t>tef.jansma@csamhealth.com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94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CSAM_PPT">
  <a:themeElements>
    <a:clrScheme name="CSAM Brand Colours">
      <a:dk1>
        <a:srgbClr val="000000"/>
      </a:dk1>
      <a:lt1>
        <a:srgbClr val="FFFFFF"/>
      </a:lt1>
      <a:dk2>
        <a:srgbClr val="262626"/>
      </a:dk2>
      <a:lt2>
        <a:srgbClr val="F2FFF2"/>
      </a:lt2>
      <a:accent1>
        <a:srgbClr val="002E61"/>
      </a:accent1>
      <a:accent2>
        <a:srgbClr val="2E4000"/>
      </a:accent2>
      <a:accent3>
        <a:srgbClr val="F0B059"/>
      </a:accent3>
      <a:accent4>
        <a:srgbClr val="C3D600"/>
      </a:accent4>
      <a:accent5>
        <a:srgbClr val="FFFFFF"/>
      </a:accent5>
      <a:accent6>
        <a:srgbClr val="000000"/>
      </a:accent6>
      <a:hlink>
        <a:srgbClr val="C3D600"/>
      </a:hlink>
      <a:folHlink>
        <a:srgbClr val="C3D6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 sz="1600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BA4624C-C4F7-A044-BD78-A84210C6A736}" vid="{ECCCDC5E-785E-E445-A30C-6988CA56A0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E9F1EDD08F34697EAE55918531E4D" ma:contentTypeVersion="11" ma:contentTypeDescription="Create a new document." ma:contentTypeScope="" ma:versionID="0969e9649c44eb5e48046b162985c933">
  <xsd:schema xmlns:xsd="http://www.w3.org/2001/XMLSchema" xmlns:xs="http://www.w3.org/2001/XMLSchema" xmlns:p="http://schemas.microsoft.com/office/2006/metadata/properties" xmlns:ns3="b40a9748-abb2-4f24-ad62-819697564bbd" xmlns:ns4="c4ec8a28-d666-45c5-9c34-a096387e353e" targetNamespace="http://schemas.microsoft.com/office/2006/metadata/properties" ma:root="true" ma:fieldsID="e37c5687dc0d603a07f799779133c537" ns3:_="" ns4:_="">
    <xsd:import namespace="b40a9748-abb2-4f24-ad62-819697564bbd"/>
    <xsd:import namespace="c4ec8a28-d666-45c5-9c34-a096387e35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0a9748-abb2-4f24-ad62-819697564b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ec8a28-d666-45c5-9c34-a096387e353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3E84136-4F2E-42A0-A7F3-31CFBADA818E}">
  <ds:schemaRefs>
    <ds:schemaRef ds:uri="b40a9748-abb2-4f24-ad62-819697564bbd"/>
    <ds:schemaRef ds:uri="c4ec8a28-d666-45c5-9c34-a096387e353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AD1C357-6C7C-492B-9734-7A48B32F3C61}">
  <ds:schemaRefs>
    <ds:schemaRef ds:uri="b40a9748-abb2-4f24-ad62-819697564bbd"/>
    <ds:schemaRef ds:uri="c4ec8a28-d666-45c5-9c34-a096387e353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12E037F-3472-46DC-AAC5-3A768ED961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CSAM_PPT_Template 2019</Template>
  <TotalTime>1926</TotalTime>
  <Words>651</Words>
  <Application>Microsoft Office PowerPoint</Application>
  <PresentationFormat>Widescreen</PresentationFormat>
  <Paragraphs>53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Amaranth Regular</vt:lpstr>
      <vt:lpstr>Arial</vt:lpstr>
      <vt:lpstr>Avenir Next LT Pro</vt:lpstr>
      <vt:lpstr>Calibri</vt:lpstr>
      <vt:lpstr>Source Sans Pro</vt:lpstr>
      <vt:lpstr>CSAM_PPT</vt:lpstr>
      <vt:lpstr>Variables Affecting RED Performance</vt:lpstr>
      <vt:lpstr>PowerPoint Presentation</vt:lpstr>
      <vt:lpstr>RED performance &amp; vehicle utilisation</vt:lpstr>
      <vt:lpstr>RED performance &amp; vehicle utilisation</vt:lpstr>
      <vt:lpstr>RED (%) correlogram (Jan + Feb 2021)</vt:lpstr>
      <vt:lpstr>RED (%) correlogram (Jan + Feb 2022)</vt:lpstr>
      <vt:lpstr>Key insights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James Coe</dc:creator>
  <cp:keywords/>
  <dc:description/>
  <cp:lastModifiedBy>Rachel Marsh (Welsh Ambulance Service NHS Trust)</cp:lastModifiedBy>
  <cp:revision>26</cp:revision>
  <cp:lastPrinted>2019-02-19T17:11:29Z</cp:lastPrinted>
  <dcterms:created xsi:type="dcterms:W3CDTF">2021-08-18T19:50:19Z</dcterms:created>
  <dcterms:modified xsi:type="dcterms:W3CDTF">2022-08-30T13:28:59Z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0x01010090FE9F1EDD08F34697EAE55918531E4D</vt:lpwstr>
  </property>
</Properties>
</file>